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handoutMasterIdLst>
    <p:handoutMasterId r:id="rId74"/>
  </p:handoutMasterIdLst>
  <p:sldIdLst>
    <p:sldId id="256" r:id="rId5"/>
    <p:sldId id="262" r:id="rId6"/>
    <p:sldId id="263" r:id="rId7"/>
    <p:sldId id="257" r:id="rId8"/>
    <p:sldId id="258" r:id="rId9"/>
    <p:sldId id="259" r:id="rId10"/>
    <p:sldId id="304" r:id="rId11"/>
    <p:sldId id="331" r:id="rId12"/>
    <p:sldId id="347" r:id="rId13"/>
    <p:sldId id="332" r:id="rId14"/>
    <p:sldId id="295" r:id="rId15"/>
    <p:sldId id="333" r:id="rId16"/>
    <p:sldId id="321" r:id="rId17"/>
    <p:sldId id="348" r:id="rId18"/>
    <p:sldId id="325" r:id="rId19"/>
    <p:sldId id="324" r:id="rId20"/>
    <p:sldId id="327" r:id="rId21"/>
    <p:sldId id="326" r:id="rId22"/>
    <p:sldId id="323" r:id="rId23"/>
    <p:sldId id="336" r:id="rId24"/>
    <p:sldId id="341" r:id="rId25"/>
    <p:sldId id="338" r:id="rId26"/>
    <p:sldId id="335" r:id="rId27"/>
    <p:sldId id="354" r:id="rId28"/>
    <p:sldId id="351" r:id="rId29"/>
    <p:sldId id="340" r:id="rId30"/>
    <p:sldId id="334" r:id="rId31"/>
    <p:sldId id="330" r:id="rId32"/>
    <p:sldId id="270" r:id="rId33"/>
    <p:sldId id="306" r:id="rId34"/>
    <p:sldId id="273" r:id="rId35"/>
    <p:sldId id="305" r:id="rId36"/>
    <p:sldId id="298" r:id="rId37"/>
    <p:sldId id="316" r:id="rId38"/>
    <p:sldId id="269" r:id="rId39"/>
    <p:sldId id="322" r:id="rId40"/>
    <p:sldId id="329" r:id="rId41"/>
    <p:sldId id="349" r:id="rId42"/>
    <p:sldId id="342" r:id="rId43"/>
    <p:sldId id="343" r:id="rId44"/>
    <p:sldId id="315" r:id="rId45"/>
    <p:sldId id="313" r:id="rId46"/>
    <p:sldId id="344" r:id="rId47"/>
    <p:sldId id="275" r:id="rId48"/>
    <p:sldId id="276" r:id="rId49"/>
    <p:sldId id="287" r:id="rId50"/>
    <p:sldId id="288" r:id="rId51"/>
    <p:sldId id="317" r:id="rId52"/>
    <p:sldId id="291" r:id="rId53"/>
    <p:sldId id="314" r:id="rId54"/>
    <p:sldId id="307" r:id="rId55"/>
    <p:sldId id="308" r:id="rId56"/>
    <p:sldId id="309" r:id="rId57"/>
    <p:sldId id="345" r:id="rId58"/>
    <p:sldId id="311" r:id="rId59"/>
    <p:sldId id="312" r:id="rId60"/>
    <p:sldId id="301" r:id="rId61"/>
    <p:sldId id="328" r:id="rId62"/>
    <p:sldId id="350" r:id="rId63"/>
    <p:sldId id="339" r:id="rId64"/>
    <p:sldId id="352" r:id="rId65"/>
    <p:sldId id="293" r:id="rId66"/>
    <p:sldId id="292" r:id="rId67"/>
    <p:sldId id="267" r:id="rId68"/>
    <p:sldId id="294" r:id="rId69"/>
    <p:sldId id="353" r:id="rId70"/>
    <p:sldId id="346" r:id="rId71"/>
    <p:sldId id="318" r:id="rId72"/>
  </p:sldIdLst>
  <p:sldSz cx="12188825" cy="6858000"/>
  <p:notesSz cx="6858000" cy="9144000"/>
  <p:custDataLst>
    <p:tags r:id="rId75"/>
  </p:custDataLst>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9" autoAdjust="0"/>
  </p:normalViewPr>
  <p:slideViewPr>
    <p:cSldViewPr showGuides="1">
      <p:cViewPr varScale="1">
        <p:scale>
          <a:sx n="63" d="100"/>
          <a:sy n="63" d="100"/>
        </p:scale>
        <p:origin x="804" y="56"/>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90" d="100"/>
          <a:sy n="90" d="100"/>
        </p:scale>
        <p:origin x="377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pt-BR" dirty="0"/>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93E36956-3452-45FD-A1D8-3574743558BA}" type="datetime1">
              <a:rPr lang="pt-BR" smtClean="0"/>
              <a:pPr algn="r" rtl="0"/>
              <a:t>05/02/2024</a:t>
            </a:fld>
            <a:endParaRPr lang="pt-BR"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pt-BR" dirty="0"/>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D9F912AB-2776-42F2-A957-313FC7EFEDB9}" type="slidenum">
              <a:rPr lang="pt-BR" smtClean="0"/>
              <a:pPr algn="r" rtl="0"/>
              <a:t>‹nº›</a:t>
            </a:fld>
            <a:endParaRPr lang="pt-BR"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pt-BR" noProof="0"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22C183F4-168E-4576-AC99-60635C2E1F1D}" type="datetime1">
              <a:rPr lang="pt-BR" noProof="0" smtClean="0"/>
              <a:pPr/>
              <a:t>05/02/2024</a:t>
            </a:fld>
            <a:endParaRPr lang="pt-BR" noProof="0" dirty="0"/>
          </a:p>
        </p:txBody>
      </p:sp>
      <p:sp>
        <p:nvSpPr>
          <p:cNvPr id="4" name="Espaço Reservado para Imagem de Slid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pt-BR" noProof="0"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pt-BR" noProof="0" dirty="0"/>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fld id="{F93199CD-3E1B-4AE6-990F-76F925F5EA9F}" type="slidenum">
              <a:rPr lang="pt-BR" noProof="0" smtClean="0"/>
              <a:pPr/>
              <a:t>‹nº›</a:t>
            </a:fld>
            <a:endParaRPr lang="pt-BR" noProof="0"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a:t>Insira um mapa do seu país.</a:t>
            </a:r>
          </a:p>
          <a:p>
            <a:pPr rtl="0"/>
            <a:endParaRPr lang="pt-BR" dirty="0"/>
          </a:p>
        </p:txBody>
      </p:sp>
      <p:sp>
        <p:nvSpPr>
          <p:cNvPr id="4" name="Espaço reservado para o número do slide 3"/>
          <p:cNvSpPr>
            <a:spLocks noGrp="1"/>
          </p:cNvSpPr>
          <p:nvPr>
            <p:ph type="sldNum" sz="quarter" idx="10"/>
          </p:nvPr>
        </p:nvSpPr>
        <p:spPr/>
        <p:txBody>
          <a:bodyPr rtlCol="0"/>
          <a:lstStyle/>
          <a:p>
            <a:pPr rtl="0"/>
            <a:fld id="{69C971FF-EF28-4195-A575-329446EFAA55}" type="slidenum">
              <a:rPr lang="pt-BR" smtClean="0"/>
              <a:t>10</a:t>
            </a:fld>
            <a:endParaRPr lang="pt-BR" dirty="0"/>
          </a:p>
        </p:txBody>
      </p:sp>
    </p:spTree>
    <p:extLst>
      <p:ext uri="{BB962C8B-B14F-4D97-AF65-F5344CB8AC3E}">
        <p14:creationId xmlns:p14="http://schemas.microsoft.com/office/powerpoint/2010/main" val="240152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a:t>Insira um mapa do seu país.</a:t>
            </a:r>
          </a:p>
          <a:p>
            <a:pPr rtl="0"/>
            <a:endParaRPr lang="pt-BR" dirty="0"/>
          </a:p>
        </p:txBody>
      </p:sp>
      <p:sp>
        <p:nvSpPr>
          <p:cNvPr id="4" name="Espaço reservado para o número do slide 3"/>
          <p:cNvSpPr>
            <a:spLocks noGrp="1"/>
          </p:cNvSpPr>
          <p:nvPr>
            <p:ph type="sldNum" sz="quarter" idx="10"/>
          </p:nvPr>
        </p:nvSpPr>
        <p:spPr/>
        <p:txBody>
          <a:bodyPr rtlCol="0"/>
          <a:lstStyle/>
          <a:p>
            <a:pPr rtl="0"/>
            <a:fld id="{69C971FF-EF28-4195-A575-329446EFAA55}" type="slidenum">
              <a:rPr lang="pt-BR" smtClean="0"/>
              <a:t>11</a:t>
            </a:fld>
            <a:endParaRPr lang="pt-BR" dirty="0"/>
          </a:p>
        </p:txBody>
      </p:sp>
    </p:spTree>
    <p:extLst>
      <p:ext uri="{BB962C8B-B14F-4D97-AF65-F5344CB8AC3E}">
        <p14:creationId xmlns:p14="http://schemas.microsoft.com/office/powerpoint/2010/main" val="85253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065214" y="1828800"/>
            <a:ext cx="8229600" cy="2895600"/>
          </a:xfrm>
        </p:spPr>
        <p:txBody>
          <a:bodyPr rtlCol="0" anchor="b">
            <a:normAutofit/>
          </a:bodyPr>
          <a:lstStyle>
            <a:lvl1pPr algn="l" rtl="0">
              <a:lnSpc>
                <a:spcPct val="80000"/>
              </a:lnSpc>
              <a:defRPr sz="6600">
                <a:solidFill>
                  <a:schemeClr val="tx1"/>
                </a:solidFill>
              </a:defRPr>
            </a:lvl1pPr>
          </a:lstStyle>
          <a:p>
            <a:pPr rtl="0"/>
            <a:r>
              <a:rPr lang="pt-BR" noProof="0"/>
              <a:t>Clique para editar o título Mestre</a:t>
            </a:r>
            <a:endParaRPr lang="pt-BR" noProof="0" dirty="0"/>
          </a:p>
        </p:txBody>
      </p:sp>
      <p:sp>
        <p:nvSpPr>
          <p:cNvPr id="3" name="Subtítulo 2"/>
          <p:cNvSpPr>
            <a:spLocks noGrp="1"/>
          </p:cNvSpPr>
          <p:nvPr>
            <p:ph type="subTitle" idx="1"/>
          </p:nvPr>
        </p:nvSpPr>
        <p:spPr>
          <a:xfrm>
            <a:off x="1065213" y="4800600"/>
            <a:ext cx="8229600" cy="1219200"/>
          </a:xfrm>
        </p:spPr>
        <p:txBody>
          <a:bodyPr rtlCol="0">
            <a:normAutofit/>
          </a:bodyPr>
          <a:lstStyle>
            <a:lvl1pPr marL="0" indent="0" algn="l" rtl="0">
              <a:spcBef>
                <a:spcPts val="0"/>
              </a:spcBef>
              <a:buNone/>
              <a:defRPr sz="2000" cap="all" spc="200" baseline="0">
                <a:solidFill>
                  <a:schemeClr val="accent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pt-BR" noProof="0"/>
              <a:t>Clique para editar o estilo do subtítulo Mestre</a:t>
            </a:r>
            <a:endParaRPr lang="pt-BR" noProof="0"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pt-BR" noProof="0"/>
              <a:t>Clique para editar o título Mestre</a:t>
            </a:r>
            <a:endParaRPr lang="pt-BR" noProof="0" dirty="0"/>
          </a:p>
        </p:txBody>
      </p:sp>
      <p:sp>
        <p:nvSpPr>
          <p:cNvPr id="3" name="Espaço Reservado para Texto Vertical 2"/>
          <p:cNvSpPr>
            <a:spLocks noGrp="1"/>
          </p:cNvSpPr>
          <p:nvPr>
            <p:ph type="body" orient="vert" idx="1"/>
          </p:nvPr>
        </p:nvSpPr>
        <p:spPr/>
        <p:txBody>
          <a:bodyPr vert="eaVert"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Data 3"/>
          <p:cNvSpPr>
            <a:spLocks noGrp="1"/>
          </p:cNvSpPr>
          <p:nvPr>
            <p:ph type="dt" sz="half" idx="10"/>
          </p:nvPr>
        </p:nvSpPr>
        <p:spPr/>
        <p:txBody>
          <a:bodyPr rtlCol="0"/>
          <a:lstStyle>
            <a:lvl1pPr>
              <a:defRPr/>
            </a:lvl1pPr>
          </a:lstStyle>
          <a:p>
            <a:fld id="{E67FE631-0B6D-4712-BEFD-FF38CEB37A4A}" type="datetime1">
              <a:rPr lang="pt-BR" noProof="0" smtClean="0"/>
              <a:pPr/>
              <a:t>05/02/2024</a:t>
            </a:fld>
            <a:endParaRPr lang="pt-BR" noProof="0" dirty="0"/>
          </a:p>
        </p:txBody>
      </p:sp>
      <p:sp>
        <p:nvSpPr>
          <p:cNvPr id="5" name="Espaço Reservado para Rodapé 4"/>
          <p:cNvSpPr>
            <a:spLocks noGrp="1"/>
          </p:cNvSpPr>
          <p:nvPr>
            <p:ph type="ftr" sz="quarter" idx="11"/>
          </p:nvPr>
        </p:nvSpPr>
        <p:spPr/>
        <p:txBody>
          <a:bodyPr rtlCol="0"/>
          <a:lstStyle/>
          <a:p>
            <a:pPr rtl="0"/>
            <a:endParaRPr lang="pt-BR" noProof="0" dirty="0"/>
          </a:p>
        </p:txBody>
      </p:sp>
      <p:sp>
        <p:nvSpPr>
          <p:cNvPr id="6" name="Espaço Reservado para Número de Slide 5"/>
          <p:cNvSpPr>
            <a:spLocks noGrp="1"/>
          </p:cNvSpPr>
          <p:nvPr>
            <p:ph type="sldNum" sz="quarter" idx="12"/>
          </p:nvPr>
        </p:nvSpPr>
        <p:spPr/>
        <p:txBody>
          <a:bodyPr rtlCol="0"/>
          <a:lstStyle/>
          <a:p>
            <a:pPr rtl="0"/>
            <a:fld id="{2A013F82-EE5E-44EE-A61D-E31C6657F26F}" type="slidenum">
              <a:rPr lang="pt-BR" noProof="0" smtClean="0"/>
              <a:t>‹nº›</a:t>
            </a:fld>
            <a:endParaRPr lang="pt-BR" noProof="0"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142412" y="381001"/>
            <a:ext cx="1524001" cy="5638800"/>
          </a:xfrm>
        </p:spPr>
        <p:txBody>
          <a:bodyPr vert="eaVert" rtlCol="0"/>
          <a:lstStyle>
            <a:lvl1pPr rtl="0">
              <a:defRPr/>
            </a:lvl1pPr>
          </a:lstStyle>
          <a:p>
            <a:pPr rtl="0"/>
            <a:r>
              <a:rPr lang="pt-BR" noProof="0"/>
              <a:t>Clique para editar o título Mestre</a:t>
            </a:r>
            <a:endParaRPr lang="pt-BR" noProof="0" dirty="0"/>
          </a:p>
        </p:txBody>
      </p:sp>
      <p:sp>
        <p:nvSpPr>
          <p:cNvPr id="3" name="Espaço Reservado para Texto Vertical 2"/>
          <p:cNvSpPr>
            <a:spLocks noGrp="1"/>
          </p:cNvSpPr>
          <p:nvPr>
            <p:ph type="body" orient="vert" idx="1"/>
          </p:nvPr>
        </p:nvSpPr>
        <p:spPr>
          <a:xfrm>
            <a:off x="1522412" y="381001"/>
            <a:ext cx="7391399" cy="5638800"/>
          </a:xfrm>
        </p:spPr>
        <p:txBody>
          <a:bodyPr vert="eaVert"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Data 3"/>
          <p:cNvSpPr>
            <a:spLocks noGrp="1"/>
          </p:cNvSpPr>
          <p:nvPr>
            <p:ph type="dt" sz="half" idx="10"/>
          </p:nvPr>
        </p:nvSpPr>
        <p:spPr/>
        <p:txBody>
          <a:bodyPr rtlCol="0"/>
          <a:lstStyle>
            <a:lvl1pPr>
              <a:defRPr/>
            </a:lvl1pPr>
          </a:lstStyle>
          <a:p>
            <a:fld id="{E9DA96DE-A078-4676-8F38-EBC20B81DF35}" type="datetime1">
              <a:rPr lang="pt-BR" noProof="0" smtClean="0"/>
              <a:pPr/>
              <a:t>05/02/2024</a:t>
            </a:fld>
            <a:endParaRPr lang="pt-BR" noProof="0" dirty="0"/>
          </a:p>
        </p:txBody>
      </p:sp>
      <p:sp>
        <p:nvSpPr>
          <p:cNvPr id="5" name="Espaço Reservado para Rodapé 4"/>
          <p:cNvSpPr>
            <a:spLocks noGrp="1"/>
          </p:cNvSpPr>
          <p:nvPr>
            <p:ph type="ftr" sz="quarter" idx="11"/>
          </p:nvPr>
        </p:nvSpPr>
        <p:spPr/>
        <p:txBody>
          <a:bodyPr rtlCol="0"/>
          <a:lstStyle/>
          <a:p>
            <a:pPr rtl="0"/>
            <a:endParaRPr lang="pt-BR" noProof="0" dirty="0"/>
          </a:p>
        </p:txBody>
      </p:sp>
      <p:sp>
        <p:nvSpPr>
          <p:cNvPr id="6" name="Espaço Reservado para Número de Slide 5"/>
          <p:cNvSpPr>
            <a:spLocks noGrp="1"/>
          </p:cNvSpPr>
          <p:nvPr>
            <p:ph type="sldNum" sz="quarter" idx="12"/>
          </p:nvPr>
        </p:nvSpPr>
        <p:spPr/>
        <p:txBody>
          <a:bodyPr rtlCol="0"/>
          <a:lstStyle/>
          <a:p>
            <a:pPr rtl="0"/>
            <a:fld id="{2A013F82-EE5E-44EE-A61D-E31C6657F26F}" type="slidenum">
              <a:rPr lang="pt-BR" noProof="0" smtClean="0"/>
              <a:t>‹nº›</a:t>
            </a:fld>
            <a:endParaRPr lang="pt-BR" noProof="0"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p:cNvSpPr>
            <a:spLocks noGrp="1"/>
          </p:cNvSpPr>
          <p:nvPr>
            <p:ph type="title"/>
          </p:nvPr>
        </p:nvSpPr>
        <p:spPr/>
        <p:txBody>
          <a:bodyPr/>
          <a:lstStyle/>
          <a:p>
            <a:r>
              <a:rPr lang="pt-BR"/>
              <a:t>Clique para editar o título Mestre</a:t>
            </a:r>
            <a:endParaRPr lang="en-US" dirty="0"/>
          </a:p>
        </p:txBody>
      </p:sp>
      <p:sp>
        <p:nvSpPr>
          <p:cNvPr id="12" name="Content Placeholder 2"/>
          <p:cNvSpPr>
            <a:spLocks noGrp="1"/>
          </p:cNvSpPr>
          <p:nvPr>
            <p:ph sz="quarter" idx="13"/>
          </p:nvPr>
        </p:nvSpPr>
        <p:spPr>
          <a:xfrm>
            <a:off x="913536" y="2367093"/>
            <a:ext cx="10361127" cy="342410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402070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pt-BR" noProof="0"/>
              <a:t>Clique para editar o título Mestre</a:t>
            </a:r>
            <a:endParaRPr lang="pt-BR" noProof="0" dirty="0"/>
          </a:p>
        </p:txBody>
      </p:sp>
      <p:sp>
        <p:nvSpPr>
          <p:cNvPr id="3" name="Espaço Reservado para Conteúdo 2"/>
          <p:cNvSpPr>
            <a:spLocks noGrp="1"/>
          </p:cNvSpPr>
          <p:nvPr>
            <p:ph idx="1"/>
          </p:nvPr>
        </p:nvSpPr>
        <p:spPr/>
        <p:txBody>
          <a:bodyPr rtlCol="0"/>
          <a:lstStyle>
            <a:lvl5pPr algn="l" rtl="0">
              <a:defRPr/>
            </a:lvl5pPr>
            <a:lvl6pPr algn="l" rtl="0">
              <a:defRPr/>
            </a:lvl6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Data 3"/>
          <p:cNvSpPr>
            <a:spLocks noGrp="1"/>
          </p:cNvSpPr>
          <p:nvPr>
            <p:ph type="dt" sz="half" idx="10"/>
          </p:nvPr>
        </p:nvSpPr>
        <p:spPr/>
        <p:txBody>
          <a:bodyPr rtlCol="0"/>
          <a:lstStyle>
            <a:lvl1pPr>
              <a:defRPr/>
            </a:lvl1pPr>
          </a:lstStyle>
          <a:p>
            <a:fld id="{9211769B-D019-4A86-8334-0A9D6D419A60}" type="datetime1">
              <a:rPr lang="pt-BR" noProof="0" smtClean="0"/>
              <a:pPr/>
              <a:t>05/02/2024</a:t>
            </a:fld>
            <a:endParaRPr lang="pt-BR" noProof="0" dirty="0"/>
          </a:p>
        </p:txBody>
      </p:sp>
      <p:sp>
        <p:nvSpPr>
          <p:cNvPr id="5" name="Espaço Reservado para Rodapé 4"/>
          <p:cNvSpPr>
            <a:spLocks noGrp="1"/>
          </p:cNvSpPr>
          <p:nvPr>
            <p:ph type="ftr" sz="quarter" idx="11"/>
          </p:nvPr>
        </p:nvSpPr>
        <p:spPr/>
        <p:txBody>
          <a:bodyPr rtlCol="0"/>
          <a:lstStyle/>
          <a:p>
            <a:pPr rtl="0"/>
            <a:endParaRPr lang="pt-BR" noProof="0" dirty="0"/>
          </a:p>
        </p:txBody>
      </p:sp>
      <p:sp>
        <p:nvSpPr>
          <p:cNvPr id="6" name="Espaço Reservado para Número de Slide 5"/>
          <p:cNvSpPr>
            <a:spLocks noGrp="1"/>
          </p:cNvSpPr>
          <p:nvPr>
            <p:ph type="sldNum" sz="quarter" idx="12"/>
          </p:nvPr>
        </p:nvSpPr>
        <p:spPr/>
        <p:txBody>
          <a:bodyPr rtlCol="0"/>
          <a:lstStyle/>
          <a:p>
            <a:pPr rtl="0"/>
            <a:fld id="{2A013F82-EE5E-44EE-A61D-E31C6657F26F}" type="slidenum">
              <a:rPr lang="pt-BR" noProof="0" smtClean="0"/>
              <a:t>‹nº›</a:t>
            </a:fld>
            <a:endParaRPr lang="pt-BR" noProof="0"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9614" y="2514600"/>
            <a:ext cx="8692399" cy="2819400"/>
          </a:xfrm>
        </p:spPr>
        <p:txBody>
          <a:bodyPr rtlCol="0" anchor="b">
            <a:normAutofit/>
          </a:bodyPr>
          <a:lstStyle>
            <a:lvl1pPr algn="l" rtl="0">
              <a:lnSpc>
                <a:spcPct val="80000"/>
              </a:lnSpc>
              <a:defRPr sz="4800" b="0" cap="none" baseline="0"/>
            </a:lvl1pPr>
          </a:lstStyle>
          <a:p>
            <a:pPr rtl="0"/>
            <a:r>
              <a:rPr lang="pt-BR" noProof="0"/>
              <a:t>Clique para editar o título Mestre</a:t>
            </a:r>
            <a:endParaRPr lang="pt-BR" noProof="0" dirty="0"/>
          </a:p>
        </p:txBody>
      </p:sp>
      <p:sp>
        <p:nvSpPr>
          <p:cNvPr id="3" name="Espaço Reservado para Texto 2"/>
          <p:cNvSpPr>
            <a:spLocks noGrp="1"/>
          </p:cNvSpPr>
          <p:nvPr>
            <p:ph type="body" idx="1"/>
          </p:nvPr>
        </p:nvSpPr>
        <p:spPr>
          <a:xfrm>
            <a:off x="1065213" y="5410200"/>
            <a:ext cx="8687333" cy="609601"/>
          </a:xfrm>
        </p:spPr>
        <p:txBody>
          <a:bodyPr rtlCol="0" anchor="t">
            <a:normAutofit/>
          </a:bodyPr>
          <a:lstStyle>
            <a:lvl1pPr marL="0" indent="0" algn="l" rtl="0">
              <a:spcBef>
                <a:spcPts val="0"/>
              </a:spcBef>
              <a:buNone/>
              <a:defRPr sz="2000" cap="all" spc="200" baseline="0">
                <a:solidFill>
                  <a:schemeClr val="accent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pt-BR" noProof="0"/>
              <a:t>Clique para editar os estilos de texto Mestres</a:t>
            </a:r>
          </a:p>
        </p:txBody>
      </p:sp>
      <p:sp>
        <p:nvSpPr>
          <p:cNvPr id="4" name="Espaço Reservado para Data 3"/>
          <p:cNvSpPr>
            <a:spLocks noGrp="1"/>
          </p:cNvSpPr>
          <p:nvPr>
            <p:ph type="dt" sz="half" idx="10"/>
          </p:nvPr>
        </p:nvSpPr>
        <p:spPr/>
        <p:txBody>
          <a:bodyPr rtlCol="0"/>
          <a:lstStyle>
            <a:lvl1pPr>
              <a:defRPr/>
            </a:lvl1pPr>
          </a:lstStyle>
          <a:p>
            <a:fld id="{5A5EA5BE-0305-48F1-B45B-3F07AA1244A2}" type="datetime1">
              <a:rPr lang="pt-BR" noProof="0" smtClean="0"/>
              <a:pPr/>
              <a:t>05/02/2024</a:t>
            </a:fld>
            <a:endParaRPr lang="pt-BR" noProof="0" dirty="0"/>
          </a:p>
        </p:txBody>
      </p:sp>
      <p:sp>
        <p:nvSpPr>
          <p:cNvPr id="5" name="Espaço Reservado para Rodapé 4"/>
          <p:cNvSpPr>
            <a:spLocks noGrp="1"/>
          </p:cNvSpPr>
          <p:nvPr>
            <p:ph type="ftr" sz="quarter" idx="11"/>
          </p:nvPr>
        </p:nvSpPr>
        <p:spPr/>
        <p:txBody>
          <a:bodyPr rtlCol="0"/>
          <a:lstStyle/>
          <a:p>
            <a:pPr rtl="0"/>
            <a:endParaRPr lang="pt-BR" noProof="0" dirty="0"/>
          </a:p>
        </p:txBody>
      </p:sp>
      <p:sp>
        <p:nvSpPr>
          <p:cNvPr id="6" name="Espaço Reservado para Número de Slide 5"/>
          <p:cNvSpPr>
            <a:spLocks noGrp="1"/>
          </p:cNvSpPr>
          <p:nvPr>
            <p:ph type="sldNum" sz="quarter" idx="12"/>
          </p:nvPr>
        </p:nvSpPr>
        <p:spPr/>
        <p:txBody>
          <a:bodyPr rtlCol="0"/>
          <a:lstStyle/>
          <a:p>
            <a:pPr rtl="0"/>
            <a:fld id="{2A013F82-EE5E-44EE-A61D-E31C6657F26F}" type="slidenum">
              <a:rPr lang="pt-BR" noProof="0" smtClean="0"/>
              <a:t>‹nº›</a:t>
            </a:fld>
            <a:endParaRPr lang="pt-BR" noProof="0"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pt-BR" noProof="0"/>
              <a:t>Clique para editar o título Mestre</a:t>
            </a:r>
            <a:endParaRPr lang="pt-BR" noProof="0" dirty="0"/>
          </a:p>
        </p:txBody>
      </p:sp>
      <p:sp>
        <p:nvSpPr>
          <p:cNvPr id="3" name="Espaço Reservado para Conteúdo 2"/>
          <p:cNvSpPr>
            <a:spLocks noGrp="1"/>
          </p:cNvSpPr>
          <p:nvPr>
            <p:ph sz="half" idx="1"/>
          </p:nvPr>
        </p:nvSpPr>
        <p:spPr>
          <a:xfrm>
            <a:off x="1504781" y="1905001"/>
            <a:ext cx="4419599"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Conteúdo 3"/>
          <p:cNvSpPr>
            <a:spLocks noGrp="1"/>
          </p:cNvSpPr>
          <p:nvPr>
            <p:ph sz="half" idx="2"/>
          </p:nvPr>
        </p:nvSpPr>
        <p:spPr>
          <a:xfrm>
            <a:off x="6229183" y="1905001"/>
            <a:ext cx="4419600"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5" name="Espaço Reservado para Data 4"/>
          <p:cNvSpPr>
            <a:spLocks noGrp="1"/>
          </p:cNvSpPr>
          <p:nvPr>
            <p:ph type="dt" sz="half" idx="10"/>
          </p:nvPr>
        </p:nvSpPr>
        <p:spPr/>
        <p:txBody>
          <a:bodyPr rtlCol="0"/>
          <a:lstStyle>
            <a:lvl1pPr>
              <a:defRPr/>
            </a:lvl1pPr>
          </a:lstStyle>
          <a:p>
            <a:fld id="{DC2D1C76-DED1-4BE0-8F34-1641B8636BA4}" type="datetime1">
              <a:rPr lang="pt-BR" noProof="0" smtClean="0"/>
              <a:pPr/>
              <a:t>05/02/2024</a:t>
            </a:fld>
            <a:endParaRPr lang="pt-BR" noProof="0" dirty="0"/>
          </a:p>
        </p:txBody>
      </p:sp>
      <p:sp>
        <p:nvSpPr>
          <p:cNvPr id="6" name="Espaço Reservado para Rodapé 5"/>
          <p:cNvSpPr>
            <a:spLocks noGrp="1"/>
          </p:cNvSpPr>
          <p:nvPr>
            <p:ph type="ftr" sz="quarter" idx="11"/>
          </p:nvPr>
        </p:nvSpPr>
        <p:spPr/>
        <p:txBody>
          <a:bodyPr rtlCol="0"/>
          <a:lstStyle/>
          <a:p>
            <a:pPr rtl="0"/>
            <a:endParaRPr lang="pt-BR" noProof="0" dirty="0"/>
          </a:p>
        </p:txBody>
      </p:sp>
      <p:sp>
        <p:nvSpPr>
          <p:cNvPr id="7" name="Espaço Reservado para Número de Slide 6"/>
          <p:cNvSpPr>
            <a:spLocks noGrp="1"/>
          </p:cNvSpPr>
          <p:nvPr>
            <p:ph type="sldNum" sz="quarter" idx="12"/>
          </p:nvPr>
        </p:nvSpPr>
        <p:spPr/>
        <p:txBody>
          <a:bodyPr rtlCol="0"/>
          <a:lstStyle/>
          <a:p>
            <a:fld id="{2A013F82-EE5E-44EE-A61D-E31C6657F26F}" type="slidenum">
              <a:rPr lang="pt-BR" noProof="0" smtClean="0"/>
              <a:pPr/>
              <a:t>‹nº›</a:t>
            </a:fld>
            <a:r>
              <a:rPr lang="pt-BR" noProof="0" dirty="0"/>
              <a:t> </a:t>
            </a: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lgn="l" rtl="0">
              <a:defRPr/>
            </a:lvl1pPr>
          </a:lstStyle>
          <a:p>
            <a:pPr rtl="0"/>
            <a:r>
              <a:rPr lang="pt-BR" noProof="0"/>
              <a:t>Clique para editar o título Mestre</a:t>
            </a:r>
            <a:endParaRPr lang="pt-BR" noProof="0" dirty="0"/>
          </a:p>
        </p:txBody>
      </p:sp>
      <p:sp>
        <p:nvSpPr>
          <p:cNvPr id="3" name="Espaço Reservado para Texto 2"/>
          <p:cNvSpPr>
            <a:spLocks noGrp="1"/>
          </p:cNvSpPr>
          <p:nvPr>
            <p:ph type="body" idx="1"/>
          </p:nvPr>
        </p:nvSpPr>
        <p:spPr>
          <a:xfrm>
            <a:off x="1522411" y="1905000"/>
            <a:ext cx="441655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pt-BR" noProof="0"/>
              <a:t>Clique para editar os estilos de texto Mestres</a:t>
            </a:r>
          </a:p>
        </p:txBody>
      </p:sp>
      <p:sp>
        <p:nvSpPr>
          <p:cNvPr id="4" name="Espaço Reservado para Conteúdo 3"/>
          <p:cNvSpPr>
            <a:spLocks noGrp="1"/>
          </p:cNvSpPr>
          <p:nvPr>
            <p:ph sz="half" idx="2"/>
          </p:nvPr>
        </p:nvSpPr>
        <p:spPr>
          <a:xfrm>
            <a:off x="152241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5" name="Espaço Reservado para Texto 4"/>
          <p:cNvSpPr>
            <a:spLocks noGrp="1"/>
          </p:cNvSpPr>
          <p:nvPr>
            <p:ph type="body" sz="quarter" idx="3"/>
          </p:nvPr>
        </p:nvSpPr>
        <p:spPr>
          <a:xfrm>
            <a:off x="6249861" y="1905000"/>
            <a:ext cx="441655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pt-BR" noProof="0"/>
              <a:t>Clique para editar os estilos de texto Mestres</a:t>
            </a:r>
          </a:p>
        </p:txBody>
      </p:sp>
      <p:sp>
        <p:nvSpPr>
          <p:cNvPr id="6" name="Espaço Reservado para Conteúdo 5"/>
          <p:cNvSpPr>
            <a:spLocks noGrp="1"/>
          </p:cNvSpPr>
          <p:nvPr>
            <p:ph sz="quarter" idx="4"/>
          </p:nvPr>
        </p:nvSpPr>
        <p:spPr>
          <a:xfrm>
            <a:off x="624986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7" name="Espaço Reservado para Data 6"/>
          <p:cNvSpPr>
            <a:spLocks noGrp="1"/>
          </p:cNvSpPr>
          <p:nvPr>
            <p:ph type="dt" sz="half" idx="10"/>
          </p:nvPr>
        </p:nvSpPr>
        <p:spPr/>
        <p:txBody>
          <a:bodyPr rtlCol="0"/>
          <a:lstStyle>
            <a:lvl1pPr>
              <a:defRPr/>
            </a:lvl1pPr>
          </a:lstStyle>
          <a:p>
            <a:fld id="{E6C98F49-77D6-4D48-BB68-E4DB33EE5B06}" type="datetime1">
              <a:rPr lang="pt-BR" noProof="0" smtClean="0"/>
              <a:pPr/>
              <a:t>05/02/2024</a:t>
            </a:fld>
            <a:endParaRPr lang="pt-BR" noProof="0" dirty="0"/>
          </a:p>
        </p:txBody>
      </p:sp>
      <p:sp>
        <p:nvSpPr>
          <p:cNvPr id="8" name="Espaço Reservado para Rodapé 7"/>
          <p:cNvSpPr>
            <a:spLocks noGrp="1"/>
          </p:cNvSpPr>
          <p:nvPr>
            <p:ph type="ftr" sz="quarter" idx="11"/>
          </p:nvPr>
        </p:nvSpPr>
        <p:spPr/>
        <p:txBody>
          <a:bodyPr rtlCol="0"/>
          <a:lstStyle/>
          <a:p>
            <a:pPr rtl="0"/>
            <a:endParaRPr lang="pt-BR" noProof="0" dirty="0"/>
          </a:p>
        </p:txBody>
      </p:sp>
      <p:sp>
        <p:nvSpPr>
          <p:cNvPr id="9" name="Espaço Reservado para o Número do Slide 8"/>
          <p:cNvSpPr>
            <a:spLocks noGrp="1"/>
          </p:cNvSpPr>
          <p:nvPr>
            <p:ph type="sldNum" sz="quarter" idx="12"/>
          </p:nvPr>
        </p:nvSpPr>
        <p:spPr/>
        <p:txBody>
          <a:bodyPr rtlCol="0"/>
          <a:lstStyle/>
          <a:p>
            <a:pPr rtl="0"/>
            <a:fld id="{2A013F82-EE5E-44EE-A61D-E31C6657F26F}" type="slidenum">
              <a:rPr lang="pt-BR" noProof="0" smtClean="0"/>
              <a:t>‹nº›</a:t>
            </a:fld>
            <a:endParaRPr lang="pt-BR" noProof="0"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pt-BR" noProof="0"/>
              <a:t>Clique para editar o título Mestre</a:t>
            </a:r>
            <a:endParaRPr lang="pt-BR" noProof="0" dirty="0"/>
          </a:p>
        </p:txBody>
      </p:sp>
      <p:sp>
        <p:nvSpPr>
          <p:cNvPr id="3" name="Espaço Reservado para Data 2"/>
          <p:cNvSpPr>
            <a:spLocks noGrp="1"/>
          </p:cNvSpPr>
          <p:nvPr>
            <p:ph type="dt" sz="half" idx="10"/>
          </p:nvPr>
        </p:nvSpPr>
        <p:spPr/>
        <p:txBody>
          <a:bodyPr rtlCol="0"/>
          <a:lstStyle>
            <a:lvl1pPr>
              <a:defRPr/>
            </a:lvl1pPr>
          </a:lstStyle>
          <a:p>
            <a:fld id="{9F379B94-F7A6-4BC6-8A31-032F8D94B5BD}" type="datetime1">
              <a:rPr lang="pt-BR" noProof="0" smtClean="0"/>
              <a:pPr/>
              <a:t>05/02/2024</a:t>
            </a:fld>
            <a:endParaRPr lang="pt-BR" noProof="0" dirty="0"/>
          </a:p>
        </p:txBody>
      </p:sp>
      <p:sp>
        <p:nvSpPr>
          <p:cNvPr id="4" name="Espaço Reservado para Rodapé 3"/>
          <p:cNvSpPr>
            <a:spLocks noGrp="1"/>
          </p:cNvSpPr>
          <p:nvPr>
            <p:ph type="ftr" sz="quarter" idx="11"/>
          </p:nvPr>
        </p:nvSpPr>
        <p:spPr/>
        <p:txBody>
          <a:bodyPr rtlCol="0"/>
          <a:lstStyle/>
          <a:p>
            <a:pPr rtl="0"/>
            <a:endParaRPr lang="pt-BR" noProof="0" dirty="0"/>
          </a:p>
        </p:txBody>
      </p:sp>
      <p:sp>
        <p:nvSpPr>
          <p:cNvPr id="5" name="Espaço Reservado para Número de Slide 4"/>
          <p:cNvSpPr>
            <a:spLocks noGrp="1"/>
          </p:cNvSpPr>
          <p:nvPr>
            <p:ph type="sldNum" sz="quarter" idx="12"/>
          </p:nvPr>
        </p:nvSpPr>
        <p:spPr/>
        <p:txBody>
          <a:bodyPr rtlCol="0"/>
          <a:lstStyle/>
          <a:p>
            <a:pPr rtl="0"/>
            <a:fld id="{2A013F82-EE5E-44EE-A61D-E31C6657F26F}" type="slidenum">
              <a:rPr lang="pt-BR" noProof="0" smtClean="0"/>
              <a:t>‹nº›</a:t>
            </a:fld>
            <a:endParaRPr lang="pt-BR" noProof="0"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bg>
      <p:bgPr>
        <a:solidFill>
          <a:schemeClr val="bg2"/>
        </a:solidFill>
        <a:effectLst/>
      </p:bgPr>
    </p:bg>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rtlCol="0"/>
          <a:lstStyle>
            <a:lvl1pPr>
              <a:defRPr/>
            </a:lvl1pPr>
          </a:lstStyle>
          <a:p>
            <a:fld id="{435DBF44-9F2F-4201-8CE2-C12E521BC56C}" type="datetime1">
              <a:rPr lang="pt-BR" noProof="0" smtClean="0"/>
              <a:pPr/>
              <a:t>05/02/2024</a:t>
            </a:fld>
            <a:endParaRPr lang="pt-BR" noProof="0" dirty="0"/>
          </a:p>
        </p:txBody>
      </p:sp>
      <p:sp>
        <p:nvSpPr>
          <p:cNvPr id="3" name="Espaço Reservado para Rodapé 2"/>
          <p:cNvSpPr>
            <a:spLocks noGrp="1"/>
          </p:cNvSpPr>
          <p:nvPr>
            <p:ph type="ftr" sz="quarter" idx="11"/>
          </p:nvPr>
        </p:nvSpPr>
        <p:spPr/>
        <p:txBody>
          <a:bodyPr rtlCol="0"/>
          <a:lstStyle/>
          <a:p>
            <a:pPr rtl="0"/>
            <a:endParaRPr lang="pt-BR" noProof="0" dirty="0"/>
          </a:p>
        </p:txBody>
      </p:sp>
      <p:sp>
        <p:nvSpPr>
          <p:cNvPr id="4" name="Espaço Reservado para Número de Slide 3"/>
          <p:cNvSpPr>
            <a:spLocks noGrp="1"/>
          </p:cNvSpPr>
          <p:nvPr>
            <p:ph type="sldNum" sz="quarter" idx="12"/>
          </p:nvPr>
        </p:nvSpPr>
        <p:spPr/>
        <p:txBody>
          <a:bodyPr rtlCol="0"/>
          <a:lstStyle/>
          <a:p>
            <a:pPr rtl="0"/>
            <a:fld id="{2A013F82-EE5E-44EE-A61D-E31C6657F26F}" type="slidenum">
              <a:rPr lang="pt-BR" noProof="0" smtClean="0"/>
              <a:t>‹nº›</a:t>
            </a:fld>
            <a:endParaRPr lang="pt-BR" noProof="0" dirty="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55604" y="1905000"/>
            <a:ext cx="3596607" cy="2667000"/>
          </a:xfrm>
        </p:spPr>
        <p:txBody>
          <a:bodyPr rtlCol="0" anchor="b">
            <a:noAutofit/>
          </a:bodyPr>
          <a:lstStyle>
            <a:lvl1pPr algn="l" rtl="0">
              <a:lnSpc>
                <a:spcPct val="90000"/>
              </a:lnSpc>
              <a:defRPr sz="3600" b="0" baseline="0">
                <a:solidFill>
                  <a:schemeClr val="tx1"/>
                </a:solidFill>
              </a:defRPr>
            </a:lvl1pPr>
          </a:lstStyle>
          <a:p>
            <a:pPr rtl="0"/>
            <a:r>
              <a:rPr lang="pt-BR" noProof="0"/>
              <a:t>Clique para editar o título Mestre</a:t>
            </a:r>
            <a:endParaRPr lang="pt-BR" noProof="0" dirty="0"/>
          </a:p>
        </p:txBody>
      </p:sp>
      <p:sp>
        <p:nvSpPr>
          <p:cNvPr id="3" name="Espaço Reservado para Conteúdo 2"/>
          <p:cNvSpPr>
            <a:spLocks noGrp="1"/>
          </p:cNvSpPr>
          <p:nvPr>
            <p:ph idx="1"/>
          </p:nvPr>
        </p:nvSpPr>
        <p:spPr>
          <a:xfrm>
            <a:off x="4951414" y="685800"/>
            <a:ext cx="6400800" cy="53340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Texto 3"/>
          <p:cNvSpPr>
            <a:spLocks noGrp="1"/>
          </p:cNvSpPr>
          <p:nvPr>
            <p:ph type="body" sz="half" idx="2"/>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pt-BR" noProof="0"/>
              <a:t>Clique para editar os estilos de texto Mestres</a:t>
            </a:r>
          </a:p>
        </p:txBody>
      </p:sp>
      <p:sp>
        <p:nvSpPr>
          <p:cNvPr id="5" name="Espaço Reservado para Data 4"/>
          <p:cNvSpPr>
            <a:spLocks noGrp="1"/>
          </p:cNvSpPr>
          <p:nvPr>
            <p:ph type="dt" sz="half" idx="10"/>
          </p:nvPr>
        </p:nvSpPr>
        <p:spPr/>
        <p:txBody>
          <a:bodyPr rtlCol="0"/>
          <a:lstStyle>
            <a:lvl1pPr>
              <a:defRPr/>
            </a:lvl1pPr>
          </a:lstStyle>
          <a:p>
            <a:fld id="{4BAD7B4B-23CA-4460-862D-E2D3E21E1E07}" type="datetime1">
              <a:rPr lang="pt-BR" noProof="0" smtClean="0"/>
              <a:pPr/>
              <a:t>05/02/2024</a:t>
            </a:fld>
            <a:endParaRPr lang="pt-BR" noProof="0" dirty="0"/>
          </a:p>
        </p:txBody>
      </p:sp>
      <p:sp>
        <p:nvSpPr>
          <p:cNvPr id="6" name="Espaço Reservado para Rodapé 5"/>
          <p:cNvSpPr>
            <a:spLocks noGrp="1"/>
          </p:cNvSpPr>
          <p:nvPr>
            <p:ph type="ftr" sz="quarter" idx="11"/>
          </p:nvPr>
        </p:nvSpPr>
        <p:spPr/>
        <p:txBody>
          <a:bodyPr rtlCol="0"/>
          <a:lstStyle/>
          <a:p>
            <a:pPr rtl="0"/>
            <a:endParaRPr lang="pt-BR" noProof="0" dirty="0"/>
          </a:p>
        </p:txBody>
      </p:sp>
      <p:sp>
        <p:nvSpPr>
          <p:cNvPr id="7" name="Espaço Reservado para Número de Slide 6"/>
          <p:cNvSpPr>
            <a:spLocks noGrp="1"/>
          </p:cNvSpPr>
          <p:nvPr>
            <p:ph type="sldNum" sz="quarter" idx="12"/>
          </p:nvPr>
        </p:nvSpPr>
        <p:spPr/>
        <p:txBody>
          <a:bodyPr rtlCol="0"/>
          <a:lstStyle/>
          <a:p>
            <a:pPr rtl="0"/>
            <a:fld id="{2A013F82-EE5E-44EE-A61D-E31C6657F26F}" type="slidenum">
              <a:rPr lang="pt-BR" noProof="0" smtClean="0"/>
              <a:t>‹nº›</a:t>
            </a:fld>
            <a:endParaRPr lang="pt-BR" noProof="0"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ço Reservado para Imagem 2"/>
          <p:cNvSpPr>
            <a:spLocks noGrp="1"/>
          </p:cNvSpPr>
          <p:nvPr>
            <p:ph type="pic" idx="1"/>
          </p:nvPr>
        </p:nvSpPr>
        <p:spPr>
          <a:xfrm>
            <a:off x="4951414" y="685800"/>
            <a:ext cx="6400799" cy="5334000"/>
          </a:xfrm>
          <a:solidFill>
            <a:schemeClr val="bg2"/>
          </a:solidFill>
          <a:ln w="76200">
            <a:solidFill>
              <a:schemeClr val="tx1"/>
            </a:solidFill>
            <a:miter lim="800000"/>
          </a:ln>
        </p:spPr>
        <p:txBody>
          <a:bodyPr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pt-BR" noProof="0"/>
              <a:t>Clique no ícone para adicionar uma imagem</a:t>
            </a:r>
            <a:endParaRPr lang="pt-BR" noProof="0" dirty="0"/>
          </a:p>
        </p:txBody>
      </p:sp>
      <p:sp>
        <p:nvSpPr>
          <p:cNvPr id="2" name="Título 1"/>
          <p:cNvSpPr>
            <a:spLocks noGrp="1"/>
          </p:cNvSpPr>
          <p:nvPr>
            <p:ph type="title"/>
          </p:nvPr>
        </p:nvSpPr>
        <p:spPr>
          <a:xfrm>
            <a:off x="1055604" y="1905000"/>
            <a:ext cx="3596607" cy="2667000"/>
          </a:xfrm>
        </p:spPr>
        <p:txBody>
          <a:bodyPr rtlCol="0" anchor="b">
            <a:normAutofit/>
          </a:bodyPr>
          <a:lstStyle>
            <a:lvl1pPr algn="l" rtl="0">
              <a:lnSpc>
                <a:spcPct val="90000"/>
              </a:lnSpc>
              <a:defRPr sz="3600" b="0" i="0" baseline="0">
                <a:solidFill>
                  <a:schemeClr val="tx1"/>
                </a:solidFill>
              </a:defRPr>
            </a:lvl1pPr>
          </a:lstStyle>
          <a:p>
            <a:pPr rtl="0"/>
            <a:r>
              <a:rPr lang="pt-BR" noProof="0"/>
              <a:t>Clique para editar o título Mestre</a:t>
            </a:r>
            <a:endParaRPr lang="pt-BR" noProof="0" dirty="0"/>
          </a:p>
        </p:txBody>
      </p:sp>
      <p:sp>
        <p:nvSpPr>
          <p:cNvPr id="4" name="Espaço Reservado para Texto 3"/>
          <p:cNvSpPr>
            <a:spLocks noGrp="1"/>
          </p:cNvSpPr>
          <p:nvPr>
            <p:ph type="body" sz="half" idx="2"/>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pt-BR" noProof="0"/>
              <a:t>Clique para editar os estilos de texto Mestres</a:t>
            </a:r>
          </a:p>
        </p:txBody>
      </p:sp>
      <p:sp>
        <p:nvSpPr>
          <p:cNvPr id="5" name="Espaço Reservado para Data 4"/>
          <p:cNvSpPr>
            <a:spLocks noGrp="1"/>
          </p:cNvSpPr>
          <p:nvPr>
            <p:ph type="dt" sz="half" idx="10"/>
          </p:nvPr>
        </p:nvSpPr>
        <p:spPr/>
        <p:txBody>
          <a:bodyPr rtlCol="0"/>
          <a:lstStyle>
            <a:lvl1pPr>
              <a:defRPr/>
            </a:lvl1pPr>
          </a:lstStyle>
          <a:p>
            <a:fld id="{12F45EDE-4BCD-4C98-AD18-04AAF5D19C9A}" type="datetime1">
              <a:rPr lang="pt-BR" noProof="0" smtClean="0"/>
              <a:pPr/>
              <a:t>05/02/2024</a:t>
            </a:fld>
            <a:endParaRPr lang="pt-BR" noProof="0" dirty="0"/>
          </a:p>
        </p:txBody>
      </p:sp>
      <p:sp>
        <p:nvSpPr>
          <p:cNvPr id="6" name="Espaço Reservado para Rodapé 5"/>
          <p:cNvSpPr>
            <a:spLocks noGrp="1"/>
          </p:cNvSpPr>
          <p:nvPr>
            <p:ph type="ftr" sz="quarter" idx="11"/>
          </p:nvPr>
        </p:nvSpPr>
        <p:spPr/>
        <p:txBody>
          <a:bodyPr rtlCol="0"/>
          <a:lstStyle/>
          <a:p>
            <a:pPr rtl="0"/>
            <a:endParaRPr lang="pt-BR" noProof="0" dirty="0"/>
          </a:p>
        </p:txBody>
      </p:sp>
      <p:sp>
        <p:nvSpPr>
          <p:cNvPr id="7" name="Espaço Reservado para Número de Slide 6"/>
          <p:cNvSpPr>
            <a:spLocks noGrp="1"/>
          </p:cNvSpPr>
          <p:nvPr>
            <p:ph type="sldNum" sz="quarter" idx="12"/>
          </p:nvPr>
        </p:nvSpPr>
        <p:spPr/>
        <p:txBody>
          <a:bodyPr rtlCol="0"/>
          <a:lstStyle/>
          <a:p>
            <a:pPr rtl="0"/>
            <a:fld id="{2A013F82-EE5E-44EE-A61D-E31C6657F26F}" type="slidenum">
              <a:rPr lang="pt-BR" noProof="0" smtClean="0"/>
              <a:pPr rtl="0"/>
              <a:t>‹nº›</a:t>
            </a:fld>
            <a:endParaRPr lang="pt-BR" noProof="0"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pPr rtl="0"/>
            <a:r>
              <a:rPr lang="pt-BR" noProof="0" dirty="0"/>
              <a:t>Clique para editar o título mestre</a:t>
            </a:r>
          </a:p>
        </p:txBody>
      </p:sp>
      <p:sp>
        <p:nvSpPr>
          <p:cNvPr id="3" name="Espaço Reservado para Texto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4" name="Espaço Reservado para Data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B8E951F9-CFF6-4C18-A9A8-D5A0842ABF9A}" type="datetime1">
              <a:rPr lang="pt-BR" noProof="0" smtClean="0"/>
              <a:pPr/>
              <a:t>05/02/2024</a:t>
            </a:fld>
            <a:endParaRPr lang="pt-BR" noProof="0" dirty="0"/>
          </a:p>
        </p:txBody>
      </p:sp>
      <p:sp>
        <p:nvSpPr>
          <p:cNvPr id="5" name="Espaço Reservado para Rodapé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rtl="0">
              <a:defRPr sz="1000">
                <a:solidFill>
                  <a:schemeClr val="tx1">
                    <a:tint val="75000"/>
                  </a:schemeClr>
                </a:solidFill>
              </a:defRPr>
            </a:lvl1pPr>
          </a:lstStyle>
          <a:p>
            <a:pPr rtl="0"/>
            <a:endParaRPr lang="pt-BR" noProof="0" dirty="0"/>
          </a:p>
        </p:txBody>
      </p:sp>
      <p:sp>
        <p:nvSpPr>
          <p:cNvPr id="6" name="Espaço Reservado para Número de Slide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2A013F82-EE5E-44EE-A61D-E31C6657F26F}" type="slidenum">
              <a:rPr lang="pt-BR" noProof="0" smtClean="0"/>
              <a:pPr/>
              <a:t>‹nº›</a:t>
            </a:fld>
            <a:endParaRPr lang="pt-BR" noProof="0"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europarl.europa.eu/globaldemocracysupport/en/home/home" TargetMode="External"/><Relationship Id="rId2" Type="http://schemas.openxmlformats.org/officeDocument/2006/relationships/hyperlink" Target="https://www.europarl.europa.eu/factsheets/it/sheet/166/promozione-della-democracy-e-monitoraggio-elettoral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ec.europa.eu/commission/presscorner/detail/ov/speech_22_5493"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ohchr.org/en/instruments-mechanisms/instruments/vienna-declaration-and-programme-action"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ohchr.org/en/instruments-mechanisms/instruments/united-nations-millennium-declaratio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ohchr.org/en/hrc-subsidiaries/democracy-forum" TargetMode="External"/><Relationship Id="rId2" Type="http://schemas.openxmlformats.org/officeDocument/2006/relationships/hyperlink" Target="https://undocs.org/A/HRC/RES/28/1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ourworldindata.org/sdgs" TargetMode="External"/><Relationship Id="rId2" Type="http://schemas.openxmlformats.org/officeDocument/2006/relationships/hyperlink" Target="https://sdgs.un.org/goal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europarl.europa.eu/enlargement/ec/cop_en.htm"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europarl.europa.eu/factsheets/en/sheet/170/the-european-neighbourhood-policy" TargetMode="External"/><Relationship Id="rId2" Type="http://schemas.openxmlformats.org/officeDocument/2006/relationships/hyperlink" Target="https://www.consilium.europa.eu/uedocs/cms_data/docs/pressdata/en/foraff/131181.pdf" TargetMode="External"/><Relationship Id="rId1" Type="http://schemas.openxmlformats.org/officeDocument/2006/relationships/slideLayout" Target="../slideLayouts/slideLayout12.xml"/><Relationship Id="rId4" Type="http://schemas.openxmlformats.org/officeDocument/2006/relationships/hyperlink" Target="https://www.europarl.europa.eu/factsheets/it/sheet/166/promotion-of-democracy-and-electoral-monitor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unece.org/DAM/env/pp/Publications/Aarhus_Implementation_Guide_interactive_eng.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sustainabledevelopment.un.org/futurewewant.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repositorio.cepal.org/bitstream/handle/11362/43611/S1800493_pt.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avvenire.it/attualita/pagine/affluenza-elezioni-2022" TargetMode="External"/><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hyperlink" Target="https://commission.europa.eu/strategy-and-policy/priorities-2019-2024/new-push-european-democracy/european-democracy-action-plan_it" TargetMode="External"/><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ec.europa.eu/info/law/better-regulation/have-your-say/initiatives/13283-European-political-parties-political-foundations-amended-rules-on-their-statute-and-funding-recast-of-Regulation-1141-2014-_en" TargetMode="External"/><Relationship Id="rId2" Type="http://schemas.openxmlformats.org/officeDocument/2006/relationships/hyperlink" Target="https://commission.europa.eu/strategy-and-policy/policies/justice-and-fundamental-rights/eu-citizenship/democracy-and-electoral-rights_en" TargetMode="External"/><Relationship Id="rId1" Type="http://schemas.openxmlformats.org/officeDocument/2006/relationships/slideLayout" Target="../slideLayouts/slideLayout2.xml"/><Relationship Id="rId5" Type="http://schemas.openxmlformats.org/officeDocument/2006/relationships/hyperlink" Target="https://commission.europa.eu/strategy-and-policy/policies/justice-and-fundamental-rights/eu-citizenship-and-democracy/democracy-and-electoral-rights/european-cooperation-network-elections_en" TargetMode="External"/><Relationship Id="rId4" Type="http://schemas.openxmlformats.org/officeDocument/2006/relationships/hyperlink" Target="https://eur-lex.europa.eu/legal-content/EN/TXT/?uri=CELEX%3A02014R1141-20190327"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ec.europa.eu/commission/presscorner/detail/en/ip_22_5504"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ec.europa.eu/commission/presscorner/detail/en/IP_18_6647"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europarl.europa.eu/doceo/document/TA-9-2023-0030_EN.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ec.europa.eu/commission/presscorner/detail/en/ip_23_6453" TargetMode="External"/><Relationship Id="rId2" Type="http://schemas.openxmlformats.org/officeDocument/2006/relationships/hyperlink" Target="https://europa.eu/eurobarometer/surveys/detail/2971"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archives.gov/founding-docs/virginia-declaration-of-rights#collapsepanel_5978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FBF21-1397-AF83-8070-E566D91B7B0D}"/>
              </a:ext>
            </a:extLst>
          </p:cNvPr>
          <p:cNvSpPr>
            <a:spLocks noGrp="1"/>
          </p:cNvSpPr>
          <p:nvPr>
            <p:ph type="ctrTitle"/>
          </p:nvPr>
        </p:nvSpPr>
        <p:spPr/>
        <p:txBody>
          <a:bodyPr/>
          <a:lstStyle/>
          <a:p>
            <a:pPr algn="ctr"/>
            <a:r>
              <a:rPr lang="pt-BR" dirty="0" err="1"/>
              <a:t>Democracy</a:t>
            </a:r>
            <a:r>
              <a:rPr lang="pt-BR" dirty="0"/>
              <a:t> </a:t>
            </a:r>
            <a:r>
              <a:rPr lang="pt-BR" dirty="0" err="1"/>
              <a:t>and</a:t>
            </a:r>
            <a:r>
              <a:rPr lang="pt-BR" dirty="0"/>
              <a:t> Rule </a:t>
            </a:r>
            <a:r>
              <a:rPr lang="pt-BR" dirty="0" err="1"/>
              <a:t>of</a:t>
            </a:r>
            <a:r>
              <a:rPr lang="pt-BR" dirty="0"/>
              <a:t> Law in  </a:t>
            </a:r>
            <a:r>
              <a:rPr lang="pt-BR" dirty="0" err="1"/>
              <a:t>international</a:t>
            </a:r>
            <a:r>
              <a:rPr lang="pt-BR" dirty="0"/>
              <a:t> </a:t>
            </a:r>
            <a:r>
              <a:rPr lang="pt-BR" dirty="0" err="1"/>
              <a:t>relations</a:t>
            </a:r>
            <a:endParaRPr lang="pt-BR" dirty="0"/>
          </a:p>
        </p:txBody>
      </p:sp>
      <p:sp>
        <p:nvSpPr>
          <p:cNvPr id="3" name="Subtítulo 2">
            <a:extLst>
              <a:ext uri="{FF2B5EF4-FFF2-40B4-BE49-F238E27FC236}">
                <a16:creationId xmlns:a16="http://schemas.microsoft.com/office/drawing/2014/main" id="{22A426AE-255A-7471-2716-90AF70FF2639}"/>
              </a:ext>
            </a:extLst>
          </p:cNvPr>
          <p:cNvSpPr>
            <a:spLocks noGrp="1"/>
          </p:cNvSpPr>
          <p:nvPr>
            <p:ph type="subTitle" idx="1"/>
          </p:nvPr>
        </p:nvSpPr>
        <p:spPr>
          <a:xfrm>
            <a:off x="1065213" y="4800600"/>
            <a:ext cx="7909520" cy="1219200"/>
          </a:xfrm>
        </p:spPr>
        <p:txBody>
          <a:bodyPr>
            <a:normAutofit/>
          </a:bodyPr>
          <a:lstStyle/>
          <a:p>
            <a:pPr algn="ctr"/>
            <a:r>
              <a:rPr lang="pt-BR" dirty="0"/>
              <a:t>Pisa </a:t>
            </a:r>
            <a:r>
              <a:rPr lang="pt-BR" dirty="0" err="1"/>
              <a:t>Winter</a:t>
            </a:r>
            <a:r>
              <a:rPr lang="pt-BR" dirty="0"/>
              <a:t> </a:t>
            </a:r>
            <a:r>
              <a:rPr lang="pt-BR" dirty="0" err="1"/>
              <a:t>School</a:t>
            </a:r>
            <a:endParaRPr lang="pt-BR" dirty="0"/>
          </a:p>
          <a:p>
            <a:pPr algn="ctr"/>
            <a:r>
              <a:rPr lang="pt-BR" dirty="0"/>
              <a:t>Raquel Cavalcanti Ramos Machado </a:t>
            </a:r>
            <a:r>
              <a:rPr lang="pt-BR" dirty="0" err="1"/>
              <a:t>Malenchini</a:t>
            </a:r>
            <a:endParaRPr lang="pt-BR" dirty="0"/>
          </a:p>
          <a:p>
            <a:pPr algn="ctr"/>
            <a:r>
              <a:rPr lang="en-US" dirty="0"/>
              <a:t>Professor of Theory of Democracy at the Federal University of </a:t>
            </a:r>
            <a:r>
              <a:rPr lang="en-US" dirty="0" err="1"/>
              <a:t>Ceará</a:t>
            </a:r>
            <a:r>
              <a:rPr lang="en-US" dirty="0"/>
              <a:t> Brazil</a:t>
            </a:r>
            <a:endParaRPr lang="pt-BR" dirty="0"/>
          </a:p>
        </p:txBody>
      </p:sp>
    </p:spTree>
    <p:extLst>
      <p:ext uri="{BB962C8B-B14F-4D97-AF65-F5344CB8AC3E}">
        <p14:creationId xmlns:p14="http://schemas.microsoft.com/office/powerpoint/2010/main" val="344184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914909" y="4223452"/>
            <a:ext cx="10866654" cy="1921606"/>
          </a:xfrm>
        </p:spPr>
        <p:txBody>
          <a:bodyPr rtlCol="0">
            <a:normAutofit/>
          </a:bodyPr>
          <a:lstStyle/>
          <a:p>
            <a:pPr algn="ctr" rtl="0"/>
            <a:r>
              <a:rPr lang="en-US" sz="2799" dirty="0"/>
              <a:t>The importance of democracy for the European Union and for the world</a:t>
            </a:r>
            <a:endParaRPr lang="pt-BR" sz="2799" dirty="0"/>
          </a:p>
        </p:txBody>
      </p:sp>
      <p:pic>
        <p:nvPicPr>
          <p:cNvPr id="5" name="Imagem 4" descr="Uma imagem contendo ao ar livre, pilha, feno, homem&#10;&#10;Descrição gerada automaticamente">
            <a:extLst>
              <a:ext uri="{FF2B5EF4-FFF2-40B4-BE49-F238E27FC236}">
                <a16:creationId xmlns:a16="http://schemas.microsoft.com/office/drawing/2014/main" id="{73B84333-C662-4099-9F35-22D99ABC248A}"/>
              </a:ext>
            </a:extLst>
          </p:cNvPr>
          <p:cNvPicPr>
            <a:picLocks noChangeAspect="1"/>
          </p:cNvPicPr>
          <p:nvPr/>
        </p:nvPicPr>
        <p:blipFill>
          <a:blip r:embed="rId3"/>
          <a:stretch>
            <a:fillRect/>
          </a:stretch>
        </p:blipFill>
        <p:spPr>
          <a:xfrm>
            <a:off x="1002928" y="498395"/>
            <a:ext cx="4426727" cy="3397513"/>
          </a:xfrm>
          <a:prstGeom prst="rect">
            <a:avLst/>
          </a:prstGeom>
        </p:spPr>
      </p:pic>
      <p:pic>
        <p:nvPicPr>
          <p:cNvPr id="5122" name="Picture 2" descr="Dresden, fevereiro de 1945: o inferno somos nós | Revista Bula">
            <a:extLst>
              <a:ext uri="{FF2B5EF4-FFF2-40B4-BE49-F238E27FC236}">
                <a16:creationId xmlns:a16="http://schemas.microsoft.com/office/drawing/2014/main" id="{944D1C3D-E703-4455-B632-9E576BBABF9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5195" y="641776"/>
            <a:ext cx="5434667" cy="3110752"/>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conteúdo 1"/>
          <p:cNvSpPr>
            <a:spLocks noGrp="1"/>
          </p:cNvSpPr>
          <p:nvPr>
            <p:ph idx="1"/>
          </p:nvPr>
        </p:nvSpPr>
        <p:spPr>
          <a:xfrm>
            <a:off x="6255193" y="4223452"/>
            <a:ext cx="5008081" cy="1921606"/>
          </a:xfrm>
        </p:spPr>
        <p:txBody>
          <a:bodyPr rtlCol="0" anchor="ctr">
            <a:normAutofit/>
          </a:bodyPr>
          <a:lstStyle/>
          <a:p>
            <a:pPr rtl="0"/>
            <a:endParaRPr lang="pt-BR" dirty="0"/>
          </a:p>
          <a:p>
            <a:pPr rtl="0"/>
            <a:endParaRPr lang="pt-BR" dirty="0"/>
          </a:p>
        </p:txBody>
      </p:sp>
    </p:spTree>
    <p:extLst>
      <p:ext uri="{BB962C8B-B14F-4D97-AF65-F5344CB8AC3E}">
        <p14:creationId xmlns:p14="http://schemas.microsoft.com/office/powerpoint/2010/main" val="84695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914907" y="4223452"/>
            <a:ext cx="10434718" cy="1921606"/>
          </a:xfrm>
        </p:spPr>
        <p:txBody>
          <a:bodyPr rtlCol="0">
            <a:normAutofit/>
          </a:bodyPr>
          <a:lstStyle/>
          <a:p>
            <a:pPr algn="ctr" rtl="0"/>
            <a:r>
              <a:rPr lang="en-US" sz="2799" dirty="0"/>
              <a:t>The importance of democracy for the European Union and for the world</a:t>
            </a:r>
            <a:endParaRPr lang="pt-BR" sz="2799" dirty="0"/>
          </a:p>
        </p:txBody>
      </p:sp>
      <p:pic>
        <p:nvPicPr>
          <p:cNvPr id="6146" name="Picture 2" descr="Aventuras na História · Simbolo do ódio: Há 131 anos, nascia Adolf Hitler">
            <a:extLst>
              <a:ext uri="{FF2B5EF4-FFF2-40B4-BE49-F238E27FC236}">
                <a16:creationId xmlns:a16="http://schemas.microsoft.com/office/drawing/2014/main" id="{95FBC05E-48FD-40AA-8A16-619D37268F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79670" y="498395"/>
            <a:ext cx="2273245" cy="339751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descr="Multidão de pessoas&#10;&#10;Descrição gerada automaticamente">
            <a:extLst>
              <a:ext uri="{FF2B5EF4-FFF2-40B4-BE49-F238E27FC236}">
                <a16:creationId xmlns:a16="http://schemas.microsoft.com/office/drawing/2014/main" id="{B33B99AB-187B-4F90-856F-26CA17215CFD}"/>
              </a:ext>
            </a:extLst>
          </p:cNvPr>
          <p:cNvPicPr>
            <a:picLocks noChangeAspect="1"/>
          </p:cNvPicPr>
          <p:nvPr/>
        </p:nvPicPr>
        <p:blipFill>
          <a:blip r:embed="rId4"/>
          <a:stretch>
            <a:fillRect/>
          </a:stretch>
        </p:blipFill>
        <p:spPr>
          <a:xfrm>
            <a:off x="6419787" y="498418"/>
            <a:ext cx="5105483" cy="3397467"/>
          </a:xfrm>
          <a:prstGeom prst="rect">
            <a:avLst/>
          </a:prstGeom>
        </p:spPr>
      </p:pic>
      <p:sp>
        <p:nvSpPr>
          <p:cNvPr id="2" name="Espaço reservado para conteúdo 1"/>
          <p:cNvSpPr>
            <a:spLocks noGrp="1"/>
          </p:cNvSpPr>
          <p:nvPr>
            <p:ph idx="1"/>
          </p:nvPr>
        </p:nvSpPr>
        <p:spPr>
          <a:xfrm>
            <a:off x="6255193" y="4223452"/>
            <a:ext cx="5008081" cy="1921606"/>
          </a:xfrm>
        </p:spPr>
        <p:txBody>
          <a:bodyPr rtlCol="0" anchor="ctr">
            <a:normAutofit/>
          </a:bodyPr>
          <a:lstStyle/>
          <a:p>
            <a:pPr rtl="0"/>
            <a:endParaRPr lang="pt-BR" dirty="0"/>
          </a:p>
          <a:p>
            <a:pPr rtl="0"/>
            <a:endParaRPr lang="pt-BR" dirty="0"/>
          </a:p>
        </p:txBody>
      </p:sp>
    </p:spTree>
    <p:extLst>
      <p:ext uri="{BB962C8B-B14F-4D97-AF65-F5344CB8AC3E}">
        <p14:creationId xmlns:p14="http://schemas.microsoft.com/office/powerpoint/2010/main" val="253399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5FCD52-063D-4152-8937-A244ABFF330A}"/>
              </a:ext>
            </a:extLst>
          </p:cNvPr>
          <p:cNvSpPr>
            <a:spLocks noGrp="1"/>
          </p:cNvSpPr>
          <p:nvPr>
            <p:ph type="title"/>
          </p:nvPr>
        </p:nvSpPr>
        <p:spPr>
          <a:xfrm>
            <a:off x="7550599" y="46601"/>
            <a:ext cx="4446932" cy="2209225"/>
          </a:xfrm>
        </p:spPr>
        <p:txBody>
          <a:bodyPr>
            <a:noAutofit/>
          </a:bodyPr>
          <a:lstStyle/>
          <a:p>
            <a:pPr algn="just"/>
            <a:r>
              <a:rPr lang="en-US" sz="3600" dirty="0"/>
              <a:t>The importance of democracy for the European Union and for the world</a:t>
            </a:r>
            <a:endParaRPr lang="pt-BR" sz="3599" dirty="0"/>
          </a:p>
        </p:txBody>
      </p:sp>
      <p:pic>
        <p:nvPicPr>
          <p:cNvPr id="5" name="Imagem 4" descr="Foto em preto e branco de homem de terno e gravata&#10;&#10;Descrição gerada automaticamente">
            <a:extLst>
              <a:ext uri="{FF2B5EF4-FFF2-40B4-BE49-F238E27FC236}">
                <a16:creationId xmlns:a16="http://schemas.microsoft.com/office/drawing/2014/main" id="{9BA667E5-7CF0-4634-BFA9-1AAAAC7FD08F}"/>
              </a:ext>
            </a:extLst>
          </p:cNvPr>
          <p:cNvPicPr>
            <a:picLocks noChangeAspect="1"/>
          </p:cNvPicPr>
          <p:nvPr/>
        </p:nvPicPr>
        <p:blipFill rotWithShape="1">
          <a:blip r:embed="rId2"/>
          <a:srcRect r="2" b="29386"/>
          <a:stretch/>
        </p:blipFill>
        <p:spPr>
          <a:xfrm>
            <a:off x="570421" y="436156"/>
            <a:ext cx="6590514" cy="5985689"/>
          </a:xfrm>
          <a:prstGeom prst="rect">
            <a:avLst/>
          </a:prstGeom>
        </p:spPr>
      </p:pic>
      <p:sp>
        <p:nvSpPr>
          <p:cNvPr id="3" name="Espaço Reservado para Conteúdo 2">
            <a:extLst>
              <a:ext uri="{FF2B5EF4-FFF2-40B4-BE49-F238E27FC236}">
                <a16:creationId xmlns:a16="http://schemas.microsoft.com/office/drawing/2014/main" id="{FE5F9D57-FCDC-4029-A81B-F5D0FE256B79}"/>
              </a:ext>
            </a:extLst>
          </p:cNvPr>
          <p:cNvSpPr>
            <a:spLocks noGrp="1"/>
          </p:cNvSpPr>
          <p:nvPr>
            <p:ph idx="1"/>
          </p:nvPr>
        </p:nvSpPr>
        <p:spPr>
          <a:xfrm>
            <a:off x="7550599" y="2301524"/>
            <a:ext cx="4232445" cy="3905513"/>
          </a:xfrm>
        </p:spPr>
        <p:txBody>
          <a:bodyPr>
            <a:normAutofit fontScale="92500" lnSpcReduction="10000"/>
          </a:bodyPr>
          <a:lstStyle/>
          <a:p>
            <a:pPr algn="just"/>
            <a:r>
              <a:rPr lang="en-US" dirty="0"/>
              <a:t>“DEMOCRATIC ARSENAL” expression used by Jean Monnet regarding American aid during the Second World War and also by Roosevelt in his speech about the beginning of American aid to Great Britain's exercise.(</a:t>
            </a:r>
            <a:r>
              <a:rPr lang="it-IT" dirty="0"/>
              <a:t>Jean Monnet, Memorie. London: Collins, 1978, p. 160)</a:t>
            </a:r>
          </a:p>
          <a:p>
            <a:pPr algn="just"/>
            <a:r>
              <a:rPr lang="en-US" dirty="0"/>
              <a:t>In this photo, the American president Franklin D. Roosevelt, during the Second World War </a:t>
            </a:r>
            <a:endParaRPr lang="it-IT" dirty="0"/>
          </a:p>
        </p:txBody>
      </p:sp>
    </p:spTree>
    <p:extLst>
      <p:ext uri="{BB962C8B-B14F-4D97-AF65-F5344CB8AC3E}">
        <p14:creationId xmlns:p14="http://schemas.microsoft.com/office/powerpoint/2010/main" val="57914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30E821C-2AB1-06CA-3779-0B86819DD63B}"/>
              </a:ext>
            </a:extLst>
          </p:cNvPr>
          <p:cNvSpPr>
            <a:spLocks noGrp="1"/>
          </p:cNvSpPr>
          <p:nvPr>
            <p:ph type="title"/>
          </p:nvPr>
        </p:nvSpPr>
        <p:spPr>
          <a:xfrm>
            <a:off x="599283" y="643320"/>
            <a:ext cx="10817582" cy="1371243"/>
          </a:xfrm>
        </p:spPr>
        <p:txBody>
          <a:bodyPr>
            <a:normAutofit fontScale="90000"/>
          </a:bodyPr>
          <a:lstStyle/>
          <a:p>
            <a:pPr algn="ctr"/>
            <a:r>
              <a:rPr lang="en-US" dirty="0"/>
              <a:t>Second Democratic Wave - beginning of the defense of democracy as a human right at the international level?</a:t>
            </a:r>
            <a:endParaRPr lang="pt-BR" dirty="0"/>
          </a:p>
        </p:txBody>
      </p:sp>
      <p:sp>
        <p:nvSpPr>
          <p:cNvPr id="6" name="Espaço Reservado para Conteúdo 5">
            <a:extLst>
              <a:ext uri="{FF2B5EF4-FFF2-40B4-BE49-F238E27FC236}">
                <a16:creationId xmlns:a16="http://schemas.microsoft.com/office/drawing/2014/main" id="{E5A8AD73-87CC-A6FC-F497-77632CCD0824}"/>
              </a:ext>
            </a:extLst>
          </p:cNvPr>
          <p:cNvSpPr>
            <a:spLocks noGrp="1"/>
          </p:cNvSpPr>
          <p:nvPr>
            <p:ph idx="1"/>
          </p:nvPr>
        </p:nvSpPr>
        <p:spPr>
          <a:xfrm>
            <a:off x="1197868" y="2204864"/>
            <a:ext cx="9134391" cy="4114801"/>
          </a:xfrm>
        </p:spPr>
        <p:txBody>
          <a:bodyPr>
            <a:normAutofit fontScale="92500" lnSpcReduction="10000"/>
          </a:bodyPr>
          <a:lstStyle/>
          <a:p>
            <a:pPr algn="just"/>
            <a:endParaRPr lang="it-IT" dirty="0">
              <a:effectLst/>
              <a:latin typeface="Arial" panose="020B0604020202020204" pitchFamily="34" charset="0"/>
            </a:endParaRPr>
          </a:p>
          <a:p>
            <a:pPr algn="just"/>
            <a:r>
              <a:rPr lang="en-US" b="1" dirty="0"/>
              <a:t>Universal Declaration of Human Rights (1948)</a:t>
            </a:r>
          </a:p>
          <a:p>
            <a:r>
              <a:rPr lang="en-US" b="1" dirty="0"/>
              <a:t>Article 21</a:t>
            </a:r>
          </a:p>
          <a:p>
            <a:pPr>
              <a:buFont typeface="+mj-lt"/>
              <a:buAutoNum type="arabicPeriod"/>
            </a:pPr>
            <a:r>
              <a:rPr lang="en-US" b="1" u="sng" dirty="0"/>
              <a:t>Everyone</a:t>
            </a:r>
            <a:r>
              <a:rPr lang="en-US" dirty="0"/>
              <a:t> has the right to take part in the government of his country, directly or through freely chosen representatives.</a:t>
            </a:r>
          </a:p>
          <a:p>
            <a:pPr>
              <a:buFont typeface="+mj-lt"/>
              <a:buAutoNum type="arabicPeriod"/>
            </a:pPr>
            <a:r>
              <a:rPr lang="en-US" b="1" u="sng" dirty="0"/>
              <a:t>Everyone</a:t>
            </a:r>
            <a:r>
              <a:rPr lang="en-US" dirty="0"/>
              <a:t> has the right of equal access to public service in his country.</a:t>
            </a:r>
          </a:p>
          <a:p>
            <a:pPr>
              <a:buFont typeface="+mj-lt"/>
              <a:buAutoNum type="arabicPeriod"/>
            </a:pPr>
            <a:r>
              <a:rPr lang="en-US" b="1" u="sng" dirty="0"/>
              <a:t>The will of the people shall be the basis of the authority of government</a:t>
            </a:r>
            <a:r>
              <a:rPr lang="en-US" dirty="0"/>
              <a:t>; this will shall be expressed in periodic and genuine elections which shall be by universal and equal suffrage and shall be held by secret vote or by equivalent free voting procedures.</a:t>
            </a:r>
          </a:p>
          <a:p>
            <a:pPr algn="just"/>
            <a:endParaRPr lang="it-IT" dirty="0">
              <a:latin typeface="Arial" panose="020B0604020202020204" pitchFamily="34" charset="0"/>
            </a:endParaRPr>
          </a:p>
        </p:txBody>
      </p:sp>
    </p:spTree>
    <p:extLst>
      <p:ext uri="{BB962C8B-B14F-4D97-AF65-F5344CB8AC3E}">
        <p14:creationId xmlns:p14="http://schemas.microsoft.com/office/powerpoint/2010/main" val="44899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30E821C-2AB1-06CA-3779-0B86819DD63B}"/>
              </a:ext>
            </a:extLst>
          </p:cNvPr>
          <p:cNvSpPr>
            <a:spLocks noGrp="1"/>
          </p:cNvSpPr>
          <p:nvPr>
            <p:ph type="title"/>
          </p:nvPr>
        </p:nvSpPr>
        <p:spPr>
          <a:xfrm>
            <a:off x="549796" y="260648"/>
            <a:ext cx="11089232" cy="1800200"/>
          </a:xfrm>
        </p:spPr>
        <p:txBody>
          <a:bodyPr>
            <a:noAutofit/>
          </a:bodyPr>
          <a:lstStyle/>
          <a:p>
            <a:pPr algn="just"/>
            <a:r>
              <a:rPr lang="en-US" sz="3199" b="1" dirty="0"/>
              <a:t>Third and Fourth Democratic Waves - expressive expansion of democracy and recognition of democracy as a criterion for establishing international relations (European Union)</a:t>
            </a:r>
            <a:endParaRPr lang="pt-BR" sz="3199" b="1" dirty="0"/>
          </a:p>
        </p:txBody>
      </p:sp>
      <p:sp>
        <p:nvSpPr>
          <p:cNvPr id="6" name="Espaço Reservado para Conteúdo 5">
            <a:extLst>
              <a:ext uri="{FF2B5EF4-FFF2-40B4-BE49-F238E27FC236}">
                <a16:creationId xmlns:a16="http://schemas.microsoft.com/office/drawing/2014/main" id="{E5A8AD73-87CC-A6FC-F497-77632CCD0824}"/>
              </a:ext>
            </a:extLst>
          </p:cNvPr>
          <p:cNvSpPr>
            <a:spLocks noGrp="1"/>
          </p:cNvSpPr>
          <p:nvPr>
            <p:ph idx="1"/>
          </p:nvPr>
        </p:nvSpPr>
        <p:spPr>
          <a:xfrm>
            <a:off x="549796" y="2132856"/>
            <a:ext cx="10801199" cy="4464496"/>
          </a:xfrm>
        </p:spPr>
        <p:txBody>
          <a:bodyPr>
            <a:normAutofit fontScale="70000" lnSpcReduction="20000"/>
          </a:bodyPr>
          <a:lstStyle/>
          <a:p>
            <a:pPr algn="just"/>
            <a:r>
              <a:rPr lang="en-US" dirty="0">
                <a:effectLst/>
                <a:latin typeface="Arial" panose="020B0604020202020204" pitchFamily="34" charset="0"/>
              </a:rPr>
              <a:t>Treaty on European Union (Maastricht, 7 February 1992) -  </a:t>
            </a:r>
          </a:p>
          <a:p>
            <a:pPr algn="just"/>
            <a:r>
              <a:rPr lang="en-US" dirty="0">
                <a:effectLst/>
                <a:latin typeface="Arial" panose="020B0604020202020204" pitchFamily="34" charset="0"/>
              </a:rPr>
              <a:t>CONFIRMING their attachment to the principles of liberty, </a:t>
            </a:r>
            <a:r>
              <a:rPr lang="en-US" b="1" u="sng" dirty="0">
                <a:effectLst/>
                <a:latin typeface="Arial" panose="020B0604020202020204" pitchFamily="34" charset="0"/>
              </a:rPr>
              <a:t>democracy</a:t>
            </a:r>
            <a:r>
              <a:rPr lang="en-US" dirty="0">
                <a:effectLst/>
                <a:latin typeface="Arial" panose="020B0604020202020204" pitchFamily="34" charset="0"/>
              </a:rPr>
              <a:t> and respect for human rights and fundamental freedoms and of the rule of law </a:t>
            </a:r>
          </a:p>
          <a:p>
            <a:pPr algn="just"/>
            <a:r>
              <a:rPr lang="en-US" dirty="0">
                <a:latin typeface="Arial" panose="020B0604020202020204" pitchFamily="34" charset="0"/>
              </a:rPr>
              <a:t>(…)</a:t>
            </a:r>
          </a:p>
          <a:p>
            <a:pPr algn="just"/>
            <a:r>
              <a:rPr lang="en-US" dirty="0">
                <a:effectLst/>
                <a:latin typeface="Arial" panose="020B0604020202020204" pitchFamily="34" charset="0"/>
              </a:rPr>
              <a:t>DESIRING to enhance further the </a:t>
            </a:r>
            <a:r>
              <a:rPr lang="en-US" b="1" u="sng" dirty="0">
                <a:effectLst/>
                <a:latin typeface="Arial" panose="020B0604020202020204" pitchFamily="34" charset="0"/>
              </a:rPr>
              <a:t>democratic and efficient functioning of the institutions</a:t>
            </a:r>
            <a:r>
              <a:rPr lang="en-US" dirty="0">
                <a:effectLst/>
                <a:latin typeface="Arial" panose="020B0604020202020204" pitchFamily="34" charset="0"/>
              </a:rPr>
              <a:t> so as to enable them better to carry out, within a single institutional framework, the tasks entrusted to them</a:t>
            </a:r>
          </a:p>
          <a:p>
            <a:pPr algn="just"/>
            <a:r>
              <a:rPr lang="en-US" dirty="0">
                <a:effectLst/>
                <a:latin typeface="Arial" panose="020B0604020202020204" pitchFamily="34" charset="0"/>
              </a:rPr>
              <a:t>Article J.1</a:t>
            </a:r>
          </a:p>
          <a:p>
            <a:pPr algn="just"/>
            <a:r>
              <a:rPr lang="en-US" dirty="0">
                <a:effectLst/>
                <a:latin typeface="Arial" panose="020B0604020202020204" pitchFamily="34" charset="0"/>
              </a:rPr>
              <a:t>1. The Union and its Member States shall define and implement a common foreign and security policy, governed by the provisions of this Title and covering all areas of foreign and security policy.</a:t>
            </a:r>
          </a:p>
          <a:p>
            <a:pPr algn="just"/>
            <a:r>
              <a:rPr lang="en-US" dirty="0">
                <a:effectLst/>
                <a:latin typeface="Arial" panose="020B0604020202020204" pitchFamily="34" charset="0"/>
              </a:rPr>
              <a:t>2. The objectives of the common foreign and security policy shall be:</a:t>
            </a:r>
          </a:p>
          <a:p>
            <a:pPr algn="just"/>
            <a:r>
              <a:rPr lang="en-US" dirty="0">
                <a:effectLst/>
                <a:latin typeface="Arial" panose="020B0604020202020204" pitchFamily="34" charset="0"/>
              </a:rPr>
              <a:t>- (…) - </a:t>
            </a:r>
            <a:r>
              <a:rPr lang="en-US" b="1" u="sng" dirty="0">
                <a:effectLst/>
                <a:latin typeface="Arial" panose="020B0604020202020204" pitchFamily="34" charset="0"/>
              </a:rPr>
              <a:t>to develop and consolidate democracy</a:t>
            </a:r>
            <a:r>
              <a:rPr lang="en-US" dirty="0">
                <a:effectLst/>
                <a:latin typeface="Arial" panose="020B0604020202020204" pitchFamily="34" charset="0"/>
              </a:rPr>
              <a:t> and the rule of law, and respect for human rights and fundamental freedoms</a:t>
            </a:r>
          </a:p>
          <a:p>
            <a:pPr algn="just"/>
            <a:endParaRPr lang="it-IT" dirty="0">
              <a:effectLst/>
              <a:latin typeface="Arial" panose="020B0604020202020204" pitchFamily="34" charset="0"/>
            </a:endParaRPr>
          </a:p>
        </p:txBody>
      </p:sp>
    </p:spTree>
    <p:extLst>
      <p:ext uri="{BB962C8B-B14F-4D97-AF65-F5344CB8AC3E}">
        <p14:creationId xmlns:p14="http://schemas.microsoft.com/office/powerpoint/2010/main" val="359033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30E821C-2AB1-06CA-3779-0B86819DD63B}"/>
              </a:ext>
            </a:extLst>
          </p:cNvPr>
          <p:cNvSpPr>
            <a:spLocks noGrp="1"/>
          </p:cNvSpPr>
          <p:nvPr>
            <p:ph type="title"/>
          </p:nvPr>
        </p:nvSpPr>
        <p:spPr>
          <a:xfrm>
            <a:off x="599283" y="260648"/>
            <a:ext cx="10817582" cy="1753915"/>
          </a:xfrm>
        </p:spPr>
        <p:txBody>
          <a:bodyPr>
            <a:noAutofit/>
          </a:bodyPr>
          <a:lstStyle/>
          <a:p>
            <a:pPr algn="just"/>
            <a:r>
              <a:rPr lang="en-US" sz="3199" b="1" dirty="0"/>
              <a:t>Third and Fourth Democratic Waves - expressive expansion of democracy and recognition of democracy as a criterion for establishing international relations (European Union)</a:t>
            </a:r>
            <a:endParaRPr lang="pt-BR" sz="3199" dirty="0"/>
          </a:p>
        </p:txBody>
      </p:sp>
      <p:sp>
        <p:nvSpPr>
          <p:cNvPr id="6" name="Espaço Reservado para Conteúdo 5">
            <a:extLst>
              <a:ext uri="{FF2B5EF4-FFF2-40B4-BE49-F238E27FC236}">
                <a16:creationId xmlns:a16="http://schemas.microsoft.com/office/drawing/2014/main" id="{E5A8AD73-87CC-A6FC-F497-77632CCD0824}"/>
              </a:ext>
            </a:extLst>
          </p:cNvPr>
          <p:cNvSpPr>
            <a:spLocks noGrp="1"/>
          </p:cNvSpPr>
          <p:nvPr>
            <p:ph idx="1"/>
          </p:nvPr>
        </p:nvSpPr>
        <p:spPr/>
        <p:txBody>
          <a:bodyPr>
            <a:normAutofit/>
          </a:bodyPr>
          <a:lstStyle/>
          <a:p>
            <a:endParaRPr lang="it-IT" dirty="0"/>
          </a:p>
          <a:p>
            <a:pPr algn="just"/>
            <a:r>
              <a:rPr lang="en-US" dirty="0">
                <a:effectLst/>
                <a:latin typeface="Arial" panose="020B0604020202020204" pitchFamily="34" charset="0"/>
              </a:rPr>
              <a:t>Treaty of Lisbon - AMENDING THE TREATY ON EUROPEAN UNION AND THE TREATY ESTABLISHING THE EUROPEAN COMMUNITY</a:t>
            </a:r>
          </a:p>
          <a:p>
            <a:pPr algn="just"/>
            <a:endParaRPr lang="en-US" dirty="0">
              <a:effectLst/>
              <a:latin typeface="Arial" panose="020B0604020202020204" pitchFamily="34" charset="0"/>
            </a:endParaRPr>
          </a:p>
          <a:p>
            <a:pPr algn="just"/>
            <a:r>
              <a:rPr lang="en-US" dirty="0">
                <a:effectLst/>
                <a:latin typeface="Arial" panose="020B0604020202020204" pitchFamily="34" charset="0"/>
              </a:rPr>
              <a:t>Signed: December 13, 2007 Effective date: December 1, 2009</a:t>
            </a:r>
          </a:p>
          <a:p>
            <a:pPr algn="just"/>
            <a:r>
              <a:rPr lang="en-US" dirty="0">
                <a:effectLst/>
                <a:latin typeface="Arial" panose="020B0604020202020204" pitchFamily="34" charset="0"/>
              </a:rPr>
              <a:t>In order to strengthen the efficiency and democratic legitimacy of the Union as well as improve the coherence of its action</a:t>
            </a:r>
            <a:endParaRPr lang="it-IT" dirty="0">
              <a:effectLst/>
              <a:latin typeface="Arial" panose="020B0604020202020204" pitchFamily="34" charset="0"/>
            </a:endParaRPr>
          </a:p>
        </p:txBody>
      </p:sp>
    </p:spTree>
    <p:extLst>
      <p:ext uri="{BB962C8B-B14F-4D97-AF65-F5344CB8AC3E}">
        <p14:creationId xmlns:p14="http://schemas.microsoft.com/office/powerpoint/2010/main" val="53665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30E821C-2AB1-06CA-3779-0B86819DD63B}"/>
              </a:ext>
            </a:extLst>
          </p:cNvPr>
          <p:cNvSpPr>
            <a:spLocks noGrp="1"/>
          </p:cNvSpPr>
          <p:nvPr>
            <p:ph type="title"/>
          </p:nvPr>
        </p:nvSpPr>
        <p:spPr>
          <a:xfrm>
            <a:off x="549796" y="260648"/>
            <a:ext cx="11089232" cy="1800200"/>
          </a:xfrm>
        </p:spPr>
        <p:txBody>
          <a:bodyPr>
            <a:noAutofit/>
          </a:bodyPr>
          <a:lstStyle/>
          <a:p>
            <a:pPr algn="just"/>
            <a:r>
              <a:rPr lang="en-US" sz="3199" b="1" dirty="0"/>
              <a:t>Third and Fourth Democratic Waves - expressive expansion of democracy and recognition of democracy as a criterion for establishing international relations (European Union)</a:t>
            </a:r>
            <a:endParaRPr lang="pt-BR" sz="3199" b="1" dirty="0"/>
          </a:p>
        </p:txBody>
      </p:sp>
      <p:sp>
        <p:nvSpPr>
          <p:cNvPr id="6" name="Espaço Reservado para Conteúdo 5">
            <a:extLst>
              <a:ext uri="{FF2B5EF4-FFF2-40B4-BE49-F238E27FC236}">
                <a16:creationId xmlns:a16="http://schemas.microsoft.com/office/drawing/2014/main" id="{E5A8AD73-87CC-A6FC-F497-77632CCD0824}"/>
              </a:ext>
            </a:extLst>
          </p:cNvPr>
          <p:cNvSpPr>
            <a:spLocks noGrp="1"/>
          </p:cNvSpPr>
          <p:nvPr>
            <p:ph idx="1"/>
          </p:nvPr>
        </p:nvSpPr>
        <p:spPr>
          <a:xfrm>
            <a:off x="765821" y="1904999"/>
            <a:ext cx="10513168" cy="4692353"/>
          </a:xfrm>
        </p:spPr>
        <p:txBody>
          <a:bodyPr>
            <a:normAutofit fontScale="92500" lnSpcReduction="10000"/>
          </a:bodyPr>
          <a:lstStyle/>
          <a:p>
            <a:pPr algn="just"/>
            <a:endParaRPr lang="it-IT" dirty="0">
              <a:effectLst/>
              <a:latin typeface="Arial" panose="020B0604020202020204" pitchFamily="34" charset="0"/>
            </a:endParaRPr>
          </a:p>
          <a:p>
            <a:pPr algn="just"/>
            <a:r>
              <a:rPr lang="it-IT" dirty="0">
                <a:effectLst/>
                <a:latin typeface="Times New Roman" panose="02020603050405020304" pitchFamily="18" charset="0"/>
              </a:rPr>
              <a:t>The Treaty of Lisbon -  </a:t>
            </a:r>
            <a:r>
              <a:rPr lang="en-US" dirty="0">
                <a:effectLst/>
                <a:latin typeface="Times New Roman" panose="02020603050405020304" pitchFamily="18" charset="0"/>
              </a:rPr>
              <a:t>A RTICLE 1a - </a:t>
            </a:r>
            <a:r>
              <a:rPr lang="en-US" b="1" u="sng" dirty="0">
                <a:effectLst/>
                <a:latin typeface="Times New Roman" panose="02020603050405020304" pitchFamily="18" charset="0"/>
              </a:rPr>
              <a:t>The Union is founded on the values of </a:t>
            </a:r>
            <a:r>
              <a:rPr lang="en-US" dirty="0">
                <a:effectLst/>
                <a:latin typeface="Times New Roman" panose="02020603050405020304" pitchFamily="18" charset="0"/>
              </a:rPr>
              <a:t>respect for human dignity, freedom, </a:t>
            </a:r>
            <a:r>
              <a:rPr lang="en-US" b="1" u="sng" dirty="0">
                <a:effectLst/>
                <a:latin typeface="Times New Roman" panose="02020603050405020304" pitchFamily="18" charset="0"/>
              </a:rPr>
              <a:t>democracy</a:t>
            </a:r>
            <a:r>
              <a:rPr lang="en-US" dirty="0">
                <a:effectLst/>
                <a:latin typeface="Times New Roman" panose="02020603050405020304" pitchFamily="18" charset="0"/>
              </a:rPr>
              <a:t>, equality, the rule of law and respect for human rights, including the rights of persons belonging to minorities. These values are common to the Member States in a society in which pluralism, non-discrimination, tolerance, justice, solidarity and equality between women and men prevail.</a:t>
            </a:r>
          </a:p>
          <a:p>
            <a:pPr algn="just"/>
            <a:endParaRPr lang="en-US" dirty="0">
              <a:latin typeface="Times New Roman" panose="02020603050405020304" pitchFamily="18" charset="0"/>
            </a:endParaRPr>
          </a:p>
          <a:p>
            <a:pPr algn="just"/>
            <a:br>
              <a:rPr lang="it-IT" dirty="0"/>
            </a:br>
            <a:r>
              <a:rPr lang="it-IT" dirty="0">
                <a:effectLst/>
                <a:latin typeface="Times New Roman" panose="02020603050405020304" pitchFamily="18" charset="0"/>
              </a:rPr>
              <a:t>Articolo 21 - </a:t>
            </a:r>
            <a:r>
              <a:rPr lang="en-US" b="1" u="sng" dirty="0">
                <a:effectLst/>
                <a:latin typeface="Times New Roman" panose="02020603050405020304" pitchFamily="18" charset="0"/>
              </a:rPr>
              <a:t>1. The Union’s action on the inter-national scene shall be guided by the principles which have inspired its own creation, development and enlargement</a:t>
            </a:r>
            <a:r>
              <a:rPr lang="en-US" dirty="0">
                <a:effectLst/>
                <a:latin typeface="Times New Roman" panose="02020603050405020304" pitchFamily="18" charset="0"/>
              </a:rPr>
              <a:t>, and which it seeks to advance in the wider world: </a:t>
            </a:r>
            <a:r>
              <a:rPr lang="en-US" b="1" u="sng" dirty="0">
                <a:effectLst/>
                <a:latin typeface="Times New Roman" panose="02020603050405020304" pitchFamily="18" charset="0"/>
              </a:rPr>
              <a:t>democracy</a:t>
            </a:r>
            <a:r>
              <a:rPr lang="en-US" dirty="0">
                <a:effectLst/>
                <a:latin typeface="Times New Roman" panose="02020603050405020304" pitchFamily="18" charset="0"/>
              </a:rPr>
              <a:t>, the rule of law, the universality and indivisibility of human rights and fundamental freedoms, respect for human dignity, the principles of equality and solidarity, and respect for the principles of the United Nations Charter and international law.</a:t>
            </a:r>
            <a:endParaRPr lang="it-IT" dirty="0">
              <a:effectLst/>
              <a:latin typeface="Arial" panose="020B0604020202020204" pitchFamily="34" charset="0"/>
            </a:endParaRPr>
          </a:p>
        </p:txBody>
      </p:sp>
    </p:spTree>
    <p:extLst>
      <p:ext uri="{BB962C8B-B14F-4D97-AF65-F5344CB8AC3E}">
        <p14:creationId xmlns:p14="http://schemas.microsoft.com/office/powerpoint/2010/main" val="7208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30E821C-2AB1-06CA-3779-0B86819DD63B}"/>
              </a:ext>
            </a:extLst>
          </p:cNvPr>
          <p:cNvSpPr>
            <a:spLocks noGrp="1"/>
          </p:cNvSpPr>
          <p:nvPr>
            <p:ph type="title"/>
          </p:nvPr>
        </p:nvSpPr>
        <p:spPr>
          <a:xfrm>
            <a:off x="599283" y="643320"/>
            <a:ext cx="10817582" cy="1371243"/>
          </a:xfrm>
        </p:spPr>
        <p:txBody>
          <a:bodyPr>
            <a:noAutofit/>
          </a:bodyPr>
          <a:lstStyle/>
          <a:p>
            <a:pPr algn="just"/>
            <a:r>
              <a:rPr lang="en-US" sz="3199" b="1" dirty="0"/>
              <a:t>Third and Fourth Democratic Waves - expressive expansion of democracy and recognition of democracy as a criterion for establishing international relations (European Union)</a:t>
            </a:r>
            <a:endParaRPr lang="pt-BR" sz="3199" dirty="0"/>
          </a:p>
        </p:txBody>
      </p:sp>
      <p:sp>
        <p:nvSpPr>
          <p:cNvPr id="6" name="Espaço Reservado para Conteúdo 5">
            <a:extLst>
              <a:ext uri="{FF2B5EF4-FFF2-40B4-BE49-F238E27FC236}">
                <a16:creationId xmlns:a16="http://schemas.microsoft.com/office/drawing/2014/main" id="{E5A8AD73-87CC-A6FC-F497-77632CCD0824}"/>
              </a:ext>
            </a:extLst>
          </p:cNvPr>
          <p:cNvSpPr>
            <a:spLocks noGrp="1"/>
          </p:cNvSpPr>
          <p:nvPr>
            <p:ph idx="1"/>
          </p:nvPr>
        </p:nvSpPr>
        <p:spPr/>
        <p:txBody>
          <a:bodyPr>
            <a:normAutofit/>
          </a:bodyPr>
          <a:lstStyle/>
          <a:p>
            <a:endParaRPr lang="it-IT" dirty="0"/>
          </a:p>
          <a:p>
            <a:pPr algn="just"/>
            <a:endParaRPr lang="it-IT" dirty="0">
              <a:effectLst/>
              <a:latin typeface="Arial" panose="020B0604020202020204" pitchFamily="34" charset="0"/>
            </a:endParaRPr>
          </a:p>
        </p:txBody>
      </p:sp>
      <p:sp>
        <p:nvSpPr>
          <p:cNvPr id="3" name="CaixaDeTexto 2">
            <a:extLst>
              <a:ext uri="{FF2B5EF4-FFF2-40B4-BE49-F238E27FC236}">
                <a16:creationId xmlns:a16="http://schemas.microsoft.com/office/drawing/2014/main" id="{F82BA9EC-3FEF-8290-5CA1-710048ECF633}"/>
              </a:ext>
            </a:extLst>
          </p:cNvPr>
          <p:cNvSpPr txBox="1"/>
          <p:nvPr/>
        </p:nvSpPr>
        <p:spPr>
          <a:xfrm>
            <a:off x="599284" y="2366000"/>
            <a:ext cx="11039744" cy="2861040"/>
          </a:xfrm>
          <a:prstGeom prst="rect">
            <a:avLst/>
          </a:prstGeom>
          <a:noFill/>
        </p:spPr>
        <p:txBody>
          <a:bodyPr wrap="square">
            <a:spAutoFit/>
          </a:bodyPr>
          <a:lstStyle/>
          <a:p>
            <a:pPr algn="just"/>
            <a:r>
              <a:rPr lang="en-US" sz="1799" dirty="0"/>
              <a:t>Treaty of Lisbon</a:t>
            </a:r>
          </a:p>
          <a:p>
            <a:pPr algn="just"/>
            <a:r>
              <a:rPr lang="en-US" sz="1799" dirty="0"/>
              <a:t>Article 10.o</a:t>
            </a:r>
          </a:p>
          <a:p>
            <a:pPr algn="just"/>
            <a:r>
              <a:rPr lang="en-US" sz="1799" dirty="0"/>
              <a:t>1.   The functioning of the Union is based on representative democracy.</a:t>
            </a:r>
          </a:p>
          <a:p>
            <a:pPr algn="just"/>
            <a:r>
              <a:rPr lang="en-US" sz="1799" dirty="0"/>
              <a:t>2.   Citizens are directly represented, at Union level, in the European Parliament. Member States are represented in the European Council by their Head of State or Government and in the Council by their respective governments, themselves democratically accountable, to their national parliaments or to their citizens.</a:t>
            </a:r>
          </a:p>
          <a:p>
            <a:pPr algn="just"/>
            <a:r>
              <a:rPr lang="en-US" sz="1799" b="1" dirty="0"/>
              <a:t>3.  </a:t>
            </a:r>
            <a:r>
              <a:rPr lang="en-US" sz="1799" b="1" u="sng" dirty="0"/>
              <a:t> All citizens have the right to participate in the democratic life of the Union. Decisions are made as openly and as closely as possible to citizens.</a:t>
            </a:r>
          </a:p>
          <a:p>
            <a:pPr algn="just"/>
            <a:r>
              <a:rPr lang="en-US" sz="1799" dirty="0"/>
              <a:t>4.   Political parties at European level contribute to the creation of European political awareness and the expression of the will of the citizens of the Union.</a:t>
            </a:r>
            <a:endParaRPr lang="pt-BR" sz="1799" dirty="0"/>
          </a:p>
        </p:txBody>
      </p:sp>
    </p:spTree>
    <p:extLst>
      <p:ext uri="{BB962C8B-B14F-4D97-AF65-F5344CB8AC3E}">
        <p14:creationId xmlns:p14="http://schemas.microsoft.com/office/powerpoint/2010/main" val="284857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30E821C-2AB1-06CA-3779-0B86819DD63B}"/>
              </a:ext>
            </a:extLst>
          </p:cNvPr>
          <p:cNvSpPr>
            <a:spLocks noGrp="1"/>
          </p:cNvSpPr>
          <p:nvPr>
            <p:ph type="title"/>
          </p:nvPr>
        </p:nvSpPr>
        <p:spPr>
          <a:xfrm>
            <a:off x="599283" y="643320"/>
            <a:ext cx="10817582" cy="1371243"/>
          </a:xfrm>
        </p:spPr>
        <p:txBody>
          <a:bodyPr>
            <a:noAutofit/>
          </a:bodyPr>
          <a:lstStyle/>
          <a:p>
            <a:pPr algn="just"/>
            <a:r>
              <a:rPr lang="en-US" sz="3199" b="1" dirty="0"/>
              <a:t>Third and Fourth Democratic Waves - expressive expansion of democracy and recognition of democracy as a criterion for establishing international relations (European Union)</a:t>
            </a:r>
            <a:endParaRPr lang="pt-BR" sz="3199" dirty="0"/>
          </a:p>
        </p:txBody>
      </p:sp>
      <p:sp>
        <p:nvSpPr>
          <p:cNvPr id="6" name="Espaço Reservado para Conteúdo 5">
            <a:extLst>
              <a:ext uri="{FF2B5EF4-FFF2-40B4-BE49-F238E27FC236}">
                <a16:creationId xmlns:a16="http://schemas.microsoft.com/office/drawing/2014/main" id="{E5A8AD73-87CC-A6FC-F497-77632CCD0824}"/>
              </a:ext>
            </a:extLst>
          </p:cNvPr>
          <p:cNvSpPr>
            <a:spLocks noGrp="1"/>
          </p:cNvSpPr>
          <p:nvPr>
            <p:ph idx="1"/>
          </p:nvPr>
        </p:nvSpPr>
        <p:spPr>
          <a:xfrm>
            <a:off x="1197868" y="2204864"/>
            <a:ext cx="9937103" cy="3814936"/>
          </a:xfrm>
        </p:spPr>
        <p:txBody>
          <a:bodyPr>
            <a:normAutofit fontScale="70000" lnSpcReduction="20000"/>
          </a:bodyPr>
          <a:lstStyle/>
          <a:p>
            <a:pPr algn="just"/>
            <a:r>
              <a:rPr lang="en-US" dirty="0"/>
              <a:t>Treaty of Lisbon</a:t>
            </a:r>
          </a:p>
          <a:p>
            <a:pPr algn="just"/>
            <a:r>
              <a:rPr lang="en-US" dirty="0"/>
              <a:t>Art. 11 - relationship with the Aarhus Convention (1998, prior to the Treaty of Lisbon - and which recognizes the public's right to access information and participate in decisions on environmental matters, as well as the right of recourse if these rights are not respected. )</a:t>
            </a:r>
          </a:p>
          <a:p>
            <a:pPr algn="just"/>
            <a:r>
              <a:rPr lang="en-US" dirty="0"/>
              <a:t>1. The institutions give citizens and representative associations, through appropriate channels, the opportunity to make known and publicly exchange their opinions in all sectors of the Union's action.</a:t>
            </a:r>
          </a:p>
          <a:p>
            <a:pPr algn="just"/>
            <a:r>
              <a:rPr lang="en-US" dirty="0"/>
              <a:t>2. The institutions maintain an open, transparent and regular dialogue with representative associations and civil society.</a:t>
            </a:r>
          </a:p>
          <a:p>
            <a:pPr algn="just"/>
            <a:r>
              <a:rPr lang="en-US" dirty="0"/>
              <a:t>3. In order to ensure the coherence and transparency of the Union's actions, the European Commission carries out extensive consultations with interested parties.</a:t>
            </a:r>
          </a:p>
          <a:p>
            <a:pPr algn="just"/>
            <a:r>
              <a:rPr lang="en-US" dirty="0"/>
              <a:t>4. Citizens of the Union, numbering at least one million, who are nationals of a significant number of Member States, may take the initiative to invite the European Commission, within the scope of its powers, to present a proposal appropriate on matters in respect of which those citizens consider a Union legal act to be necessary for the implementation of the Treaties.</a:t>
            </a:r>
            <a:endParaRPr lang="it-IT" dirty="0"/>
          </a:p>
        </p:txBody>
      </p:sp>
    </p:spTree>
    <p:extLst>
      <p:ext uri="{BB962C8B-B14F-4D97-AF65-F5344CB8AC3E}">
        <p14:creationId xmlns:p14="http://schemas.microsoft.com/office/powerpoint/2010/main" val="162974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436AAE-CE01-C513-54F2-D3577ABD5EA1}"/>
              </a:ext>
            </a:extLst>
          </p:cNvPr>
          <p:cNvSpPr>
            <a:spLocks noGrp="1"/>
          </p:cNvSpPr>
          <p:nvPr>
            <p:ph type="title"/>
          </p:nvPr>
        </p:nvSpPr>
        <p:spPr>
          <a:xfrm>
            <a:off x="405780" y="381000"/>
            <a:ext cx="11089231" cy="1895872"/>
          </a:xfrm>
        </p:spPr>
        <p:txBody>
          <a:bodyPr>
            <a:noAutofit/>
          </a:bodyPr>
          <a:lstStyle/>
          <a:p>
            <a:pPr algn="just"/>
            <a:r>
              <a:rPr lang="en-US" sz="3199" b="1" dirty="0"/>
              <a:t>Third and Fourth Democratic Waves - expressive expansion of democracy and recognition of democracy as a criterion for establishing international relations (European Union)</a:t>
            </a:r>
            <a:endParaRPr lang="pt-BR" sz="3199" dirty="0"/>
          </a:p>
        </p:txBody>
      </p:sp>
      <p:sp>
        <p:nvSpPr>
          <p:cNvPr id="3" name="Espaço Reservado para Conteúdo 2">
            <a:extLst>
              <a:ext uri="{FF2B5EF4-FFF2-40B4-BE49-F238E27FC236}">
                <a16:creationId xmlns:a16="http://schemas.microsoft.com/office/drawing/2014/main" id="{27CBCC36-6BC8-C2C3-E5AC-ECF0DB7E2775}"/>
              </a:ext>
            </a:extLst>
          </p:cNvPr>
          <p:cNvSpPr>
            <a:spLocks noGrp="1"/>
          </p:cNvSpPr>
          <p:nvPr>
            <p:ph idx="1"/>
          </p:nvPr>
        </p:nvSpPr>
        <p:spPr>
          <a:xfrm>
            <a:off x="765821" y="2276872"/>
            <a:ext cx="10441160" cy="4200128"/>
          </a:xfrm>
        </p:spPr>
        <p:txBody>
          <a:bodyPr>
            <a:normAutofit fontScale="92500" lnSpcReduction="20000"/>
          </a:bodyPr>
          <a:lstStyle/>
          <a:p>
            <a:endParaRPr lang="it-IT" dirty="0"/>
          </a:p>
          <a:p>
            <a:endParaRPr lang="it-IT" dirty="0"/>
          </a:p>
          <a:p>
            <a:r>
              <a:rPr lang="en-US" dirty="0"/>
              <a:t>Given the European Union's commitment and concern for democracy, it must be experienced:</a:t>
            </a:r>
          </a:p>
          <a:p>
            <a:endParaRPr lang="en-US" dirty="0"/>
          </a:p>
          <a:p>
            <a:r>
              <a:rPr lang="en-US" dirty="0"/>
              <a:t>Within each member state</a:t>
            </a:r>
          </a:p>
          <a:p>
            <a:r>
              <a:rPr lang="en-US" dirty="0"/>
              <a:t>In relation to third countries ( </a:t>
            </a:r>
            <a:r>
              <a:rPr lang="en-US" dirty="0">
                <a:hlinkClick r:id="rId2"/>
              </a:rPr>
              <a:t>https://www.europarl.europa.eu/factsheets/it/sheet/166/promozione-della-democracy-e-monitoraggio-elettorale</a:t>
            </a:r>
            <a:r>
              <a:rPr lang="en-US" dirty="0"/>
              <a:t>) + Program to support global democracy - https:// </a:t>
            </a:r>
            <a:r>
              <a:rPr lang="en-US" dirty="0">
                <a:hlinkClick r:id="rId3"/>
              </a:rPr>
              <a:t>www.europarl.europa.eu/globaldemocracysupport/en/home/home</a:t>
            </a:r>
            <a:r>
              <a:rPr lang="en-US" dirty="0"/>
              <a:t>  (since 2012)</a:t>
            </a:r>
          </a:p>
          <a:p>
            <a:r>
              <a:rPr lang="en-US" dirty="0"/>
              <a:t>In the European institutions, especially in the European Parliament</a:t>
            </a:r>
            <a:endParaRPr lang="pt-BR" dirty="0"/>
          </a:p>
          <a:p>
            <a:endParaRPr lang="pt-BR" dirty="0"/>
          </a:p>
          <a:p>
            <a:endParaRPr lang="pt-BR" dirty="0"/>
          </a:p>
          <a:p>
            <a:endParaRPr lang="pt-BR" dirty="0"/>
          </a:p>
        </p:txBody>
      </p:sp>
    </p:spTree>
    <p:extLst>
      <p:ext uri="{BB962C8B-B14F-4D97-AF65-F5344CB8AC3E}">
        <p14:creationId xmlns:p14="http://schemas.microsoft.com/office/powerpoint/2010/main" val="190502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F42EF-2753-2684-E583-042991115272}"/>
              </a:ext>
            </a:extLst>
          </p:cNvPr>
          <p:cNvSpPr>
            <a:spLocks noGrp="1"/>
          </p:cNvSpPr>
          <p:nvPr>
            <p:ph type="title"/>
          </p:nvPr>
        </p:nvSpPr>
        <p:spPr>
          <a:xfrm>
            <a:off x="519628" y="365923"/>
            <a:ext cx="10831215" cy="1325218"/>
          </a:xfrm>
        </p:spPr>
        <p:txBody>
          <a:bodyPr>
            <a:noAutofit/>
          </a:bodyPr>
          <a:lstStyle/>
          <a:p>
            <a:pPr algn="ctr"/>
            <a:r>
              <a:rPr lang="en-US" sz="3199" dirty="0"/>
              <a:t>Democratic and anti-democratic waves and the importance of defending democratic countries from a democratic counter-wave on the international level</a:t>
            </a:r>
            <a:endParaRPr lang="pt-BR" sz="3199" dirty="0"/>
          </a:p>
        </p:txBody>
      </p:sp>
      <p:sp>
        <p:nvSpPr>
          <p:cNvPr id="3" name="Espaço Reservado para Conteúdo 2">
            <a:extLst>
              <a:ext uri="{FF2B5EF4-FFF2-40B4-BE49-F238E27FC236}">
                <a16:creationId xmlns:a16="http://schemas.microsoft.com/office/drawing/2014/main" id="{2DC97F1D-ECEF-25D4-ECC6-74C4B9084E95}"/>
              </a:ext>
            </a:extLst>
          </p:cNvPr>
          <p:cNvSpPr>
            <a:spLocks noGrp="1"/>
          </p:cNvSpPr>
          <p:nvPr>
            <p:ph idx="1"/>
          </p:nvPr>
        </p:nvSpPr>
        <p:spPr>
          <a:xfrm>
            <a:off x="678805" y="1848463"/>
            <a:ext cx="8202999" cy="4643614"/>
          </a:xfrm>
        </p:spPr>
        <p:txBody>
          <a:bodyPr>
            <a:normAutofit fontScale="62500" lnSpcReduction="20000"/>
          </a:bodyPr>
          <a:lstStyle/>
          <a:p>
            <a:pPr algn="just"/>
            <a:r>
              <a:rPr lang="en-US" dirty="0"/>
              <a:t>This is part of our work of strengthening our democracies. But we should not lose sight of the way foreign autocrats are targeting our own countries. Foreign entities are funding institutes that undermine our values. Their disinformation is spreading from the internet to the halls of our universities. Earlier this year, a university in Amsterdam shut down an allegedly independent research </a:t>
            </a:r>
            <a:r>
              <a:rPr lang="en-US" dirty="0" err="1"/>
              <a:t>centre</a:t>
            </a:r>
            <a:r>
              <a:rPr lang="en-US" dirty="0"/>
              <a:t>, which was actually funded by Chinese entities. This </a:t>
            </a:r>
            <a:r>
              <a:rPr lang="en-US" dirty="0" err="1"/>
              <a:t>centre</a:t>
            </a:r>
            <a:r>
              <a:rPr lang="en-US" dirty="0"/>
              <a:t> was publishing so-called research on human rights, dismissing the evidence of forced </a:t>
            </a:r>
            <a:r>
              <a:rPr lang="en-US" dirty="0" err="1"/>
              <a:t>labour</a:t>
            </a:r>
            <a:r>
              <a:rPr lang="en-US" dirty="0"/>
              <a:t> camps for Uyghurs as “</a:t>
            </a:r>
            <a:r>
              <a:rPr lang="en-US" dirty="0" err="1"/>
              <a:t>rumours</a:t>
            </a:r>
            <a:r>
              <a:rPr lang="en-US" dirty="0"/>
              <a:t>”. </a:t>
            </a:r>
            <a:r>
              <a:rPr lang="en-US" b="1" dirty="0"/>
              <a:t>These lies are toxic for our democracies. </a:t>
            </a:r>
            <a:r>
              <a:rPr lang="en-US" dirty="0"/>
              <a:t>Think about this: We introduced legislation to screen foreign direct investment in our companies for security concerns. </a:t>
            </a:r>
            <a:r>
              <a:rPr lang="en-US" b="1" dirty="0"/>
              <a:t>If we do that for our economy, shouldn't we do the same for our </a:t>
            </a:r>
            <a:r>
              <a:rPr lang="en-US" b="1" dirty="0" err="1"/>
              <a:t>values?We</a:t>
            </a:r>
            <a:r>
              <a:rPr lang="en-US" b="1" dirty="0"/>
              <a:t> need to better shield ourselves from malign interference. This is why we will present a </a:t>
            </a:r>
            <a:r>
              <a:rPr lang="en-US" b="1" dirty="0" err="1"/>
              <a:t>Defence</a:t>
            </a:r>
            <a:r>
              <a:rPr lang="en-US" b="1" dirty="0"/>
              <a:t> of Democracy package. </a:t>
            </a:r>
            <a:r>
              <a:rPr lang="en-US" dirty="0"/>
              <a:t>It will bring covert foreign influence and shady funding to light. </a:t>
            </a:r>
            <a:r>
              <a:rPr lang="en-US" b="1" dirty="0"/>
              <a:t>We will not allow any autocracy's Trojan horses to attack our democracies from within. </a:t>
            </a:r>
            <a:r>
              <a:rPr lang="en-US" dirty="0"/>
              <a:t>For more than 70 years, our continent has marched towards democracy. But the gains of our long journey are not assured. </a:t>
            </a:r>
            <a:r>
              <a:rPr lang="en-US" i="1" dirty="0"/>
              <a:t>Many of us have taken democracy for granted for too long. </a:t>
            </a:r>
            <a:r>
              <a:rPr lang="en-US" dirty="0"/>
              <a:t>Especially those, like me, who have never experienced what it means to live under the fist of an authoritarian regime. </a:t>
            </a:r>
            <a:r>
              <a:rPr lang="en-US" b="1" dirty="0"/>
              <a:t>Today we all see that we must fight for our democracies. </a:t>
            </a:r>
            <a:r>
              <a:rPr lang="en-US" b="1" i="1" dirty="0"/>
              <a:t>Every single day. </a:t>
            </a:r>
            <a:r>
              <a:rPr lang="en-US" dirty="0"/>
              <a:t>We must protect them both from the external threats they face, and from the vices that corrode them from within. It is my Commission's duty and most noble role to protect the rule of law. </a:t>
            </a:r>
            <a:r>
              <a:rPr lang="en-US" b="1" dirty="0"/>
              <a:t>So let me assure you: we will keep insisting on judicial independence.  (…) </a:t>
            </a:r>
            <a:r>
              <a:rPr lang="en-US" dirty="0"/>
              <a:t>Our founders only meant to lay the first stone of this democracy. They always thought that future generations would complete their work. </a:t>
            </a:r>
            <a:r>
              <a:rPr lang="en-US" i="1" dirty="0"/>
              <a:t>“Democracy has not gone out of fashion, but it must update itself in order to keep improving people's lives</a:t>
            </a:r>
            <a:r>
              <a:rPr lang="en-US" dirty="0"/>
              <a:t>.” </a:t>
            </a:r>
            <a:r>
              <a:rPr lang="en-US" b="1" dirty="0"/>
              <a:t>These are the words of David </a:t>
            </a:r>
            <a:r>
              <a:rPr lang="en-US" b="1" dirty="0" err="1"/>
              <a:t>Sassoli</a:t>
            </a:r>
            <a:r>
              <a:rPr lang="en-US" b="1" dirty="0"/>
              <a:t> – a great European, who we all pay tribute to today. </a:t>
            </a:r>
            <a:r>
              <a:rPr lang="en-US" dirty="0"/>
              <a:t>David </a:t>
            </a:r>
            <a:r>
              <a:rPr lang="en-US" dirty="0" err="1"/>
              <a:t>Sassoli</a:t>
            </a:r>
            <a:r>
              <a:rPr lang="en-US" dirty="0"/>
              <a:t> thought that Europe should always look for new horizons. And through the adversities of these times, we have started to see what our new horizon might be. </a:t>
            </a:r>
            <a:r>
              <a:rPr lang="en-US" i="1" dirty="0"/>
              <a:t>A braver Union. Closer to its people in times of need. Bolder in responding to historic challenges and daily concerns of Europeans. </a:t>
            </a:r>
            <a:r>
              <a:rPr lang="en-US" dirty="0"/>
              <a:t>And to walk at their side when they deal with the big trials of life. </a:t>
            </a:r>
            <a:r>
              <a:rPr lang="pt-BR" dirty="0">
                <a:hlinkClick r:id="rId2"/>
              </a:rPr>
              <a:t>https://ec.europa.eu/commission/presscorner/detail/ov/speech_22_5493</a:t>
            </a:r>
            <a:endParaRPr lang="pt-BR" dirty="0"/>
          </a:p>
          <a:p>
            <a:endParaRPr lang="pt-BR" dirty="0"/>
          </a:p>
        </p:txBody>
      </p:sp>
      <p:pic>
        <p:nvPicPr>
          <p:cNvPr id="4" name="Imagem 3" descr="Interface gráfica do usuário, Texto&#10;&#10;Descrição gerada automaticamente com confiança média">
            <a:extLst>
              <a:ext uri="{FF2B5EF4-FFF2-40B4-BE49-F238E27FC236}">
                <a16:creationId xmlns:a16="http://schemas.microsoft.com/office/drawing/2014/main" id="{556244F6-735E-B899-17E1-2286DFAEDEA8}"/>
              </a:ext>
            </a:extLst>
          </p:cNvPr>
          <p:cNvPicPr>
            <a:picLocks noChangeAspect="1"/>
          </p:cNvPicPr>
          <p:nvPr/>
        </p:nvPicPr>
        <p:blipFill>
          <a:blip r:embed="rId3"/>
          <a:stretch>
            <a:fillRect/>
          </a:stretch>
        </p:blipFill>
        <p:spPr>
          <a:xfrm>
            <a:off x="9172268" y="1848463"/>
            <a:ext cx="1951638" cy="4278998"/>
          </a:xfrm>
          <a:prstGeom prst="rect">
            <a:avLst/>
          </a:prstGeom>
          <a:noFill/>
        </p:spPr>
      </p:pic>
    </p:spTree>
    <p:extLst>
      <p:ext uri="{BB962C8B-B14F-4D97-AF65-F5344CB8AC3E}">
        <p14:creationId xmlns:p14="http://schemas.microsoft.com/office/powerpoint/2010/main" val="174933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B72A1-9545-1B24-ED8C-7F6EC659E073}"/>
              </a:ext>
            </a:extLst>
          </p:cNvPr>
          <p:cNvSpPr>
            <a:spLocks noGrp="1"/>
          </p:cNvSpPr>
          <p:nvPr>
            <p:ph type="title"/>
          </p:nvPr>
        </p:nvSpPr>
        <p:spPr>
          <a:xfrm>
            <a:off x="837829" y="381000"/>
            <a:ext cx="10153128" cy="1371600"/>
          </a:xfrm>
        </p:spPr>
        <p:txBody>
          <a:bodyPr>
            <a:noAutofit/>
          </a:bodyPr>
          <a:lstStyle/>
          <a:p>
            <a:pPr algn="just"/>
            <a:r>
              <a:rPr lang="pt-BR" dirty="0">
                <a:latin typeface="Verdana" panose="020B0604030504040204" pitchFamily="34" charset="0"/>
              </a:rPr>
              <a:t>INTER-AMERICAN DEMOCRATIC CHARTER </a:t>
            </a:r>
            <a:r>
              <a:rPr lang="pt-BR" sz="3599" b="1" dirty="0"/>
              <a:t>- </a:t>
            </a:r>
            <a:r>
              <a:rPr lang="en-US" sz="3599" b="1" dirty="0"/>
              <a:t>Organization of American States - 2001</a:t>
            </a:r>
            <a:endParaRPr lang="pt-BR" sz="3599" dirty="0"/>
          </a:p>
        </p:txBody>
      </p:sp>
      <p:sp>
        <p:nvSpPr>
          <p:cNvPr id="3" name="Espaço Reservado para Conteúdo 2">
            <a:extLst>
              <a:ext uri="{FF2B5EF4-FFF2-40B4-BE49-F238E27FC236}">
                <a16:creationId xmlns:a16="http://schemas.microsoft.com/office/drawing/2014/main" id="{3C665B1B-6E2B-B507-86FE-AACF4B65FCD7}"/>
              </a:ext>
            </a:extLst>
          </p:cNvPr>
          <p:cNvSpPr>
            <a:spLocks noGrp="1"/>
          </p:cNvSpPr>
          <p:nvPr>
            <p:ph idx="1"/>
          </p:nvPr>
        </p:nvSpPr>
        <p:spPr>
          <a:xfrm>
            <a:off x="333772" y="2489445"/>
            <a:ext cx="11305256" cy="3462642"/>
          </a:xfrm>
        </p:spPr>
        <p:txBody>
          <a:bodyPr>
            <a:normAutofit fontScale="92500"/>
          </a:bodyPr>
          <a:lstStyle/>
          <a:p>
            <a:pPr algn="just"/>
            <a:r>
              <a:rPr lang="en-US" dirty="0">
                <a:latin typeface="Verdana" panose="020B0604030504040204" pitchFamily="34" charset="0"/>
              </a:rPr>
              <a:t>CONSIDERING that the Charter of the Organization of American States recognizes that </a:t>
            </a:r>
            <a:r>
              <a:rPr lang="en-US" b="1" u="sng" dirty="0">
                <a:latin typeface="Verdana" panose="020B0604030504040204" pitchFamily="34" charset="0"/>
              </a:rPr>
              <a:t>representative democracy is indispensable for the stability, peace, and development of the region, and that one of the purposes of the OAS is to promote and consolidate representative democracy</a:t>
            </a:r>
            <a:r>
              <a:rPr lang="en-US" dirty="0">
                <a:latin typeface="Verdana" panose="020B0604030504040204" pitchFamily="34" charset="0"/>
              </a:rPr>
              <a:t>, with due respect for the principle of nonintervention;</a:t>
            </a:r>
          </a:p>
          <a:p>
            <a:pPr algn="just"/>
            <a:r>
              <a:rPr lang="en-US" dirty="0">
                <a:latin typeface="Verdana" panose="020B0604030504040204" pitchFamily="34" charset="0"/>
              </a:rPr>
              <a:t>BEARING IN MIND the progressive development of international law and the advisability of clarifying the provisions set forth in the OAS Charter and related basic instruments on the </a:t>
            </a:r>
            <a:r>
              <a:rPr lang="en-US" b="1" u="sng" dirty="0">
                <a:latin typeface="Verdana" panose="020B0604030504040204" pitchFamily="34" charset="0"/>
              </a:rPr>
              <a:t>preservation and defense of democratic institutions</a:t>
            </a:r>
            <a:r>
              <a:rPr lang="en-US" dirty="0">
                <a:latin typeface="Verdana" panose="020B0604030504040204" pitchFamily="34" charset="0"/>
              </a:rPr>
              <a:t>, according to established practice,</a:t>
            </a:r>
            <a:endParaRPr lang="pt-BR" b="1" u="sng" dirty="0"/>
          </a:p>
        </p:txBody>
      </p:sp>
    </p:spTree>
    <p:extLst>
      <p:ext uri="{BB962C8B-B14F-4D97-AF65-F5344CB8AC3E}">
        <p14:creationId xmlns:p14="http://schemas.microsoft.com/office/powerpoint/2010/main" val="81506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B72A1-9545-1B24-ED8C-7F6EC659E073}"/>
              </a:ext>
            </a:extLst>
          </p:cNvPr>
          <p:cNvSpPr>
            <a:spLocks noGrp="1"/>
          </p:cNvSpPr>
          <p:nvPr>
            <p:ph type="title"/>
          </p:nvPr>
        </p:nvSpPr>
        <p:spPr>
          <a:xfrm>
            <a:off x="1125861" y="381000"/>
            <a:ext cx="9540554" cy="1371600"/>
          </a:xfrm>
        </p:spPr>
        <p:txBody>
          <a:bodyPr>
            <a:noAutofit/>
          </a:bodyPr>
          <a:lstStyle/>
          <a:p>
            <a:pPr algn="just"/>
            <a:r>
              <a:rPr lang="pt-BR" dirty="0">
                <a:latin typeface="Verdana" panose="020B0604030504040204" pitchFamily="34" charset="0"/>
              </a:rPr>
              <a:t>INTER-AMERICAN DEMOCRATIC CHARTER </a:t>
            </a:r>
            <a:r>
              <a:rPr lang="pt-BR" sz="3599" b="1" dirty="0"/>
              <a:t>- </a:t>
            </a:r>
            <a:r>
              <a:rPr lang="en-US" sz="3599" b="1" dirty="0"/>
              <a:t>Organization of American States - 2001</a:t>
            </a:r>
            <a:r>
              <a:rPr lang="pt-BR" sz="3599" b="1" dirty="0"/>
              <a:t> </a:t>
            </a:r>
            <a:endParaRPr lang="pt-BR" sz="3599" dirty="0"/>
          </a:p>
        </p:txBody>
      </p:sp>
      <p:sp>
        <p:nvSpPr>
          <p:cNvPr id="3" name="Espaço Reservado para Conteúdo 2">
            <a:extLst>
              <a:ext uri="{FF2B5EF4-FFF2-40B4-BE49-F238E27FC236}">
                <a16:creationId xmlns:a16="http://schemas.microsoft.com/office/drawing/2014/main" id="{3C665B1B-6E2B-B507-86FE-AACF4B65FCD7}"/>
              </a:ext>
            </a:extLst>
          </p:cNvPr>
          <p:cNvSpPr>
            <a:spLocks noGrp="1"/>
          </p:cNvSpPr>
          <p:nvPr>
            <p:ph idx="1"/>
          </p:nvPr>
        </p:nvSpPr>
        <p:spPr>
          <a:xfrm>
            <a:off x="1066522" y="2489445"/>
            <a:ext cx="10055781" cy="3462642"/>
          </a:xfrm>
        </p:spPr>
        <p:txBody>
          <a:bodyPr>
            <a:normAutofit fontScale="62500" lnSpcReduction="20000"/>
          </a:bodyPr>
          <a:lstStyle/>
          <a:p>
            <a:pPr algn="just"/>
            <a:r>
              <a:rPr lang="pt-BR" dirty="0">
                <a:latin typeface="Verdana" panose="020B0604030504040204" pitchFamily="34" charset="0"/>
              </a:rPr>
              <a:t>INTER-AMERICAN DEMOCRATIC CHARTER</a:t>
            </a:r>
          </a:p>
          <a:p>
            <a:pPr algn="just"/>
            <a:r>
              <a:rPr lang="en-US" dirty="0">
                <a:latin typeface="Verdana" panose="020B0604030504040204" pitchFamily="34" charset="0"/>
              </a:rPr>
              <a:t>I</a:t>
            </a:r>
          </a:p>
          <a:p>
            <a:pPr algn="just"/>
            <a:r>
              <a:rPr lang="en-US" dirty="0">
                <a:latin typeface="Verdana" panose="020B0604030504040204" pitchFamily="34" charset="0"/>
              </a:rPr>
              <a:t>Democracy and the Inter-American System</a:t>
            </a:r>
            <a:endParaRPr lang="en-US" dirty="0"/>
          </a:p>
          <a:p>
            <a:pPr algn="just"/>
            <a:r>
              <a:rPr lang="en-US" dirty="0">
                <a:latin typeface="Verdana" panose="020B0604030504040204" pitchFamily="34" charset="0"/>
              </a:rPr>
              <a:t>Article 1</a:t>
            </a:r>
            <a:endParaRPr lang="en-US" dirty="0"/>
          </a:p>
          <a:p>
            <a:pPr algn="just"/>
            <a:r>
              <a:rPr lang="en-US" b="1" u="sng" dirty="0">
                <a:latin typeface="Verdana" panose="020B0604030504040204" pitchFamily="34" charset="0"/>
              </a:rPr>
              <a:t>The peoples of the Americas have a right to democracy and their governments have an obligation to promote and defend it. Democracy is essential for the social, political, and economic development of the peoples of the Americas.</a:t>
            </a:r>
            <a:endParaRPr lang="en-US" b="1" u="sng" dirty="0"/>
          </a:p>
          <a:p>
            <a:pPr algn="just"/>
            <a:r>
              <a:rPr lang="en-US" dirty="0">
                <a:latin typeface="Verdana" panose="020B0604030504040204" pitchFamily="34" charset="0"/>
              </a:rPr>
              <a:t>Article 2</a:t>
            </a:r>
            <a:endParaRPr lang="en-US" dirty="0"/>
          </a:p>
          <a:p>
            <a:pPr algn="just"/>
            <a:r>
              <a:rPr lang="en-US" dirty="0">
                <a:latin typeface="Verdana" panose="020B0604030504040204" pitchFamily="34" charset="0"/>
              </a:rPr>
              <a:t>The effective exercise of representative democracy is the basis for the rule of law and of the constitutional regimes of the member states of the Organization of American States. Representative democracy is strengthened and deepened by permanent, ethical, and responsible participation of the citizenry within a legal framework conforming to the respective constitutional order.</a:t>
            </a:r>
            <a:endParaRPr lang="en-US" dirty="0"/>
          </a:p>
          <a:p>
            <a:pPr algn="just"/>
            <a:endParaRPr lang="it-IT" b="1" u="sng" dirty="0"/>
          </a:p>
        </p:txBody>
      </p:sp>
    </p:spTree>
    <p:extLst>
      <p:ext uri="{BB962C8B-B14F-4D97-AF65-F5344CB8AC3E}">
        <p14:creationId xmlns:p14="http://schemas.microsoft.com/office/powerpoint/2010/main" val="239900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82B9E4-C561-1EC2-3F36-63EFAEFB7B34}"/>
              </a:ext>
            </a:extLst>
          </p:cNvPr>
          <p:cNvSpPr>
            <a:spLocks noGrp="1"/>
          </p:cNvSpPr>
          <p:nvPr>
            <p:ph type="title"/>
          </p:nvPr>
        </p:nvSpPr>
        <p:spPr>
          <a:xfrm>
            <a:off x="909836" y="381000"/>
            <a:ext cx="10513167" cy="1371600"/>
          </a:xfrm>
        </p:spPr>
        <p:txBody>
          <a:bodyPr>
            <a:normAutofit/>
          </a:bodyPr>
          <a:lstStyle/>
          <a:p>
            <a:r>
              <a:rPr lang="en-US" dirty="0"/>
              <a:t>AFRICAN CHARTER ON DEMOCRACY, ELECTIONS AND GOVERNANCE </a:t>
            </a:r>
            <a:r>
              <a:rPr lang="it-IT" dirty="0"/>
              <a:t>- 2007</a:t>
            </a:r>
            <a:endParaRPr lang="pt-BR" dirty="0"/>
          </a:p>
        </p:txBody>
      </p:sp>
      <p:sp>
        <p:nvSpPr>
          <p:cNvPr id="3" name="Espaço Reservado para Conteúdo 2">
            <a:extLst>
              <a:ext uri="{FF2B5EF4-FFF2-40B4-BE49-F238E27FC236}">
                <a16:creationId xmlns:a16="http://schemas.microsoft.com/office/drawing/2014/main" id="{9C14F5C9-4424-0CAC-60DD-32F0EC0DE09C}"/>
              </a:ext>
            </a:extLst>
          </p:cNvPr>
          <p:cNvSpPr>
            <a:spLocks noGrp="1"/>
          </p:cNvSpPr>
          <p:nvPr>
            <p:ph idx="1"/>
          </p:nvPr>
        </p:nvSpPr>
        <p:spPr>
          <a:xfrm>
            <a:off x="693813" y="1904999"/>
            <a:ext cx="10729190" cy="4572001"/>
          </a:xfrm>
        </p:spPr>
        <p:txBody>
          <a:bodyPr>
            <a:normAutofit fontScale="85000" lnSpcReduction="20000"/>
          </a:bodyPr>
          <a:lstStyle/>
          <a:p>
            <a:pPr algn="just"/>
            <a:endParaRPr lang="it-IT" sz="3599" dirty="0"/>
          </a:p>
          <a:p>
            <a:pPr algn="just"/>
            <a:r>
              <a:rPr lang="it-IT" sz="3599" dirty="0"/>
              <a:t>Art. 2</a:t>
            </a:r>
          </a:p>
          <a:p>
            <a:pPr marL="0" indent="0" algn="just">
              <a:buNone/>
            </a:pPr>
            <a:r>
              <a:rPr lang="it-IT" sz="3599" dirty="0"/>
              <a:t> </a:t>
            </a:r>
            <a:r>
              <a:rPr lang="en-US" sz="3599" dirty="0"/>
              <a:t>The objectives of this Charter are to</a:t>
            </a:r>
            <a:r>
              <a:rPr lang="it-IT" sz="3599" dirty="0"/>
              <a:t>:</a:t>
            </a:r>
          </a:p>
          <a:p>
            <a:pPr algn="just"/>
            <a:r>
              <a:rPr lang="en-US" sz="3599" dirty="0"/>
              <a:t>1. Promote adherence, by each State Party, to the universal values and principles of democracy and respect for human rights; </a:t>
            </a:r>
          </a:p>
          <a:p>
            <a:pPr algn="just"/>
            <a:r>
              <a:rPr lang="en-US" sz="3599" dirty="0"/>
              <a:t>(…) </a:t>
            </a:r>
          </a:p>
          <a:p>
            <a:pPr algn="just"/>
            <a:r>
              <a:rPr lang="en-US" sz="3599" dirty="0"/>
              <a:t>3. Promote the holding of regular free and fair elections to institutionalize legitimate authority of representative government as well as democratic change of governments;</a:t>
            </a:r>
            <a:endParaRPr lang="it-IT" sz="3599" dirty="0"/>
          </a:p>
        </p:txBody>
      </p:sp>
    </p:spTree>
    <p:extLst>
      <p:ext uri="{BB962C8B-B14F-4D97-AF65-F5344CB8AC3E}">
        <p14:creationId xmlns:p14="http://schemas.microsoft.com/office/powerpoint/2010/main" val="197453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FC512-CED0-915E-D862-97543D1FCA42}"/>
              </a:ext>
            </a:extLst>
          </p:cNvPr>
          <p:cNvSpPr>
            <a:spLocks noGrp="1"/>
          </p:cNvSpPr>
          <p:nvPr>
            <p:ph type="title"/>
          </p:nvPr>
        </p:nvSpPr>
        <p:spPr>
          <a:xfrm>
            <a:off x="487553" y="404664"/>
            <a:ext cx="11015650" cy="1659275"/>
          </a:xfrm>
        </p:spPr>
        <p:txBody>
          <a:bodyPr>
            <a:noAutofit/>
          </a:bodyPr>
          <a:lstStyle/>
          <a:p>
            <a:pPr algn="just"/>
            <a:r>
              <a:rPr lang="en-US" sz="3199" dirty="0"/>
              <a:t>5th wave – defense of democracy by international and domestic institutions, based on rules to protect democracy</a:t>
            </a:r>
            <a:endParaRPr lang="pt-BR" sz="3199" dirty="0"/>
          </a:p>
        </p:txBody>
      </p:sp>
      <p:sp>
        <p:nvSpPr>
          <p:cNvPr id="3" name="Espaço Reservado para Conteúdo 2">
            <a:extLst>
              <a:ext uri="{FF2B5EF4-FFF2-40B4-BE49-F238E27FC236}">
                <a16:creationId xmlns:a16="http://schemas.microsoft.com/office/drawing/2014/main" id="{4397CC38-83B5-48E6-3CB3-88E2131E23C5}"/>
              </a:ext>
            </a:extLst>
          </p:cNvPr>
          <p:cNvSpPr>
            <a:spLocks noGrp="1"/>
          </p:cNvSpPr>
          <p:nvPr>
            <p:ph idx="1"/>
          </p:nvPr>
        </p:nvSpPr>
        <p:spPr>
          <a:xfrm>
            <a:off x="487553" y="2144095"/>
            <a:ext cx="11335607" cy="4469236"/>
          </a:xfrm>
        </p:spPr>
        <p:txBody>
          <a:bodyPr>
            <a:normAutofit fontScale="85000" lnSpcReduction="20000"/>
          </a:bodyPr>
          <a:lstStyle/>
          <a:p>
            <a:endParaRPr lang="en-US" b="1" dirty="0"/>
          </a:p>
          <a:p>
            <a:pPr marL="0" indent="0">
              <a:buNone/>
            </a:pPr>
            <a:r>
              <a:rPr lang="en-US" b="1" dirty="0"/>
              <a:t>Vienna Declaration and </a:t>
            </a:r>
            <a:r>
              <a:rPr lang="en-US" b="1" dirty="0" err="1"/>
              <a:t>Programme</a:t>
            </a:r>
            <a:r>
              <a:rPr lang="en-US" b="1" dirty="0"/>
              <a:t> of Action - 1993</a:t>
            </a:r>
          </a:p>
          <a:p>
            <a:pPr marL="0" indent="0">
              <a:buNone/>
            </a:pPr>
            <a:endParaRPr lang="pt-BR" b="1" dirty="0"/>
          </a:p>
          <a:p>
            <a:r>
              <a:rPr lang="en-US" dirty="0"/>
              <a:t>66. The World Conference on Human Rights recommends that priority be given to national and international action to promote democracy, development and human rights.</a:t>
            </a:r>
          </a:p>
          <a:p>
            <a:r>
              <a:rPr lang="en-US" dirty="0"/>
              <a:t>(…)</a:t>
            </a:r>
          </a:p>
          <a:p>
            <a:r>
              <a:rPr lang="en-US" dirty="0"/>
              <a:t>74. The World Conference on Human Rights appeals to Governments, competent agencies and institutions to increase considerably the resources devoted to building well-functioning legal systems able to protect human rights, and to national institutions working in this area. Actors in the field of development cooperation should bear in mind the mutually reinforcing interrelationship between development, democracy and human rights. </a:t>
            </a:r>
          </a:p>
          <a:p>
            <a:pPr algn="just"/>
            <a:r>
              <a:rPr lang="pt-BR" b="1">
                <a:hlinkClick r:id="rId2"/>
              </a:rPr>
              <a:t>https</a:t>
            </a:r>
            <a:r>
              <a:rPr lang="pt-BR" b="1" dirty="0">
                <a:hlinkClick r:id="rId2"/>
              </a:rPr>
              <a:t>://www.ohchr.org/en/instruments-mechanisms/instruments/vienna-declaration-and-programme-action</a:t>
            </a:r>
            <a:endParaRPr lang="pt-BR" b="1" dirty="0"/>
          </a:p>
          <a:p>
            <a:pPr algn="just"/>
            <a:endParaRPr lang="pt-BR" b="1" dirty="0"/>
          </a:p>
        </p:txBody>
      </p:sp>
    </p:spTree>
    <p:extLst>
      <p:ext uri="{BB962C8B-B14F-4D97-AF65-F5344CB8AC3E}">
        <p14:creationId xmlns:p14="http://schemas.microsoft.com/office/powerpoint/2010/main" val="169973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DA24F-4A49-CA13-B62C-B9D04E0BA30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96FD37F-1405-AB95-56E6-42FEBD62B88A}"/>
              </a:ext>
            </a:extLst>
          </p:cNvPr>
          <p:cNvSpPr>
            <a:spLocks noGrp="1"/>
          </p:cNvSpPr>
          <p:nvPr>
            <p:ph type="title"/>
          </p:nvPr>
        </p:nvSpPr>
        <p:spPr>
          <a:xfrm>
            <a:off x="487553" y="404664"/>
            <a:ext cx="11015650" cy="1659275"/>
          </a:xfrm>
        </p:spPr>
        <p:txBody>
          <a:bodyPr>
            <a:noAutofit/>
          </a:bodyPr>
          <a:lstStyle/>
          <a:p>
            <a:pPr algn="just"/>
            <a:r>
              <a:rPr lang="en-US" sz="3199" dirty="0"/>
              <a:t>5th wave – defense of democracy by international and domestic institutions, based on rules to protect democracy</a:t>
            </a:r>
            <a:endParaRPr lang="pt-BR" sz="3199" dirty="0"/>
          </a:p>
        </p:txBody>
      </p:sp>
      <p:sp>
        <p:nvSpPr>
          <p:cNvPr id="3" name="Espaço Reservado para Conteúdo 2">
            <a:extLst>
              <a:ext uri="{FF2B5EF4-FFF2-40B4-BE49-F238E27FC236}">
                <a16:creationId xmlns:a16="http://schemas.microsoft.com/office/drawing/2014/main" id="{DA4393EF-D39E-B19C-D012-35FB5863DFF0}"/>
              </a:ext>
            </a:extLst>
          </p:cNvPr>
          <p:cNvSpPr>
            <a:spLocks noGrp="1"/>
          </p:cNvSpPr>
          <p:nvPr>
            <p:ph idx="1"/>
          </p:nvPr>
        </p:nvSpPr>
        <p:spPr>
          <a:xfrm>
            <a:off x="487553" y="2144095"/>
            <a:ext cx="11335607" cy="4469236"/>
          </a:xfrm>
        </p:spPr>
        <p:txBody>
          <a:bodyPr>
            <a:normAutofit lnSpcReduction="10000"/>
          </a:bodyPr>
          <a:lstStyle/>
          <a:p>
            <a:endParaRPr lang="en-US" b="1" dirty="0"/>
          </a:p>
          <a:p>
            <a:r>
              <a:rPr lang="pt-BR" b="1" dirty="0"/>
              <a:t>UNITED NATIONS MILLENNIUM DECLARATION 2000 - </a:t>
            </a:r>
            <a:r>
              <a:rPr lang="pt-BR" dirty="0"/>
              <a:t>General Assembly </a:t>
            </a:r>
            <a:r>
              <a:rPr lang="pt-BR" dirty="0" err="1"/>
              <a:t>resolution</a:t>
            </a:r>
            <a:r>
              <a:rPr lang="pt-BR" dirty="0"/>
              <a:t> 55/2</a:t>
            </a:r>
          </a:p>
          <a:p>
            <a:pPr marL="0" indent="0">
              <a:buNone/>
            </a:pPr>
            <a:endParaRPr lang="pt-BR" b="1" dirty="0"/>
          </a:p>
          <a:p>
            <a:pPr marL="0" indent="0">
              <a:buNone/>
            </a:pPr>
            <a:r>
              <a:rPr lang="en-US" b="1" dirty="0"/>
              <a:t>V. Human rights, democracy and good governance</a:t>
            </a:r>
          </a:p>
          <a:p>
            <a:r>
              <a:rPr lang="en-US" dirty="0"/>
              <a:t>24. We will spare no effort to promote democracy and strengthen the rule of law, as well as respect for all internationally recognized human rights and fundamental freedoms, including the right to development.</a:t>
            </a:r>
          </a:p>
          <a:p>
            <a:r>
              <a:rPr lang="en-US" dirty="0">
                <a:hlinkClick r:id="rId2"/>
              </a:rPr>
              <a:t>https://www.ohchr.org/en/instruments-mechanisms/instruments/united-nations-millennium-declaration</a:t>
            </a:r>
            <a:endParaRPr lang="en-US" dirty="0"/>
          </a:p>
          <a:p>
            <a:endParaRPr lang="en-US" dirty="0"/>
          </a:p>
          <a:p>
            <a:pPr algn="just"/>
            <a:endParaRPr lang="pt-BR" b="1" dirty="0"/>
          </a:p>
        </p:txBody>
      </p:sp>
    </p:spTree>
    <p:extLst>
      <p:ext uri="{BB962C8B-B14F-4D97-AF65-F5344CB8AC3E}">
        <p14:creationId xmlns:p14="http://schemas.microsoft.com/office/powerpoint/2010/main" val="2612500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FC512-CED0-915E-D862-97543D1FCA42}"/>
              </a:ext>
            </a:extLst>
          </p:cNvPr>
          <p:cNvSpPr>
            <a:spLocks noGrp="1"/>
          </p:cNvSpPr>
          <p:nvPr>
            <p:ph type="title"/>
          </p:nvPr>
        </p:nvSpPr>
        <p:spPr>
          <a:xfrm>
            <a:off x="487553" y="404664"/>
            <a:ext cx="11015650" cy="1659275"/>
          </a:xfrm>
        </p:spPr>
        <p:txBody>
          <a:bodyPr>
            <a:noAutofit/>
          </a:bodyPr>
          <a:lstStyle/>
          <a:p>
            <a:pPr algn="just"/>
            <a:r>
              <a:rPr lang="en-US" sz="3199" dirty="0"/>
              <a:t>5th wave – defense of democracy by international and domestic institutions, based on rules to protect democracy</a:t>
            </a:r>
            <a:endParaRPr lang="pt-BR" sz="3199" dirty="0"/>
          </a:p>
        </p:txBody>
      </p:sp>
      <p:sp>
        <p:nvSpPr>
          <p:cNvPr id="3" name="Espaço Reservado para Conteúdo 2">
            <a:extLst>
              <a:ext uri="{FF2B5EF4-FFF2-40B4-BE49-F238E27FC236}">
                <a16:creationId xmlns:a16="http://schemas.microsoft.com/office/drawing/2014/main" id="{4397CC38-83B5-48E6-3CB3-88E2131E23C5}"/>
              </a:ext>
            </a:extLst>
          </p:cNvPr>
          <p:cNvSpPr>
            <a:spLocks noGrp="1"/>
          </p:cNvSpPr>
          <p:nvPr>
            <p:ph idx="1"/>
          </p:nvPr>
        </p:nvSpPr>
        <p:spPr>
          <a:xfrm>
            <a:off x="487553" y="2144095"/>
            <a:ext cx="11335607" cy="4469236"/>
          </a:xfrm>
        </p:spPr>
        <p:txBody>
          <a:bodyPr>
            <a:normAutofit fontScale="62500" lnSpcReduction="20000"/>
          </a:bodyPr>
          <a:lstStyle/>
          <a:p>
            <a:pPr algn="just"/>
            <a:r>
              <a:rPr lang="en-US" b="1" dirty="0"/>
              <a:t>United Nations Democracy Fund: Projects that promote democracy - The United Nations Democracy Fund (UNDEF) invites civil society organizations to submit project proposals for co-funding projects to promote and support democracy. The United Nations Democracy Fund was established by the United Nations Secretary-General in 2005 to support democratization efforts around the world. UNDEF supports projects that strengthen the voice of civil society, promote human rights, and encourage the participation of all groups in democratic processes (</a:t>
            </a:r>
            <a:r>
              <a:rPr lang="en-US" dirty="0"/>
              <a:t>support initiatives in the areas of: </a:t>
            </a:r>
            <a:br>
              <a:rPr lang="en-US" dirty="0"/>
            </a:br>
            <a:r>
              <a:rPr lang="en-US" dirty="0"/>
              <a:t> Support for Electoral Processes, Women's Empowerment, Media and Freedom of Information, Rule of Law and Human Rights, Strengthening Civil Society Interaction with Government, Youth Engagement)</a:t>
            </a:r>
          </a:p>
          <a:p>
            <a:pPr algn="just"/>
            <a:r>
              <a:rPr lang="en-US" b="1" dirty="0"/>
              <a:t>15 SEPTEMBER - INTERNATIONAL DAY OF DEMOCRACY - The International Day of Democracy is celebrated on 15 September each year and was proclaimed on 8 November 2007 by the United Nations General Assembly. The Day represents an opportunity to reflect on the state of democracy in the world.</a:t>
            </a:r>
          </a:p>
          <a:p>
            <a:pPr algn="just"/>
            <a:r>
              <a:rPr lang="en-US" b="1" dirty="0"/>
              <a:t>Resolution approved by the UN Human Rights Council 28/14 de 20015 - establishing a forum on human rights, democracy and the rule of law</a:t>
            </a:r>
          </a:p>
          <a:p>
            <a:pPr algn="just"/>
            <a:r>
              <a:rPr lang="en-US" b="1" dirty="0"/>
              <a:t>UN 2030 Agenda for Sustainable Development - Target 16.7</a:t>
            </a:r>
          </a:p>
          <a:p>
            <a:pPr algn="just"/>
            <a:r>
              <a:rPr lang="en-US" b="1" dirty="0"/>
              <a:t>Aarhus Convention and Escazú Agreement - recognition of environmental democracy by two legal norms - Convinced that the application of this Convention will contribute to the strengthening of democracy in the United Nations Economic Commission for Europe (UN/ECE) region</a:t>
            </a:r>
          </a:p>
          <a:p>
            <a:pPr algn="just"/>
            <a:r>
              <a:rPr lang="en-US" b="1" dirty="0"/>
              <a:t>Action Plan for European Democracy</a:t>
            </a:r>
          </a:p>
          <a:p>
            <a:pPr algn="just"/>
            <a:r>
              <a:rPr lang="pt-BR" b="1" dirty="0" err="1"/>
              <a:t>European</a:t>
            </a:r>
            <a:r>
              <a:rPr lang="pt-BR" b="1" dirty="0"/>
              <a:t> </a:t>
            </a:r>
            <a:r>
              <a:rPr lang="pt-BR" b="1" dirty="0" err="1"/>
              <a:t>Defence</a:t>
            </a:r>
            <a:r>
              <a:rPr lang="pt-BR" b="1" dirty="0"/>
              <a:t> </a:t>
            </a:r>
            <a:r>
              <a:rPr lang="pt-BR" b="1" dirty="0" err="1"/>
              <a:t>of</a:t>
            </a:r>
            <a:r>
              <a:rPr lang="pt-BR" b="1" dirty="0"/>
              <a:t> </a:t>
            </a:r>
            <a:r>
              <a:rPr lang="pt-BR" b="1" dirty="0" err="1"/>
              <a:t>Democracy</a:t>
            </a:r>
            <a:r>
              <a:rPr lang="pt-BR" b="1" dirty="0"/>
              <a:t> </a:t>
            </a:r>
            <a:r>
              <a:rPr lang="pt-BR" b="1" dirty="0" err="1"/>
              <a:t>package</a:t>
            </a:r>
            <a:r>
              <a:rPr lang="en-US" b="1" dirty="0"/>
              <a:t> (2024 - ) </a:t>
            </a:r>
            <a:endParaRPr lang="pt-BR" b="1" dirty="0"/>
          </a:p>
        </p:txBody>
      </p:sp>
    </p:spTree>
    <p:extLst>
      <p:ext uri="{BB962C8B-B14F-4D97-AF65-F5344CB8AC3E}">
        <p14:creationId xmlns:p14="http://schemas.microsoft.com/office/powerpoint/2010/main" val="53353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FC512-CED0-915E-D862-97543D1FCA42}"/>
              </a:ext>
            </a:extLst>
          </p:cNvPr>
          <p:cNvSpPr>
            <a:spLocks noGrp="1"/>
          </p:cNvSpPr>
          <p:nvPr>
            <p:ph type="title"/>
          </p:nvPr>
        </p:nvSpPr>
        <p:spPr>
          <a:xfrm>
            <a:off x="660228" y="643320"/>
            <a:ext cx="10817582" cy="1371243"/>
          </a:xfrm>
        </p:spPr>
        <p:txBody>
          <a:bodyPr>
            <a:noAutofit/>
          </a:bodyPr>
          <a:lstStyle/>
          <a:p>
            <a:pPr algn="just"/>
            <a:r>
              <a:rPr lang="en-US" sz="3199" dirty="0"/>
              <a:t>5th wave – defense of democracy by international and domestic institutions, based on rules to protect democracy</a:t>
            </a:r>
            <a:endParaRPr lang="pt-BR" sz="3199" dirty="0"/>
          </a:p>
        </p:txBody>
      </p:sp>
      <p:sp>
        <p:nvSpPr>
          <p:cNvPr id="3" name="Espaço Reservado para Conteúdo 2">
            <a:extLst>
              <a:ext uri="{FF2B5EF4-FFF2-40B4-BE49-F238E27FC236}">
                <a16:creationId xmlns:a16="http://schemas.microsoft.com/office/drawing/2014/main" id="{4397CC38-83B5-48E6-3CB3-88E2131E23C5}"/>
              </a:ext>
            </a:extLst>
          </p:cNvPr>
          <p:cNvSpPr>
            <a:spLocks noGrp="1"/>
          </p:cNvSpPr>
          <p:nvPr>
            <p:ph idx="1"/>
          </p:nvPr>
        </p:nvSpPr>
        <p:spPr>
          <a:xfrm>
            <a:off x="487553" y="2144095"/>
            <a:ext cx="11335607" cy="4469236"/>
          </a:xfrm>
        </p:spPr>
        <p:txBody>
          <a:bodyPr>
            <a:normAutofit/>
          </a:bodyPr>
          <a:lstStyle/>
          <a:p>
            <a:r>
              <a:rPr kumimoji="0" lang="pt-BR" altLang="pt-BR" sz="2400" b="0" i="0" u="none" strike="noStrike" cap="none" normalizeH="0" baseline="0" dirty="0" err="1">
                <a:ln>
                  <a:noFill/>
                </a:ln>
                <a:solidFill>
                  <a:schemeClr val="tx1"/>
                </a:solidFill>
                <a:effectLst/>
                <a:latin typeface="Arial Unicode MS"/>
              </a:rPr>
              <a:t>Resolution</a:t>
            </a:r>
            <a:r>
              <a:rPr kumimoji="0" lang="pt-BR" altLang="pt-BR" sz="2400" b="0" i="0" u="none" strike="noStrike" cap="none" normalizeH="0" baseline="0" dirty="0">
                <a:ln>
                  <a:noFill/>
                </a:ln>
                <a:solidFill>
                  <a:schemeClr val="tx1"/>
                </a:solidFill>
                <a:effectLst/>
                <a:latin typeface="Arial Unicode MS"/>
              </a:rPr>
              <a:t> </a:t>
            </a:r>
            <a:r>
              <a:rPr kumimoji="0" lang="pt-BR" altLang="pt-BR" sz="2400" b="0" i="0" u="none" strike="noStrike" cap="none" normalizeH="0" baseline="0" dirty="0" err="1">
                <a:ln>
                  <a:noFill/>
                </a:ln>
                <a:solidFill>
                  <a:schemeClr val="tx1"/>
                </a:solidFill>
                <a:effectLst/>
                <a:latin typeface="Arial Unicode MS"/>
              </a:rPr>
              <a:t>approved</a:t>
            </a:r>
            <a:r>
              <a:rPr kumimoji="0" lang="pt-BR" altLang="pt-BR" sz="2400" b="0" i="0" u="none" strike="noStrike" cap="none" normalizeH="0" baseline="0" dirty="0">
                <a:ln>
                  <a:noFill/>
                </a:ln>
                <a:solidFill>
                  <a:schemeClr val="tx1"/>
                </a:solidFill>
                <a:effectLst/>
                <a:latin typeface="Arial Unicode MS"/>
              </a:rPr>
              <a:t> </a:t>
            </a:r>
            <a:r>
              <a:rPr kumimoji="0" lang="pt-BR" altLang="pt-BR" sz="2400" b="0" i="0" u="none" strike="noStrike" cap="none" normalizeH="0" baseline="0" dirty="0" err="1">
                <a:ln>
                  <a:noFill/>
                </a:ln>
                <a:solidFill>
                  <a:schemeClr val="tx1"/>
                </a:solidFill>
                <a:effectLst/>
                <a:latin typeface="Arial Unicode MS"/>
              </a:rPr>
              <a:t>by</a:t>
            </a:r>
            <a:r>
              <a:rPr kumimoji="0" lang="pt-BR" altLang="pt-BR" sz="2400" b="0" i="0" u="none" strike="noStrike" cap="none" normalizeH="0" baseline="0" dirty="0">
                <a:ln>
                  <a:noFill/>
                </a:ln>
                <a:solidFill>
                  <a:schemeClr val="tx1"/>
                </a:solidFill>
                <a:effectLst/>
                <a:latin typeface="Arial Unicode MS"/>
              </a:rPr>
              <a:t> </a:t>
            </a:r>
            <a:r>
              <a:rPr kumimoji="0" lang="pt-BR" altLang="pt-BR" sz="2400" b="0" i="0" u="none" strike="noStrike" cap="none" normalizeH="0" baseline="0" dirty="0" err="1">
                <a:ln>
                  <a:noFill/>
                </a:ln>
                <a:solidFill>
                  <a:schemeClr val="tx1"/>
                </a:solidFill>
                <a:effectLst/>
                <a:latin typeface="Arial Unicode MS"/>
              </a:rPr>
              <a:t>the</a:t>
            </a:r>
            <a:r>
              <a:rPr kumimoji="0" lang="pt-BR" altLang="pt-BR" sz="2400" b="0" i="0" u="none" strike="noStrike" cap="none" normalizeH="0" baseline="0" dirty="0">
                <a:ln>
                  <a:noFill/>
                </a:ln>
                <a:solidFill>
                  <a:schemeClr val="tx1"/>
                </a:solidFill>
                <a:effectLst/>
                <a:latin typeface="Arial Unicode MS"/>
              </a:rPr>
              <a:t> UN </a:t>
            </a:r>
            <a:r>
              <a:rPr kumimoji="0" lang="pt-BR" altLang="pt-BR" sz="2400" b="0" i="0" u="none" strike="noStrike" cap="none" normalizeH="0" baseline="0" dirty="0" err="1">
                <a:ln>
                  <a:noFill/>
                </a:ln>
                <a:solidFill>
                  <a:schemeClr val="tx1"/>
                </a:solidFill>
                <a:effectLst/>
                <a:latin typeface="Arial Unicode MS"/>
              </a:rPr>
              <a:t>Human</a:t>
            </a:r>
            <a:r>
              <a:rPr kumimoji="0" lang="pt-BR" altLang="pt-BR" sz="2400" b="0" i="0" u="none" strike="noStrike" cap="none" normalizeH="0" baseline="0" dirty="0">
                <a:ln>
                  <a:noFill/>
                </a:ln>
                <a:solidFill>
                  <a:schemeClr val="tx1"/>
                </a:solidFill>
                <a:effectLst/>
                <a:latin typeface="Arial Unicode MS"/>
              </a:rPr>
              <a:t> </a:t>
            </a:r>
            <a:r>
              <a:rPr kumimoji="0" lang="pt-BR" altLang="pt-BR" sz="2400" b="0" i="0" u="none" strike="noStrike" cap="none" normalizeH="0" baseline="0" dirty="0" err="1">
                <a:ln>
                  <a:noFill/>
                </a:ln>
                <a:solidFill>
                  <a:schemeClr val="tx1"/>
                </a:solidFill>
                <a:effectLst/>
                <a:latin typeface="Arial Unicode MS"/>
              </a:rPr>
              <a:t>Rights</a:t>
            </a:r>
            <a:r>
              <a:rPr kumimoji="0" lang="pt-BR" altLang="pt-BR" sz="2400" b="0" i="0" u="none" strike="noStrike" cap="none" normalizeH="0" baseline="0" dirty="0">
                <a:ln>
                  <a:noFill/>
                </a:ln>
                <a:solidFill>
                  <a:schemeClr val="tx1"/>
                </a:solidFill>
                <a:effectLst/>
                <a:latin typeface="Arial Unicode MS"/>
              </a:rPr>
              <a:t> </a:t>
            </a:r>
            <a:r>
              <a:rPr kumimoji="0" lang="pt-BR" altLang="pt-BR" sz="2400" b="0" i="0" u="none" strike="noStrike" cap="none" normalizeH="0" baseline="0" dirty="0" err="1">
                <a:ln>
                  <a:noFill/>
                </a:ln>
                <a:solidFill>
                  <a:schemeClr val="tx1"/>
                </a:solidFill>
                <a:effectLst/>
                <a:latin typeface="Arial Unicode MS"/>
              </a:rPr>
              <a:t>Council</a:t>
            </a:r>
            <a:r>
              <a:rPr kumimoji="0" lang="pt-BR" altLang="pt-BR" sz="2400" b="0" i="0" u="none" strike="noStrike" cap="none" normalizeH="0" baseline="0" dirty="0">
                <a:ln>
                  <a:noFill/>
                </a:ln>
                <a:solidFill>
                  <a:schemeClr val="tx1"/>
                </a:solidFill>
                <a:effectLst/>
                <a:latin typeface="Arial Unicode MS"/>
              </a:rPr>
              <a:t> 28/14 </a:t>
            </a:r>
            <a:r>
              <a:rPr kumimoji="0" lang="pt-BR" altLang="pt-BR" sz="2400" b="0" i="0" u="none" strike="noStrike" cap="none" normalizeH="0" baseline="0" dirty="0" err="1">
                <a:ln>
                  <a:noFill/>
                </a:ln>
                <a:solidFill>
                  <a:schemeClr val="tx1"/>
                </a:solidFill>
                <a:effectLst/>
                <a:latin typeface="Arial Unicode MS"/>
              </a:rPr>
              <a:t>of</a:t>
            </a:r>
            <a:r>
              <a:rPr kumimoji="0" lang="pt-BR" altLang="pt-BR" sz="2400" b="0" i="0" u="none" strike="noStrike" cap="none" normalizeH="0" baseline="0" dirty="0">
                <a:ln>
                  <a:noFill/>
                </a:ln>
                <a:solidFill>
                  <a:schemeClr val="tx1"/>
                </a:solidFill>
                <a:effectLst/>
                <a:latin typeface="Arial Unicode MS"/>
              </a:rPr>
              <a:t> 2015</a:t>
            </a:r>
            <a:r>
              <a:rPr kumimoji="0" lang="pt-BR" altLang="pt-BR" sz="800" b="0" i="0" u="none" strike="noStrike" cap="none" normalizeH="0" baseline="0" dirty="0">
                <a:ln>
                  <a:noFill/>
                </a:ln>
                <a:solidFill>
                  <a:schemeClr val="tx1"/>
                </a:solidFill>
                <a:effectLst/>
              </a:rPr>
              <a:t>  -</a:t>
            </a:r>
          </a:p>
          <a:p>
            <a:pPr algn="just"/>
            <a:r>
              <a:rPr lang="en-US" dirty="0"/>
              <a:t>In resolution </a:t>
            </a:r>
            <a:r>
              <a:rPr lang="en-US" dirty="0">
                <a:hlinkClick r:id="rId2"/>
              </a:rPr>
              <a:t>28/14</a:t>
            </a:r>
            <a:r>
              <a:rPr lang="en-US" dirty="0"/>
              <a:t>, adopted on 26 March 2015, the Human Rights Council decided to establish a forum on human rights, democracy and rule of law. The forum takes place every two years. During the two-day event, delegates from a wide variety of international backgrounds attend a </a:t>
            </a:r>
            <a:r>
              <a:rPr lang="en-US" dirty="0" err="1"/>
              <a:t>programme</a:t>
            </a:r>
            <a:r>
              <a:rPr lang="en-US" dirty="0"/>
              <a:t> of meetings, panel discussions and side events. Each forum focuses on a different topic. After the forum, the chairperson makes human rights-based recommendations in their final report, based on the inputs received and topics discussed during the event.</a:t>
            </a:r>
          </a:p>
          <a:p>
            <a:pPr algn="just"/>
            <a:r>
              <a:rPr lang="es-ES" dirty="0">
                <a:hlinkClick r:id="rId3"/>
              </a:rPr>
              <a:t>https://www.ohchr.org/en/hrc-subsidiaries/democracy-forum</a:t>
            </a:r>
            <a:endParaRPr lang="es-ES" dirty="0"/>
          </a:p>
          <a:p>
            <a:pPr algn="just"/>
            <a:endParaRPr lang="es-ES" dirty="0"/>
          </a:p>
        </p:txBody>
      </p:sp>
    </p:spTree>
    <p:extLst>
      <p:ext uri="{BB962C8B-B14F-4D97-AF65-F5344CB8AC3E}">
        <p14:creationId xmlns:p14="http://schemas.microsoft.com/office/powerpoint/2010/main" val="35126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D5D45-F3DB-E577-D538-DB31B705E486}"/>
              </a:ext>
            </a:extLst>
          </p:cNvPr>
          <p:cNvSpPr>
            <a:spLocks noGrp="1"/>
          </p:cNvSpPr>
          <p:nvPr>
            <p:ph type="title"/>
          </p:nvPr>
        </p:nvSpPr>
        <p:spPr/>
        <p:txBody>
          <a:bodyPr>
            <a:normAutofit fontScale="90000"/>
          </a:bodyPr>
          <a:lstStyle/>
          <a:p>
            <a:pPr algn="just"/>
            <a:r>
              <a:rPr lang="en-US" dirty="0"/>
              <a:t>Who (which people, individuals, groups or organizations) should be involved in defending democracy</a:t>
            </a:r>
            <a:endParaRPr lang="pt-BR" dirty="0"/>
          </a:p>
        </p:txBody>
      </p:sp>
      <p:sp>
        <p:nvSpPr>
          <p:cNvPr id="3" name="Espaço Reservado para Conteúdo 2">
            <a:extLst>
              <a:ext uri="{FF2B5EF4-FFF2-40B4-BE49-F238E27FC236}">
                <a16:creationId xmlns:a16="http://schemas.microsoft.com/office/drawing/2014/main" id="{1327D037-FD1A-523B-ECD4-F0078EE5B432}"/>
              </a:ext>
            </a:extLst>
          </p:cNvPr>
          <p:cNvSpPr>
            <a:spLocks noGrp="1"/>
          </p:cNvSpPr>
          <p:nvPr>
            <p:ph idx="1"/>
          </p:nvPr>
        </p:nvSpPr>
        <p:spPr>
          <a:xfrm>
            <a:off x="1522413" y="2204864"/>
            <a:ext cx="9134391" cy="3814936"/>
          </a:xfrm>
        </p:spPr>
        <p:txBody>
          <a:bodyPr>
            <a:normAutofit/>
          </a:bodyPr>
          <a:lstStyle/>
          <a:p>
            <a:r>
              <a:rPr lang="en-US" sz="2799" dirty="0"/>
              <a:t>- Citizens, legal entities and civil society</a:t>
            </a:r>
          </a:p>
          <a:p>
            <a:r>
              <a:rPr lang="en-US" sz="2799" dirty="0"/>
              <a:t>- Political parties</a:t>
            </a:r>
          </a:p>
          <a:p>
            <a:r>
              <a:rPr lang="en-US" sz="2799" dirty="0"/>
              <a:t>- National institutions</a:t>
            </a:r>
          </a:p>
          <a:p>
            <a:r>
              <a:rPr lang="en-US" sz="2799" dirty="0"/>
              <a:t>- International organizations and international legal entities</a:t>
            </a:r>
            <a:endParaRPr lang="pt-BR" sz="2799" dirty="0"/>
          </a:p>
        </p:txBody>
      </p:sp>
    </p:spTree>
    <p:extLst>
      <p:ext uri="{BB962C8B-B14F-4D97-AF65-F5344CB8AC3E}">
        <p14:creationId xmlns:p14="http://schemas.microsoft.com/office/powerpoint/2010/main" val="246367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820B7-AFB3-8EDE-E9BF-CE30695E9F43}"/>
              </a:ext>
            </a:extLst>
          </p:cNvPr>
          <p:cNvSpPr>
            <a:spLocks noGrp="1"/>
          </p:cNvSpPr>
          <p:nvPr>
            <p:ph type="title"/>
          </p:nvPr>
        </p:nvSpPr>
        <p:spPr/>
        <p:txBody>
          <a:bodyPr>
            <a:normAutofit/>
          </a:bodyPr>
          <a:lstStyle/>
          <a:p>
            <a:pPr algn="just"/>
            <a:r>
              <a:rPr lang="en-US" dirty="0"/>
              <a:t>The 2030 Agenda for Sustainable Development</a:t>
            </a:r>
            <a:endParaRPr lang="pt-BR" dirty="0"/>
          </a:p>
        </p:txBody>
      </p:sp>
      <p:sp>
        <p:nvSpPr>
          <p:cNvPr id="3" name="Espaço Reservado para Conteúdo 2">
            <a:extLst>
              <a:ext uri="{FF2B5EF4-FFF2-40B4-BE49-F238E27FC236}">
                <a16:creationId xmlns:a16="http://schemas.microsoft.com/office/drawing/2014/main" id="{C18AFBE2-204C-5B8B-A4DA-C9F74324AB38}"/>
              </a:ext>
            </a:extLst>
          </p:cNvPr>
          <p:cNvSpPr>
            <a:spLocks noGrp="1"/>
          </p:cNvSpPr>
          <p:nvPr>
            <p:ph idx="1"/>
          </p:nvPr>
        </p:nvSpPr>
        <p:spPr>
          <a:xfrm>
            <a:off x="117748" y="1988840"/>
            <a:ext cx="11809311" cy="4680520"/>
          </a:xfrm>
        </p:spPr>
        <p:txBody>
          <a:bodyPr>
            <a:normAutofit fontScale="70000" lnSpcReduction="20000"/>
          </a:bodyPr>
          <a:lstStyle/>
          <a:p>
            <a:pPr marL="0" indent="0" algn="just">
              <a:buNone/>
            </a:pPr>
            <a:r>
              <a:rPr lang="it-IT" b="1" dirty="0"/>
              <a:t>Goal 10:</a:t>
            </a:r>
            <a:r>
              <a:rPr lang="en-US" b="1" dirty="0"/>
              <a:t> Reduce inequality within and among countries  (substantial concept/ definition of democracy)</a:t>
            </a:r>
          </a:p>
          <a:p>
            <a:pPr marL="0" indent="0" algn="just">
              <a:buNone/>
            </a:pPr>
            <a:endParaRPr lang="it-IT" b="1" dirty="0"/>
          </a:p>
          <a:p>
            <a:pPr marL="0" indent="0" algn="just">
              <a:buNone/>
            </a:pPr>
            <a:r>
              <a:rPr lang="it-IT" b="1" dirty="0"/>
              <a:t>Goal 16: </a:t>
            </a:r>
            <a:r>
              <a:rPr lang="en-US" b="1" dirty="0"/>
              <a:t>Promote just, peaceful and inclusive societies </a:t>
            </a:r>
            <a:r>
              <a:rPr lang="it-IT" b="1" dirty="0"/>
              <a:t>(formal concept/ definition of democracy)</a:t>
            </a:r>
          </a:p>
          <a:p>
            <a:pPr algn="just"/>
            <a:r>
              <a:rPr lang="it-IT" dirty="0"/>
              <a:t>16.3 Target: </a:t>
            </a:r>
            <a:r>
              <a:rPr lang="en-US" dirty="0"/>
              <a:t>Promote the </a:t>
            </a:r>
            <a:r>
              <a:rPr lang="en-US" b="1" u="sng" dirty="0"/>
              <a:t>rule of law at the national and international levels</a:t>
            </a:r>
            <a:r>
              <a:rPr lang="en-US" dirty="0"/>
              <a:t> and ensure equal access to justice for all</a:t>
            </a:r>
            <a:endParaRPr lang="en-US" b="1" dirty="0"/>
          </a:p>
          <a:p>
            <a:pPr algn="just"/>
            <a:r>
              <a:rPr lang="it-IT" dirty="0"/>
              <a:t>16.6 Target: </a:t>
            </a:r>
            <a:r>
              <a:rPr lang="en-US" dirty="0"/>
              <a:t>Develop effective, accountable and transparent institutions at all levels </a:t>
            </a:r>
            <a:endParaRPr lang="it-IT" dirty="0"/>
          </a:p>
          <a:p>
            <a:pPr algn="just"/>
            <a:r>
              <a:rPr lang="it-IT" b="1" u="sng" dirty="0"/>
              <a:t>16.7 Target: </a:t>
            </a:r>
            <a:r>
              <a:rPr lang="en-US" dirty="0"/>
              <a:t>Ensure responsive, inclusive, </a:t>
            </a:r>
            <a:r>
              <a:rPr lang="en-US" b="1" u="sng" dirty="0"/>
              <a:t>participatory and representative decision-making at all levels</a:t>
            </a:r>
            <a:endParaRPr lang="it-IT" b="1" u="sng" dirty="0"/>
          </a:p>
          <a:p>
            <a:pPr algn="just"/>
            <a:r>
              <a:rPr lang="it-IT" b="1" u="sng" dirty="0"/>
              <a:t>16.10 Target:  </a:t>
            </a:r>
            <a:r>
              <a:rPr lang="en-US" dirty="0"/>
              <a:t>Ensure public access to information and protect fundamental freedoms, in accordance with national legislation and international agreements - How is it possible to achieve this objective without political democracy?</a:t>
            </a:r>
            <a:endParaRPr lang="it-IT" b="1" u="sng" dirty="0"/>
          </a:p>
          <a:p>
            <a:pPr algn="just"/>
            <a:r>
              <a:rPr lang="it-IT" dirty="0"/>
              <a:t>16.a: </a:t>
            </a:r>
            <a:r>
              <a:rPr lang="en-US" dirty="0"/>
              <a:t> Strengthen relevant national institutions, including through international cooperation, for building capacity at all levels, in particular in developing countries, to prevent violence and combat terrorism and crime</a:t>
            </a:r>
            <a:endParaRPr lang="it-IT" dirty="0"/>
          </a:p>
          <a:p>
            <a:pPr marL="0" indent="0" algn="just">
              <a:buNone/>
            </a:pPr>
            <a:r>
              <a:rPr lang="it-IT" dirty="0"/>
              <a:t> </a:t>
            </a:r>
            <a:r>
              <a:rPr lang="it-IT" dirty="0">
                <a:hlinkClick r:id="rId2"/>
              </a:rPr>
              <a:t>https://sdgs.un.org/goals</a:t>
            </a:r>
            <a:r>
              <a:rPr lang="it-IT" dirty="0"/>
              <a:t>  and </a:t>
            </a:r>
            <a:r>
              <a:rPr lang="it-IT" dirty="0">
                <a:hlinkClick r:id="rId3"/>
              </a:rPr>
              <a:t>https://ourworldindata.org/sdgs</a:t>
            </a:r>
            <a:endParaRPr lang="it-IT" dirty="0"/>
          </a:p>
          <a:p>
            <a:pPr marL="0" indent="0" algn="just">
              <a:buNone/>
            </a:pPr>
            <a:r>
              <a:rPr lang="it-IT" dirty="0"/>
              <a:t>  </a:t>
            </a:r>
            <a:endParaRPr lang="pt-BR" dirty="0"/>
          </a:p>
        </p:txBody>
      </p:sp>
    </p:spTree>
    <p:extLst>
      <p:ext uri="{BB962C8B-B14F-4D97-AF65-F5344CB8AC3E}">
        <p14:creationId xmlns:p14="http://schemas.microsoft.com/office/powerpoint/2010/main" val="115187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130A671-5F3E-47EC-A824-DA250F2A7696}"/>
              </a:ext>
            </a:extLst>
          </p:cNvPr>
          <p:cNvSpPr>
            <a:spLocks noGrp="1"/>
          </p:cNvSpPr>
          <p:nvPr>
            <p:ph type="title"/>
          </p:nvPr>
        </p:nvSpPr>
        <p:spPr>
          <a:xfrm>
            <a:off x="731329" y="643320"/>
            <a:ext cx="10908998" cy="1371243"/>
          </a:xfrm>
        </p:spPr>
        <p:txBody>
          <a:bodyPr>
            <a:normAutofit/>
          </a:bodyPr>
          <a:lstStyle/>
          <a:p>
            <a:pPr algn="ctr"/>
            <a:r>
              <a:rPr lang="en-US" dirty="0"/>
              <a:t>The democratic regime and its requirements</a:t>
            </a:r>
            <a:br>
              <a:rPr lang="pt-BR" dirty="0"/>
            </a:br>
            <a:endParaRPr lang="pt-BR" dirty="0"/>
          </a:p>
        </p:txBody>
      </p:sp>
      <p:sp>
        <p:nvSpPr>
          <p:cNvPr id="2" name="Espaço Reservado para Conteúdo 1"/>
          <p:cNvSpPr>
            <a:spLocks noGrp="1"/>
          </p:cNvSpPr>
          <p:nvPr>
            <p:ph sz="quarter" idx="13"/>
          </p:nvPr>
        </p:nvSpPr>
        <p:spPr>
          <a:xfrm>
            <a:off x="548498" y="2014562"/>
            <a:ext cx="10726165" cy="3776021"/>
          </a:xfrm>
        </p:spPr>
        <p:txBody>
          <a:bodyPr>
            <a:noAutofit/>
          </a:bodyPr>
          <a:lstStyle/>
          <a:p>
            <a:pPr algn="just"/>
            <a:r>
              <a:rPr lang="en-US" sz="2799" dirty="0"/>
              <a:t>Many countries declare themselves democracies in their Constitutions, also to mask unequal and authoritarian regimes, or at least authoritarian regimes.</a:t>
            </a:r>
          </a:p>
          <a:p>
            <a:pPr algn="just"/>
            <a:endParaRPr lang="en-US" sz="2799" dirty="0"/>
          </a:p>
          <a:p>
            <a:pPr algn="just"/>
            <a:r>
              <a:rPr lang="en-US" sz="2799" dirty="0"/>
              <a:t>The mere invocation of the term democracy, therefore, or its consecration in political letters is not a criterion for verifying whether a country is democratic. Furthermore, there are different levels of democracy. To understand whether the discussion is correct or not, it is necessary to understand the theories of democracy, the assumptions of political democracy and the dimensions of democracy.</a:t>
            </a:r>
            <a:endParaRPr lang="pt-BR" sz="2799" dirty="0"/>
          </a:p>
        </p:txBody>
      </p:sp>
    </p:spTree>
    <p:extLst>
      <p:ext uri="{BB962C8B-B14F-4D97-AF65-F5344CB8AC3E}">
        <p14:creationId xmlns:p14="http://schemas.microsoft.com/office/powerpoint/2010/main" val="1581097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F42EF-2753-2684-E583-042991115272}"/>
              </a:ext>
            </a:extLst>
          </p:cNvPr>
          <p:cNvSpPr>
            <a:spLocks noGrp="1"/>
          </p:cNvSpPr>
          <p:nvPr>
            <p:ph type="title"/>
          </p:nvPr>
        </p:nvSpPr>
        <p:spPr>
          <a:xfrm>
            <a:off x="519628" y="365923"/>
            <a:ext cx="10831215" cy="1325218"/>
          </a:xfrm>
        </p:spPr>
        <p:txBody>
          <a:bodyPr>
            <a:noAutofit/>
          </a:bodyPr>
          <a:lstStyle/>
          <a:p>
            <a:pPr algn="ctr"/>
            <a:r>
              <a:rPr lang="en-US" sz="3199" dirty="0"/>
              <a:t>Democratic and anti-democratic waves and the importance of defending democratic countries from a democratic counter-wave on the international level</a:t>
            </a:r>
            <a:endParaRPr lang="pt-BR" sz="3199" dirty="0"/>
          </a:p>
        </p:txBody>
      </p:sp>
      <p:pic>
        <p:nvPicPr>
          <p:cNvPr id="6" name="Espaço Reservado para Conteúdo 5" descr="Interface gráfica do usuário, Texto, Aplicativo&#10;&#10;Descrição gerada automaticamente">
            <a:extLst>
              <a:ext uri="{FF2B5EF4-FFF2-40B4-BE49-F238E27FC236}">
                <a16:creationId xmlns:a16="http://schemas.microsoft.com/office/drawing/2014/main" id="{D255DA29-A86E-83AC-87B6-0AE841F5C18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94782" y="1848262"/>
            <a:ext cx="2897740" cy="4643815"/>
          </a:xfrm>
        </p:spPr>
      </p:pic>
    </p:spTree>
    <p:extLst>
      <p:ext uri="{BB962C8B-B14F-4D97-AF65-F5344CB8AC3E}">
        <p14:creationId xmlns:p14="http://schemas.microsoft.com/office/powerpoint/2010/main" val="351658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130A671-5F3E-47EC-A824-DA250F2A7696}"/>
              </a:ext>
            </a:extLst>
          </p:cNvPr>
          <p:cNvSpPr>
            <a:spLocks noGrp="1"/>
          </p:cNvSpPr>
          <p:nvPr>
            <p:ph type="title"/>
          </p:nvPr>
        </p:nvSpPr>
        <p:spPr>
          <a:xfrm>
            <a:off x="511986" y="191609"/>
            <a:ext cx="10908998" cy="1371243"/>
          </a:xfrm>
        </p:spPr>
        <p:txBody>
          <a:bodyPr>
            <a:normAutofit/>
          </a:bodyPr>
          <a:lstStyle/>
          <a:p>
            <a:pPr algn="ctr"/>
            <a:r>
              <a:rPr lang="en-US" sz="4000" dirty="0"/>
              <a:t>The democratic regime and its requirements</a:t>
            </a:r>
            <a:br>
              <a:rPr lang="pt-BR" sz="4000" dirty="0"/>
            </a:br>
            <a:endParaRPr lang="pt-BR" sz="4000" dirty="0"/>
          </a:p>
        </p:txBody>
      </p:sp>
      <p:pic>
        <p:nvPicPr>
          <p:cNvPr id="17" name="Espaço Reservado para Conteúdo 16" descr="Interface gráfica do usuário, Texto, Site&#10;&#10;Descrição gerada automaticamente">
            <a:extLst>
              <a:ext uri="{FF2B5EF4-FFF2-40B4-BE49-F238E27FC236}">
                <a16:creationId xmlns:a16="http://schemas.microsoft.com/office/drawing/2014/main" id="{7BCB4AD0-DF8D-83E6-040B-9E8407CC138B}"/>
              </a:ext>
            </a:extLst>
          </p:cNvPr>
          <p:cNvPicPr>
            <a:picLocks noGrp="1" noChangeAspect="1"/>
          </p:cNvPicPr>
          <p:nvPr>
            <p:ph sz="quarter" idx="13"/>
          </p:nvPr>
        </p:nvPicPr>
        <p:blipFill>
          <a:blip r:embed="rId2"/>
          <a:stretch>
            <a:fillRect/>
          </a:stretch>
        </p:blipFill>
        <p:spPr>
          <a:xfrm>
            <a:off x="4926836" y="1727046"/>
            <a:ext cx="2079299" cy="4288333"/>
          </a:xfrm>
        </p:spPr>
      </p:pic>
      <p:pic>
        <p:nvPicPr>
          <p:cNvPr id="19" name="Imagem 18" descr="Interface gráfica do usuário&#10;&#10;Descrição gerada automaticamente">
            <a:extLst>
              <a:ext uri="{FF2B5EF4-FFF2-40B4-BE49-F238E27FC236}">
                <a16:creationId xmlns:a16="http://schemas.microsoft.com/office/drawing/2014/main" id="{C4E0406B-6C9B-ABE4-ECB4-163EA0A8E9E9}"/>
              </a:ext>
            </a:extLst>
          </p:cNvPr>
          <p:cNvPicPr>
            <a:picLocks noChangeAspect="1"/>
          </p:cNvPicPr>
          <p:nvPr/>
        </p:nvPicPr>
        <p:blipFill>
          <a:blip r:embed="rId3"/>
          <a:stretch>
            <a:fillRect/>
          </a:stretch>
        </p:blipFill>
        <p:spPr>
          <a:xfrm>
            <a:off x="2634933" y="1525829"/>
            <a:ext cx="2304187" cy="4651700"/>
          </a:xfrm>
          <a:prstGeom prst="rect">
            <a:avLst/>
          </a:prstGeom>
        </p:spPr>
      </p:pic>
      <p:pic>
        <p:nvPicPr>
          <p:cNvPr id="23" name="Imagem 22" descr="Uma imagem contendo Texto&#10;&#10;Descrição gerada automaticamente">
            <a:extLst>
              <a:ext uri="{FF2B5EF4-FFF2-40B4-BE49-F238E27FC236}">
                <a16:creationId xmlns:a16="http://schemas.microsoft.com/office/drawing/2014/main" id="{95D4CE28-1538-146C-8908-61382A5F6AC9}"/>
              </a:ext>
            </a:extLst>
          </p:cNvPr>
          <p:cNvPicPr>
            <a:picLocks noChangeAspect="1"/>
          </p:cNvPicPr>
          <p:nvPr/>
        </p:nvPicPr>
        <p:blipFill>
          <a:blip r:embed="rId4"/>
          <a:stretch>
            <a:fillRect/>
          </a:stretch>
        </p:blipFill>
        <p:spPr>
          <a:xfrm>
            <a:off x="377304" y="1408809"/>
            <a:ext cx="2257628" cy="4885739"/>
          </a:xfrm>
          <a:prstGeom prst="rect">
            <a:avLst/>
          </a:prstGeom>
        </p:spPr>
      </p:pic>
      <p:pic>
        <p:nvPicPr>
          <p:cNvPr id="4" name="Imagem 3" descr="Interface gráfica do usuário&#10;&#10;Descrição gerada automaticamente">
            <a:extLst>
              <a:ext uri="{FF2B5EF4-FFF2-40B4-BE49-F238E27FC236}">
                <a16:creationId xmlns:a16="http://schemas.microsoft.com/office/drawing/2014/main" id="{DF2FD608-8E26-32AA-7D29-B9439498C368}"/>
              </a:ext>
            </a:extLst>
          </p:cNvPr>
          <p:cNvPicPr>
            <a:picLocks noChangeAspect="1"/>
          </p:cNvPicPr>
          <p:nvPr/>
        </p:nvPicPr>
        <p:blipFill>
          <a:blip r:embed="rId5"/>
          <a:stretch>
            <a:fillRect/>
          </a:stretch>
        </p:blipFill>
        <p:spPr>
          <a:xfrm>
            <a:off x="6968865" y="1562852"/>
            <a:ext cx="2585027" cy="4489551"/>
          </a:xfrm>
          <a:prstGeom prst="rect">
            <a:avLst/>
          </a:prstGeom>
        </p:spPr>
      </p:pic>
      <p:pic>
        <p:nvPicPr>
          <p:cNvPr id="6" name="Imagem 5" descr="Homem de terno e gravata&#10;&#10;Descrição gerada automaticamente">
            <a:extLst>
              <a:ext uri="{FF2B5EF4-FFF2-40B4-BE49-F238E27FC236}">
                <a16:creationId xmlns:a16="http://schemas.microsoft.com/office/drawing/2014/main" id="{772B3BF9-6D04-D540-D077-91B9F2852D13}"/>
              </a:ext>
            </a:extLst>
          </p:cNvPr>
          <p:cNvPicPr>
            <a:picLocks noChangeAspect="1"/>
          </p:cNvPicPr>
          <p:nvPr/>
        </p:nvPicPr>
        <p:blipFill>
          <a:blip r:embed="rId6"/>
          <a:stretch>
            <a:fillRect/>
          </a:stretch>
        </p:blipFill>
        <p:spPr>
          <a:xfrm>
            <a:off x="9553892" y="1544340"/>
            <a:ext cx="2440460" cy="4614677"/>
          </a:xfrm>
          <a:prstGeom prst="rect">
            <a:avLst/>
          </a:prstGeom>
        </p:spPr>
      </p:pic>
    </p:spTree>
    <p:extLst>
      <p:ext uri="{BB962C8B-B14F-4D97-AF65-F5344CB8AC3E}">
        <p14:creationId xmlns:p14="http://schemas.microsoft.com/office/powerpoint/2010/main" val="3963578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68C1AE1-DF87-48ED-9D18-117E4E06CDB6}"/>
              </a:ext>
            </a:extLst>
          </p:cNvPr>
          <p:cNvSpPr>
            <a:spLocks noGrp="1"/>
          </p:cNvSpPr>
          <p:nvPr>
            <p:ph type="title"/>
          </p:nvPr>
        </p:nvSpPr>
        <p:spPr>
          <a:xfrm>
            <a:off x="812588" y="643320"/>
            <a:ext cx="10615061" cy="1371243"/>
          </a:xfrm>
        </p:spPr>
        <p:txBody>
          <a:bodyPr>
            <a:normAutofit fontScale="90000"/>
          </a:bodyPr>
          <a:lstStyle/>
          <a:p>
            <a:pPr algn="just"/>
            <a:r>
              <a:rPr lang="en-US" dirty="0"/>
              <a:t>The democratic regime and its requirements</a:t>
            </a:r>
            <a:br>
              <a:rPr lang="pt-BR" dirty="0"/>
            </a:br>
            <a:r>
              <a:rPr lang="it-IT" sz="3599" dirty="0"/>
              <a:t>- WHAT IS DEMOCRACY?</a:t>
            </a:r>
            <a:br>
              <a:rPr lang="pt-BR" dirty="0"/>
            </a:br>
            <a:endParaRPr lang="pt-BR" dirty="0"/>
          </a:p>
        </p:txBody>
      </p:sp>
      <p:sp>
        <p:nvSpPr>
          <p:cNvPr id="2" name="Espaço Reservado para Conteúdo 1"/>
          <p:cNvSpPr>
            <a:spLocks noGrp="1"/>
          </p:cNvSpPr>
          <p:nvPr>
            <p:ph sz="quarter" idx="13"/>
          </p:nvPr>
        </p:nvSpPr>
        <p:spPr/>
        <p:txBody>
          <a:bodyPr>
            <a:normAutofit/>
          </a:bodyPr>
          <a:lstStyle/>
          <a:p>
            <a:pPr marL="0" indent="0" algn="just">
              <a:buNone/>
            </a:pPr>
            <a:r>
              <a:rPr lang="en-US" sz="3200" dirty="0"/>
              <a:t>Democracy has a formal concept, referring to "the set of rules whose observance is necessary for political power to be effectively distributed among the majority of citizens", and another substantial one, linked to the idea of ​​equality (BOBBIO, Norberto. Liberalism and Democracy.)</a:t>
            </a:r>
            <a:endParaRPr lang="pt-BR" sz="3200" dirty="0"/>
          </a:p>
        </p:txBody>
      </p:sp>
    </p:spTree>
    <p:extLst>
      <p:ext uri="{BB962C8B-B14F-4D97-AF65-F5344CB8AC3E}">
        <p14:creationId xmlns:p14="http://schemas.microsoft.com/office/powerpoint/2010/main" val="1404894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5E945-4282-6D4C-BD25-F6A8A609926D}"/>
              </a:ext>
            </a:extLst>
          </p:cNvPr>
          <p:cNvSpPr>
            <a:spLocks noGrp="1"/>
          </p:cNvSpPr>
          <p:nvPr>
            <p:ph type="title"/>
          </p:nvPr>
        </p:nvSpPr>
        <p:spPr/>
        <p:txBody>
          <a:bodyPr/>
          <a:lstStyle/>
          <a:p>
            <a:pPr algn="ctr"/>
            <a:r>
              <a:rPr lang="pt-BR" dirty="0" err="1"/>
              <a:t>Dimensions</a:t>
            </a:r>
            <a:r>
              <a:rPr lang="pt-BR" dirty="0"/>
              <a:t> </a:t>
            </a:r>
            <a:r>
              <a:rPr lang="pt-BR" dirty="0" err="1"/>
              <a:t>of</a:t>
            </a:r>
            <a:r>
              <a:rPr lang="pt-BR" dirty="0"/>
              <a:t> </a:t>
            </a:r>
            <a:r>
              <a:rPr lang="pt-BR" dirty="0" err="1"/>
              <a:t>democracy</a:t>
            </a:r>
            <a:endParaRPr lang="pt-BR" dirty="0"/>
          </a:p>
        </p:txBody>
      </p:sp>
      <p:sp>
        <p:nvSpPr>
          <p:cNvPr id="4" name="Rectangle 1">
            <a:extLst>
              <a:ext uri="{FF2B5EF4-FFF2-40B4-BE49-F238E27FC236}">
                <a16:creationId xmlns:a16="http://schemas.microsoft.com/office/drawing/2014/main" id="{DC4EC21C-97D6-B03E-E32B-AF03FE911803}"/>
              </a:ext>
            </a:extLst>
          </p:cNvPr>
          <p:cNvSpPr>
            <a:spLocks noGrp="1" noChangeArrowheads="1"/>
          </p:cNvSpPr>
          <p:nvPr>
            <p:ph idx="1"/>
          </p:nvPr>
        </p:nvSpPr>
        <p:spPr bwMode="auto">
          <a:xfrm>
            <a:off x="405780" y="1916832"/>
            <a:ext cx="11161240"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0" i="0" u="none" strike="noStrike" cap="none" normalizeH="0" baseline="0" dirty="0" err="1">
                <a:ln>
                  <a:noFill/>
                </a:ln>
                <a:solidFill>
                  <a:schemeClr val="tx1"/>
                </a:solidFill>
                <a:effectLst/>
                <a:latin typeface="Arial Unicode MS"/>
              </a:rPr>
              <a:t>Political</a:t>
            </a:r>
            <a:r>
              <a:rPr kumimoji="0" lang="pt-BR" altLang="pt-BR" sz="2800" b="0" i="0" u="none" strike="noStrike" cap="none" normalizeH="0" baseline="0" dirty="0">
                <a:ln>
                  <a:noFill/>
                </a:ln>
                <a:solidFill>
                  <a:schemeClr val="tx1"/>
                </a:solidFill>
                <a:effectLst/>
                <a:latin typeface="Arial Unicode MS"/>
              </a:rPr>
              <a:t> </a:t>
            </a:r>
            <a:r>
              <a:rPr kumimoji="0" lang="pt-BR" altLang="pt-BR" sz="2800" b="0" i="0" u="none" strike="noStrike" cap="none" normalizeH="0" baseline="0" dirty="0" err="1">
                <a:ln>
                  <a:noFill/>
                </a:ln>
                <a:solidFill>
                  <a:schemeClr val="tx1"/>
                </a:solidFill>
                <a:effectLst/>
                <a:latin typeface="Arial Unicode MS"/>
              </a:rPr>
              <a:t>democracy</a:t>
            </a:r>
            <a:r>
              <a:rPr kumimoji="0" lang="pt-BR" altLang="pt-BR" sz="2800" b="0" i="0" u="none" strike="noStrike" cap="none" normalizeH="0" baseline="0" dirty="0">
                <a:ln>
                  <a:noFill/>
                </a:ln>
                <a:solidFill>
                  <a:schemeClr val="tx1"/>
                </a:solidFill>
                <a:effectLst/>
                <a:latin typeface="Arial Unicode MS"/>
              </a:rPr>
              <a:t>: </a:t>
            </a:r>
            <a:r>
              <a:rPr kumimoji="0" lang="pt-BR" altLang="pt-BR" sz="2800" b="0" i="0" u="none" strike="noStrike" cap="none" normalizeH="0" baseline="0" dirty="0" err="1">
                <a:ln>
                  <a:noFill/>
                </a:ln>
                <a:solidFill>
                  <a:schemeClr val="tx1"/>
                </a:solidFill>
                <a:effectLst/>
                <a:latin typeface="Arial Unicode MS"/>
              </a:rPr>
              <a:t>deliberating</a:t>
            </a:r>
            <a:r>
              <a:rPr kumimoji="0" lang="pt-BR" altLang="pt-BR" sz="2800" b="0" i="0" u="none" strike="noStrike" cap="none" normalizeH="0" baseline="0" dirty="0">
                <a:ln>
                  <a:noFill/>
                </a:ln>
                <a:solidFill>
                  <a:schemeClr val="tx1"/>
                </a:solidFill>
                <a:effectLst/>
                <a:latin typeface="Arial Unicode MS"/>
              </a:rPr>
              <a:t>, </a:t>
            </a:r>
            <a:r>
              <a:rPr kumimoji="0" lang="pt-BR" altLang="pt-BR" sz="2800" b="0" i="0" u="none" strike="noStrike" cap="none" normalizeH="0" baseline="0" dirty="0" err="1">
                <a:ln>
                  <a:noFill/>
                </a:ln>
                <a:solidFill>
                  <a:schemeClr val="tx1"/>
                </a:solidFill>
                <a:effectLst/>
                <a:latin typeface="Arial Unicode MS"/>
              </a:rPr>
              <a:t>discussing</a:t>
            </a:r>
            <a:r>
              <a:rPr kumimoji="0" lang="pt-BR" altLang="pt-BR" sz="2800" b="0" i="0" u="none" strike="noStrike" cap="none" normalizeH="0" baseline="0" dirty="0">
                <a:ln>
                  <a:noFill/>
                </a:ln>
                <a:solidFill>
                  <a:schemeClr val="tx1"/>
                </a:solidFill>
                <a:effectLst/>
                <a:latin typeface="Arial Unicode MS"/>
              </a:rPr>
              <a:t> </a:t>
            </a:r>
            <a:r>
              <a:rPr kumimoji="0" lang="pt-BR" altLang="pt-BR" sz="2800" b="0" i="0" u="none" strike="noStrike" cap="none" normalizeH="0" baseline="0" dirty="0" err="1">
                <a:ln>
                  <a:noFill/>
                </a:ln>
                <a:solidFill>
                  <a:schemeClr val="tx1"/>
                </a:solidFill>
                <a:effectLst/>
                <a:latin typeface="Arial Unicode MS"/>
              </a:rPr>
              <a:t>and</a:t>
            </a:r>
            <a:r>
              <a:rPr kumimoji="0" lang="pt-BR" altLang="pt-BR" sz="2800" b="0" i="0" u="none" strike="noStrike" cap="none" normalizeH="0" baseline="0" dirty="0">
                <a:ln>
                  <a:noFill/>
                </a:ln>
                <a:solidFill>
                  <a:schemeClr val="tx1"/>
                </a:solidFill>
                <a:effectLst/>
                <a:latin typeface="Arial Unicode MS"/>
              </a:rPr>
              <a:t> </a:t>
            </a:r>
            <a:r>
              <a:rPr kumimoji="0" lang="pt-BR" altLang="pt-BR" sz="2800" b="0" i="0" u="none" strike="noStrike" cap="none" normalizeH="0" baseline="0" dirty="0" err="1">
                <a:ln>
                  <a:noFill/>
                </a:ln>
                <a:solidFill>
                  <a:schemeClr val="tx1"/>
                </a:solidFill>
                <a:effectLst/>
                <a:latin typeface="Arial Unicode MS"/>
              </a:rPr>
              <a:t>then</a:t>
            </a:r>
            <a:r>
              <a:rPr kumimoji="0" lang="pt-BR" altLang="pt-BR" sz="2800" b="0" i="0" u="none" strike="noStrike" cap="none" normalizeH="0" baseline="0" dirty="0">
                <a:ln>
                  <a:noFill/>
                </a:ln>
                <a:solidFill>
                  <a:schemeClr val="tx1"/>
                </a:solidFill>
                <a:effectLst/>
                <a:latin typeface="Arial Unicode MS"/>
              </a:rPr>
              <a:t> making </a:t>
            </a:r>
            <a:r>
              <a:rPr kumimoji="0" lang="pt-BR" altLang="pt-BR" sz="2800" b="0" i="0" u="none" strike="noStrike" cap="none" normalizeH="0" baseline="0" dirty="0" err="1">
                <a:ln>
                  <a:noFill/>
                </a:ln>
                <a:solidFill>
                  <a:schemeClr val="tx1"/>
                </a:solidFill>
                <a:effectLst/>
                <a:latin typeface="Arial Unicode MS"/>
              </a:rPr>
              <a:t>decisions</a:t>
            </a:r>
            <a:endParaRPr kumimoji="0" lang="pt-BR" altLang="pt-BR" sz="2800" b="0" i="0" u="none" strike="noStrike" cap="none" normalizeH="0" baseline="0" dirty="0">
              <a:ln>
                <a:noFill/>
              </a:ln>
              <a:solidFill>
                <a:schemeClr val="tx1"/>
              </a:solidFill>
              <a:effectLst/>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800" b="0" i="0" u="none" strike="noStrike" cap="none" normalizeH="0" baseline="0" dirty="0">
              <a:ln>
                <a:noFill/>
              </a:ln>
              <a:solidFill>
                <a:schemeClr val="tx1"/>
              </a:solidFill>
              <a:effectLst/>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0" i="0" u="none" strike="noStrike" cap="none" normalizeH="0" baseline="0" dirty="0">
                <a:ln>
                  <a:noFill/>
                </a:ln>
                <a:solidFill>
                  <a:schemeClr val="tx1"/>
                </a:solidFill>
                <a:effectLst/>
                <a:latin typeface="Arial Unicode MS"/>
              </a:rPr>
              <a:t>Social </a:t>
            </a:r>
            <a:r>
              <a:rPr kumimoji="0" lang="pt-BR" altLang="pt-BR" sz="2800" b="0" i="0" u="none" strike="noStrike" cap="none" normalizeH="0" baseline="0" dirty="0" err="1">
                <a:ln>
                  <a:noFill/>
                </a:ln>
                <a:solidFill>
                  <a:schemeClr val="tx1"/>
                </a:solidFill>
                <a:effectLst/>
                <a:latin typeface="Arial Unicode MS"/>
              </a:rPr>
              <a:t>democracy</a:t>
            </a:r>
            <a:r>
              <a:rPr kumimoji="0" lang="pt-BR" altLang="pt-BR" sz="2800" b="0" i="0" u="none" strike="noStrike" cap="none" normalizeH="0" baseline="0" dirty="0">
                <a:ln>
                  <a:noFill/>
                </a:ln>
                <a:solidFill>
                  <a:schemeClr val="tx1"/>
                </a:solidFill>
                <a:effectLst/>
                <a:latin typeface="Arial Unicode MS"/>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800" b="0" i="0" u="none" strike="noStrike" cap="none" normalizeH="0" baseline="0" dirty="0">
              <a:ln>
                <a:noFill/>
              </a:ln>
              <a:solidFill>
                <a:schemeClr val="tx1"/>
              </a:solidFill>
              <a:effectLst/>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0" i="0" u="none" strike="noStrike" cap="none" normalizeH="0" baseline="0" dirty="0">
                <a:ln>
                  <a:noFill/>
                </a:ln>
                <a:solidFill>
                  <a:schemeClr val="tx1"/>
                </a:solidFill>
                <a:effectLst/>
                <a:latin typeface="Arial Unicode MS"/>
              </a:rPr>
              <a:t>Economic </a:t>
            </a:r>
            <a:r>
              <a:rPr kumimoji="0" lang="pt-BR" altLang="pt-BR" sz="2800" b="0" i="0" u="none" strike="noStrike" cap="none" normalizeH="0" baseline="0" dirty="0" err="1">
                <a:ln>
                  <a:noFill/>
                </a:ln>
                <a:solidFill>
                  <a:schemeClr val="tx1"/>
                </a:solidFill>
                <a:effectLst/>
                <a:latin typeface="Arial Unicode MS"/>
              </a:rPr>
              <a:t>democracy</a:t>
            </a:r>
            <a:r>
              <a:rPr kumimoji="0" lang="pt-BR" altLang="pt-BR" sz="2800" b="0" i="0" u="none" strike="noStrike" cap="none" normalizeH="0" baseline="0" dirty="0">
                <a:ln>
                  <a:noFill/>
                </a:ln>
                <a:solidFill>
                  <a:schemeClr val="tx1"/>
                </a:solidFill>
                <a:effectLst/>
                <a:latin typeface="Arial Unicode MS"/>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800" b="0" i="0" u="none" strike="noStrike" cap="none" normalizeH="0" baseline="0" dirty="0">
              <a:ln>
                <a:noFill/>
              </a:ln>
              <a:solidFill>
                <a:schemeClr val="tx1"/>
              </a:solidFill>
              <a:effectLst/>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0" i="0" u="none" strike="noStrike" cap="none" normalizeH="0" baseline="0" dirty="0">
                <a:ln>
                  <a:noFill/>
                </a:ln>
                <a:solidFill>
                  <a:schemeClr val="tx1"/>
                </a:solidFill>
                <a:effectLst/>
                <a:latin typeface="Arial Unicode MS"/>
              </a:rPr>
              <a:t>Environmental </a:t>
            </a:r>
            <a:r>
              <a:rPr kumimoji="0" lang="pt-BR" altLang="pt-BR" sz="2800" b="0" i="0" u="none" strike="noStrike" cap="none" normalizeH="0" baseline="0" dirty="0" err="1">
                <a:ln>
                  <a:noFill/>
                </a:ln>
                <a:solidFill>
                  <a:schemeClr val="tx1"/>
                </a:solidFill>
                <a:effectLst/>
                <a:latin typeface="Arial Unicode MS"/>
              </a:rPr>
              <a:t>democracy</a:t>
            </a:r>
            <a:r>
              <a:rPr kumimoji="0" lang="pt-BR" altLang="pt-BR" sz="2800" b="0" i="0" u="none" strike="noStrike" cap="none" normalizeH="0" baseline="0" dirty="0">
                <a:ln>
                  <a:noFill/>
                </a:ln>
                <a:solidFill>
                  <a:schemeClr val="tx1"/>
                </a:solidFill>
                <a:effectLst/>
                <a:latin typeface="Arial Unicode MS"/>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800" b="0" i="0" u="none" strike="noStrike" cap="none" normalizeH="0" baseline="0" dirty="0">
              <a:ln>
                <a:noFill/>
              </a:ln>
              <a:solidFill>
                <a:schemeClr val="tx1"/>
              </a:solidFill>
              <a:effectLst/>
              <a:latin typeface="Arial Unicode M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0" i="0" u="none" strike="noStrike" cap="none" normalizeH="0" baseline="0" dirty="0">
                <a:ln>
                  <a:noFill/>
                </a:ln>
                <a:solidFill>
                  <a:schemeClr val="tx1"/>
                </a:solidFill>
                <a:effectLst/>
                <a:latin typeface="Arial Unicode MS"/>
              </a:rPr>
              <a:t>Digital </a:t>
            </a:r>
            <a:r>
              <a:rPr kumimoji="0" lang="pt-BR" altLang="pt-BR" sz="2800" b="0" i="0" u="none" strike="noStrike" cap="none" normalizeH="0" baseline="0" dirty="0" err="1">
                <a:ln>
                  <a:noFill/>
                </a:ln>
                <a:solidFill>
                  <a:schemeClr val="tx1"/>
                </a:solidFill>
                <a:effectLst/>
                <a:latin typeface="Arial Unicode MS"/>
              </a:rPr>
              <a:t>democracy</a:t>
            </a:r>
            <a:endParaRPr kumimoji="0" lang="pt-BR" altLang="pt-BR"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3112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DF5B47B-B35D-3679-F3D7-A0134F12FB1A}"/>
              </a:ext>
            </a:extLst>
          </p:cNvPr>
          <p:cNvSpPr>
            <a:spLocks noGrp="1"/>
          </p:cNvSpPr>
          <p:nvPr>
            <p:ph type="title"/>
          </p:nvPr>
        </p:nvSpPr>
        <p:spPr/>
        <p:txBody>
          <a:bodyPr/>
          <a:lstStyle/>
          <a:p>
            <a:pPr algn="ctr"/>
            <a:r>
              <a:rPr lang="pt-BR" dirty="0" err="1"/>
              <a:t>Theories</a:t>
            </a:r>
            <a:r>
              <a:rPr lang="pt-BR" dirty="0"/>
              <a:t> </a:t>
            </a:r>
            <a:r>
              <a:rPr lang="pt-BR" dirty="0" err="1"/>
              <a:t>of</a:t>
            </a:r>
            <a:r>
              <a:rPr lang="pt-BR" dirty="0"/>
              <a:t> </a:t>
            </a:r>
            <a:r>
              <a:rPr lang="pt-BR" dirty="0" err="1"/>
              <a:t>democracy</a:t>
            </a:r>
            <a:endParaRPr lang="pt-BR" dirty="0"/>
          </a:p>
        </p:txBody>
      </p:sp>
      <p:sp>
        <p:nvSpPr>
          <p:cNvPr id="6" name="Espaço Reservado para Conteúdo 5">
            <a:extLst>
              <a:ext uri="{FF2B5EF4-FFF2-40B4-BE49-F238E27FC236}">
                <a16:creationId xmlns:a16="http://schemas.microsoft.com/office/drawing/2014/main" id="{5441D420-DBE4-4CA5-4AF6-D33EBD1DBD30}"/>
              </a:ext>
            </a:extLst>
          </p:cNvPr>
          <p:cNvSpPr>
            <a:spLocks noGrp="1"/>
          </p:cNvSpPr>
          <p:nvPr>
            <p:ph idx="1"/>
          </p:nvPr>
        </p:nvSpPr>
        <p:spPr/>
        <p:txBody>
          <a:bodyPr>
            <a:normAutofit fontScale="92500" lnSpcReduction="20000"/>
          </a:bodyPr>
          <a:lstStyle/>
          <a:p>
            <a:pPr algn="just"/>
            <a:r>
              <a:rPr lang="en-US" sz="3199" dirty="0"/>
              <a:t>A look at the origins of democracy in Greece</a:t>
            </a:r>
          </a:p>
          <a:p>
            <a:pPr algn="just"/>
            <a:r>
              <a:rPr lang="en-US" sz="3199" dirty="0"/>
              <a:t>Liberal Democracy – Freedom - Discourse on the freedom of the ancients compared to that of the moderns - Benjamin Constant</a:t>
            </a:r>
          </a:p>
          <a:p>
            <a:pPr algn="just"/>
            <a:r>
              <a:rPr lang="en-US" sz="3199" dirty="0"/>
              <a:t>Pluralism (classical - Robert Dahl and radical - Chantal </a:t>
            </a:r>
            <a:r>
              <a:rPr lang="en-US" sz="3199" dirty="0" err="1"/>
              <a:t>Mouffe</a:t>
            </a:r>
            <a:r>
              <a:rPr lang="en-US" sz="3199" dirty="0"/>
              <a:t>) - Concern for electoral integrity</a:t>
            </a:r>
          </a:p>
          <a:p>
            <a:pPr algn="just"/>
            <a:r>
              <a:rPr lang="en-US" sz="3199" dirty="0"/>
              <a:t>Participatory Democracy - Solidarity</a:t>
            </a:r>
          </a:p>
          <a:p>
            <a:pPr algn="just"/>
            <a:r>
              <a:rPr lang="en-US" sz="3199" dirty="0"/>
              <a:t>Deliberative democracy - Discursive reason and solidarity</a:t>
            </a:r>
            <a:endParaRPr lang="pt-BR" sz="3199" dirty="0"/>
          </a:p>
        </p:txBody>
      </p:sp>
    </p:spTree>
    <p:extLst>
      <p:ext uri="{BB962C8B-B14F-4D97-AF65-F5344CB8AC3E}">
        <p14:creationId xmlns:p14="http://schemas.microsoft.com/office/powerpoint/2010/main" val="237224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9DF5B47B-B35D-3679-F3D7-A0134F12FB1A}"/>
              </a:ext>
            </a:extLst>
          </p:cNvPr>
          <p:cNvSpPr>
            <a:spLocks noGrp="1"/>
          </p:cNvSpPr>
          <p:nvPr>
            <p:ph type="title"/>
          </p:nvPr>
        </p:nvSpPr>
        <p:spPr>
          <a:xfrm>
            <a:off x="621805" y="381000"/>
            <a:ext cx="11017224" cy="1371600"/>
          </a:xfrm>
        </p:spPr>
        <p:txBody>
          <a:bodyPr/>
          <a:lstStyle/>
          <a:p>
            <a:pPr algn="ctr"/>
            <a:r>
              <a:rPr lang="en-US" dirty="0"/>
              <a:t>THEORIES OF DEMOCRACY AND ITS IMPORTANCE</a:t>
            </a:r>
            <a:endParaRPr lang="pt-BR" dirty="0"/>
          </a:p>
        </p:txBody>
      </p:sp>
      <p:sp>
        <p:nvSpPr>
          <p:cNvPr id="6" name="Espaço Reservado para Conteúdo 5">
            <a:extLst>
              <a:ext uri="{FF2B5EF4-FFF2-40B4-BE49-F238E27FC236}">
                <a16:creationId xmlns:a16="http://schemas.microsoft.com/office/drawing/2014/main" id="{5441D420-DBE4-4CA5-4AF6-D33EBD1DBD30}"/>
              </a:ext>
            </a:extLst>
          </p:cNvPr>
          <p:cNvSpPr>
            <a:spLocks noGrp="1"/>
          </p:cNvSpPr>
          <p:nvPr>
            <p:ph idx="1"/>
          </p:nvPr>
        </p:nvSpPr>
        <p:spPr/>
        <p:txBody>
          <a:bodyPr>
            <a:normAutofit/>
          </a:bodyPr>
          <a:lstStyle/>
          <a:p>
            <a:pPr algn="just"/>
            <a:r>
              <a:rPr lang="en-US" sz="3199" dirty="0"/>
              <a:t>Understanding the democratic reality</a:t>
            </a:r>
          </a:p>
          <a:p>
            <a:pPr algn="just"/>
            <a:endParaRPr lang="en-US" sz="3199" dirty="0"/>
          </a:p>
          <a:p>
            <a:pPr algn="just"/>
            <a:r>
              <a:rPr lang="en-US" sz="3199" dirty="0"/>
              <a:t>Critique of democratic reality</a:t>
            </a:r>
          </a:p>
          <a:p>
            <a:pPr algn="just"/>
            <a:endParaRPr lang="en-US" sz="3199" dirty="0"/>
          </a:p>
          <a:p>
            <a:pPr algn="just"/>
            <a:r>
              <a:rPr lang="en-US" sz="3199" dirty="0"/>
              <a:t>Help in drafting rules (theory - soft law - hard law - action plans for the defense of democracy)</a:t>
            </a:r>
            <a:endParaRPr lang="it-IT" sz="3199" dirty="0"/>
          </a:p>
        </p:txBody>
      </p:sp>
      <p:sp>
        <p:nvSpPr>
          <p:cNvPr id="2" name="Rectangle 1">
            <a:extLst>
              <a:ext uri="{FF2B5EF4-FFF2-40B4-BE49-F238E27FC236}">
                <a16:creationId xmlns:a16="http://schemas.microsoft.com/office/drawing/2014/main" id="{70444AA8-8450-79C7-2789-DAE048C0AE1F}"/>
              </a:ext>
            </a:extLst>
          </p:cNvPr>
          <p:cNvSpPr>
            <a:spLocks noChangeArrowheads="1"/>
          </p:cNvSpPr>
          <p:nvPr/>
        </p:nvSpPr>
        <p:spPr bwMode="auto">
          <a:xfrm>
            <a:off x="0" y="121739"/>
            <a:ext cx="210259" cy="21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eaLnBrk="0" fontAlgn="base" hangingPunct="0">
              <a:spcBef>
                <a:spcPct val="0"/>
              </a:spcBef>
              <a:spcAft>
                <a:spcPct val="0"/>
              </a:spcAft>
            </a:pPr>
            <a:r>
              <a:rPr lang="it-IT" altLang="pt-BR" sz="800" dirty="0"/>
              <a:t> </a:t>
            </a:r>
            <a:endParaRPr lang="it-IT" altLang="pt-BR" sz="1799" dirty="0">
              <a:latin typeface="Arial" panose="020B0604020202020204" pitchFamily="34" charset="0"/>
            </a:endParaRPr>
          </a:p>
        </p:txBody>
      </p:sp>
    </p:spTree>
    <p:extLst>
      <p:ext uri="{BB962C8B-B14F-4D97-AF65-F5344CB8AC3E}">
        <p14:creationId xmlns:p14="http://schemas.microsoft.com/office/powerpoint/2010/main" val="15054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519557-8CF0-848C-713D-AF08D276F89E}"/>
              </a:ext>
            </a:extLst>
          </p:cNvPr>
          <p:cNvSpPr>
            <a:spLocks noGrp="1"/>
          </p:cNvSpPr>
          <p:nvPr>
            <p:ph type="title"/>
          </p:nvPr>
        </p:nvSpPr>
        <p:spPr/>
        <p:txBody>
          <a:bodyPr>
            <a:normAutofit/>
          </a:bodyPr>
          <a:lstStyle/>
          <a:p>
            <a:pPr algn="ctr"/>
            <a:r>
              <a:rPr lang="en-US" dirty="0"/>
              <a:t>The Copenhagen criteria and the enlargement of the European Union</a:t>
            </a:r>
            <a:endParaRPr lang="pt-BR" dirty="0"/>
          </a:p>
        </p:txBody>
      </p:sp>
      <p:sp>
        <p:nvSpPr>
          <p:cNvPr id="3" name="Espaço Reservado para Conteúdo 2">
            <a:extLst>
              <a:ext uri="{FF2B5EF4-FFF2-40B4-BE49-F238E27FC236}">
                <a16:creationId xmlns:a16="http://schemas.microsoft.com/office/drawing/2014/main" id="{E4814260-3C92-D00C-6657-7040BC43A196}"/>
              </a:ext>
            </a:extLst>
          </p:cNvPr>
          <p:cNvSpPr>
            <a:spLocks noGrp="1"/>
          </p:cNvSpPr>
          <p:nvPr>
            <p:ph sz="quarter" idx="13"/>
          </p:nvPr>
        </p:nvSpPr>
        <p:spPr>
          <a:xfrm>
            <a:off x="528182" y="2367369"/>
            <a:ext cx="11173090" cy="4134231"/>
          </a:xfrm>
        </p:spPr>
        <p:txBody>
          <a:bodyPr>
            <a:normAutofit fontScale="85000" lnSpcReduction="20000"/>
          </a:bodyPr>
          <a:lstStyle/>
          <a:p>
            <a:pPr algn="just"/>
            <a:r>
              <a:rPr lang="en-US" dirty="0"/>
              <a:t>The Treaty on European Union defines the conditions (Article 49) and principles (Article 6(1)) with which all countries wishing to become members of the European Union (Union) must comply.</a:t>
            </a:r>
          </a:p>
          <a:p>
            <a:r>
              <a:rPr lang="en-US" dirty="0"/>
              <a:t>To gain membership, you must meet some criteria. These criteria, known as the Copenhagen criteria, were established at the Copenhagen European Council in 1993 and strengthened at the Madrid European Council in 1995.</a:t>
            </a:r>
          </a:p>
          <a:p>
            <a:r>
              <a:rPr lang="en-US" dirty="0"/>
              <a:t>These criteria are:</a:t>
            </a:r>
          </a:p>
          <a:p>
            <a:r>
              <a:rPr lang="en-US" dirty="0"/>
              <a:t> </a:t>
            </a:r>
            <a:r>
              <a:rPr lang="en-US" b="1" u="sng" dirty="0"/>
              <a:t>the presence of stable institutions to guarantee democracy</a:t>
            </a:r>
            <a:r>
              <a:rPr lang="en-US" dirty="0"/>
              <a:t>, the rule of law, human rights, respect and protection of minorities;</a:t>
            </a:r>
          </a:p>
          <a:p>
            <a:r>
              <a:rPr lang="en-US" dirty="0"/>
              <a:t> a reliable market economy and the ability to cope with market forces and competitive pressure within the Union;  the ability to accept the obligations arising from membership, including the ability to effectively implement the rules, standards and policies that constitute the body of Union law (the acquis), as well as adherence to the objectives of the union political, economic and monetary. </a:t>
            </a:r>
            <a:r>
              <a:rPr lang="en-US" dirty="0">
                <a:hlinkClick r:id="rId2"/>
              </a:rPr>
              <a:t>https://www.europarl.europa.eu/enlargement/ec/cop_en.htm</a:t>
            </a:r>
            <a:endParaRPr lang="en-US" dirty="0"/>
          </a:p>
          <a:p>
            <a:endParaRPr lang="pt-BR" dirty="0"/>
          </a:p>
        </p:txBody>
      </p:sp>
    </p:spTree>
    <p:extLst>
      <p:ext uri="{BB962C8B-B14F-4D97-AF65-F5344CB8AC3E}">
        <p14:creationId xmlns:p14="http://schemas.microsoft.com/office/powerpoint/2010/main" val="3842759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Diagrama, Texto&#10;&#10;Descrição gerada automaticamente">
            <a:extLst>
              <a:ext uri="{FF2B5EF4-FFF2-40B4-BE49-F238E27FC236}">
                <a16:creationId xmlns:a16="http://schemas.microsoft.com/office/drawing/2014/main" id="{34A82417-FACA-08C2-93A2-D6B2DF70E162}"/>
              </a:ext>
            </a:extLst>
          </p:cNvPr>
          <p:cNvPicPr>
            <a:picLocks noChangeAspect="1"/>
          </p:cNvPicPr>
          <p:nvPr/>
        </p:nvPicPr>
        <p:blipFill>
          <a:blip r:embed="rId2"/>
          <a:stretch>
            <a:fillRect/>
          </a:stretch>
        </p:blipFill>
        <p:spPr>
          <a:xfrm>
            <a:off x="1413892" y="1091352"/>
            <a:ext cx="2140648" cy="4368672"/>
          </a:xfrm>
          <a:prstGeom prst="rect">
            <a:avLst/>
          </a:prstGeom>
        </p:spPr>
      </p:pic>
      <p:sp>
        <p:nvSpPr>
          <p:cNvPr id="2" name="Título 1">
            <a:extLst>
              <a:ext uri="{FF2B5EF4-FFF2-40B4-BE49-F238E27FC236}">
                <a16:creationId xmlns:a16="http://schemas.microsoft.com/office/drawing/2014/main" id="{18519557-8CF0-848C-713D-AF08D276F89E}"/>
              </a:ext>
            </a:extLst>
          </p:cNvPr>
          <p:cNvSpPr>
            <a:spLocks noGrp="1"/>
          </p:cNvSpPr>
          <p:nvPr>
            <p:ph type="title"/>
          </p:nvPr>
        </p:nvSpPr>
        <p:spPr>
          <a:xfrm>
            <a:off x="6742484" y="476672"/>
            <a:ext cx="4896544" cy="5215503"/>
          </a:xfrm>
        </p:spPr>
        <p:txBody>
          <a:bodyPr vert="horz" lIns="91416" tIns="45708" rIns="91416" bIns="45708" rtlCol="0" anchor="b">
            <a:normAutofit/>
          </a:bodyPr>
          <a:lstStyle/>
          <a:p>
            <a:pPr algn="just"/>
            <a:r>
              <a:rPr lang="en-US" sz="3699" dirty="0">
                <a:latin typeface="Calibri" panose="020F0502020204030204" pitchFamily="34" charset="0"/>
                <a:cs typeface="Calibri" panose="020F0502020204030204" pitchFamily="34" charset="0"/>
              </a:rPr>
              <a:t>The enlargement of the European Union and democratic challenges</a:t>
            </a:r>
            <a:br>
              <a:rPr lang="en-US" sz="3699" dirty="0">
                <a:latin typeface="Calibri" panose="020F0502020204030204" pitchFamily="34" charset="0"/>
                <a:cs typeface="Calibri" panose="020F0502020204030204" pitchFamily="34" charset="0"/>
              </a:rPr>
            </a:br>
            <a:r>
              <a:rPr lang="en-US" sz="3699" dirty="0">
                <a:latin typeface="Calibri" panose="020F0502020204030204" pitchFamily="34" charset="0"/>
                <a:cs typeface="Calibri" panose="020F0502020204030204" pitchFamily="34" charset="0"/>
              </a:rPr>
              <a:t> </a:t>
            </a:r>
            <a:br>
              <a:rPr lang="en-US" sz="3699" dirty="0">
                <a:latin typeface="Calibri" panose="020F0502020204030204" pitchFamily="34" charset="0"/>
                <a:cs typeface="Calibri" panose="020F0502020204030204" pitchFamily="34" charset="0"/>
              </a:rPr>
            </a:br>
            <a:r>
              <a:rPr lang="pt-BR" sz="1800" dirty="0">
                <a:latin typeface="Calibri" panose="020F0502020204030204" pitchFamily="34" charset="0"/>
                <a:cs typeface="Calibri" panose="020F0502020204030204" pitchFamily="34" charset="0"/>
              </a:rPr>
              <a:t>C</a:t>
            </a:r>
            <a:r>
              <a:rPr lang="pt-BR" sz="1800" dirty="0">
                <a:effectLst/>
                <a:latin typeface="Calibri" panose="020F0502020204030204" pitchFamily="34" charset="0"/>
                <a:ea typeface="Calibri" panose="020F0502020204030204" pitchFamily="34" charset="0"/>
                <a:cs typeface="Calibri" panose="020F0502020204030204" pitchFamily="34" charset="0"/>
              </a:rPr>
              <a:t>ase C‑156/21 </a:t>
            </a:r>
            <a:r>
              <a:rPr lang="pt-BR" sz="1800" dirty="0" err="1">
                <a:effectLst/>
                <a:latin typeface="Calibri" panose="020F0502020204030204" pitchFamily="34" charset="0"/>
                <a:ea typeface="Calibri" panose="020F0502020204030204" pitchFamily="34" charset="0"/>
                <a:cs typeface="Calibri" panose="020F0502020204030204" pitchFamily="34" charset="0"/>
              </a:rPr>
              <a:t>Hungary</a:t>
            </a:r>
            <a:r>
              <a:rPr lang="pt-BR" sz="1800" dirty="0">
                <a:effectLst/>
                <a:latin typeface="Calibri" panose="020F0502020204030204" pitchFamily="34" charset="0"/>
                <a:ea typeface="Calibri" panose="020F0502020204030204" pitchFamily="34" charset="0"/>
                <a:cs typeface="Calibri" panose="020F0502020204030204" pitchFamily="34" charset="0"/>
              </a:rPr>
              <a:t> x </a:t>
            </a:r>
            <a:r>
              <a:rPr lang="pt-BR" sz="1800" dirty="0" err="1">
                <a:effectLst/>
                <a:latin typeface="Calibri" panose="020F0502020204030204" pitchFamily="34" charset="0"/>
                <a:ea typeface="Calibri" panose="020F0502020204030204" pitchFamily="34" charset="0"/>
                <a:cs typeface="Calibri" panose="020F0502020204030204" pitchFamily="34" charset="0"/>
              </a:rPr>
              <a:t>European</a:t>
            </a:r>
            <a:r>
              <a:rPr lang="pt-BR" sz="1800" dirty="0">
                <a:effectLst/>
                <a:latin typeface="Calibri" panose="020F0502020204030204" pitchFamily="34" charset="0"/>
                <a:ea typeface="Calibri" panose="020F0502020204030204" pitchFamily="34" charset="0"/>
                <a:cs typeface="Calibri" panose="020F0502020204030204" pitchFamily="34" charset="0"/>
              </a:rPr>
              <a:t> </a:t>
            </a:r>
            <a:r>
              <a:rPr lang="pt-BR" sz="1800" dirty="0" err="1">
                <a:effectLst/>
                <a:latin typeface="Calibri" panose="020F0502020204030204" pitchFamily="34" charset="0"/>
                <a:ea typeface="Calibri" panose="020F0502020204030204" pitchFamily="34" charset="0"/>
                <a:cs typeface="Calibri" panose="020F0502020204030204" pitchFamily="34" charset="0"/>
              </a:rPr>
              <a:t>Parliament</a:t>
            </a:r>
            <a:r>
              <a:rPr lang="pt-BR" sz="1800" dirty="0">
                <a:latin typeface="Calibri" panose="020F0502020204030204" pitchFamily="34" charset="0"/>
                <a:ea typeface="Calibri" panose="020F0502020204030204" pitchFamily="34" charset="0"/>
                <a:cs typeface="Calibri" panose="020F0502020204030204" pitchFamily="34" charset="0"/>
              </a:rPr>
              <a:t> </a:t>
            </a:r>
            <a:r>
              <a:rPr lang="pt-BR" sz="1800" dirty="0" err="1">
                <a:latin typeface="Calibri" panose="020F0502020204030204" pitchFamily="34" charset="0"/>
                <a:ea typeface="Calibri" panose="020F0502020204030204" pitchFamily="34" charset="0"/>
                <a:cs typeface="Calibri" panose="020F0502020204030204" pitchFamily="34" charset="0"/>
              </a:rPr>
              <a:t>and</a:t>
            </a:r>
            <a:r>
              <a:rPr lang="pt-BR" sz="1800" dirty="0">
                <a:latin typeface="Calibri" panose="020F0502020204030204" pitchFamily="34" charset="0"/>
                <a:ea typeface="Calibri" panose="020F0502020204030204" pitchFamily="34" charset="0"/>
                <a:cs typeface="Calibri" panose="020F0502020204030204" pitchFamily="34" charset="0"/>
              </a:rPr>
              <a:t> </a:t>
            </a:r>
            <a:r>
              <a:rPr lang="pt-BR" sz="1800" dirty="0" err="1">
                <a:latin typeface="Calibri" panose="020F0502020204030204" pitchFamily="34" charset="0"/>
                <a:ea typeface="Calibri" panose="020F0502020204030204" pitchFamily="34" charset="0"/>
                <a:cs typeface="Calibri" panose="020F0502020204030204" pitchFamily="34" charset="0"/>
              </a:rPr>
              <a:t>Council</a:t>
            </a:r>
            <a:r>
              <a:rPr lang="pt-BR" sz="1800" dirty="0">
                <a:latin typeface="Calibri" panose="020F0502020204030204" pitchFamily="34" charset="0"/>
                <a:ea typeface="Calibri" panose="020F0502020204030204" pitchFamily="34" charset="0"/>
                <a:cs typeface="Calibri" panose="020F0502020204030204" pitchFamily="34" charset="0"/>
              </a:rPr>
              <a:t> </a:t>
            </a:r>
            <a:r>
              <a:rPr lang="pt-BR" sz="1800" dirty="0" err="1">
                <a:latin typeface="Calibri" panose="020F0502020204030204" pitchFamily="34" charset="0"/>
                <a:ea typeface="Calibri" panose="020F0502020204030204" pitchFamily="34" charset="0"/>
                <a:cs typeface="Calibri" panose="020F0502020204030204" pitchFamily="34" charset="0"/>
              </a:rPr>
              <a:t>of</a:t>
            </a:r>
            <a:r>
              <a:rPr lang="pt-BR" sz="1800" dirty="0">
                <a:latin typeface="Calibri" panose="020F0502020204030204" pitchFamily="34" charset="0"/>
                <a:ea typeface="Calibri" panose="020F0502020204030204" pitchFamily="34" charset="0"/>
                <a:cs typeface="Calibri" panose="020F0502020204030204" pitchFamily="34" charset="0"/>
              </a:rPr>
              <a:t> </a:t>
            </a:r>
            <a:r>
              <a:rPr lang="pt-BR" sz="1800" dirty="0" err="1">
                <a:latin typeface="Calibri" panose="020F0502020204030204" pitchFamily="34" charset="0"/>
                <a:ea typeface="Calibri" panose="020F0502020204030204" pitchFamily="34" charset="0"/>
                <a:cs typeface="Calibri" panose="020F0502020204030204" pitchFamily="34" charset="0"/>
              </a:rPr>
              <a:t>the</a:t>
            </a:r>
            <a:r>
              <a:rPr lang="pt-BR" sz="1800" dirty="0">
                <a:latin typeface="Calibri" panose="020F0502020204030204" pitchFamily="34" charset="0"/>
                <a:ea typeface="Calibri" panose="020F0502020204030204" pitchFamily="34" charset="0"/>
                <a:cs typeface="Calibri" panose="020F0502020204030204" pitchFamily="34" charset="0"/>
              </a:rPr>
              <a:t> </a:t>
            </a:r>
            <a:r>
              <a:rPr lang="pt-BR" sz="1800" dirty="0" err="1">
                <a:latin typeface="Calibri" panose="020F0502020204030204" pitchFamily="34" charset="0"/>
                <a:ea typeface="Calibri" panose="020F0502020204030204" pitchFamily="34" charset="0"/>
                <a:cs typeface="Calibri" panose="020F0502020204030204" pitchFamily="34" charset="0"/>
              </a:rPr>
              <a:t>European</a:t>
            </a:r>
            <a:r>
              <a:rPr lang="pt-BR" sz="1800" dirty="0">
                <a:latin typeface="Calibri" panose="020F0502020204030204" pitchFamily="34" charset="0"/>
                <a:ea typeface="Calibri" panose="020F0502020204030204" pitchFamily="34" charset="0"/>
                <a:cs typeface="Calibri" panose="020F0502020204030204" pitchFamily="34" charset="0"/>
              </a:rPr>
              <a:t> Union - </a:t>
            </a:r>
            <a:r>
              <a:rPr lang="en-US" sz="1800" dirty="0">
                <a:latin typeface="Calibri" panose="020F0502020204030204" pitchFamily="34" charset="0"/>
                <a:cs typeface="Calibri" panose="020F0502020204030204" pitchFamily="34" charset="0"/>
              </a:rPr>
              <a:t>Protection of the Union budget in the case of breaches of the principles of the rule of law in the Member States</a:t>
            </a:r>
            <a:br>
              <a:rPr lang="pt-BR" sz="1800" dirty="0">
                <a:latin typeface="Calibri" panose="020F0502020204030204" pitchFamily="34" charset="0"/>
                <a:ea typeface="Calibri" panose="020F0502020204030204" pitchFamily="34" charset="0"/>
                <a:cs typeface="Calibri" panose="020F0502020204030204" pitchFamily="34" charset="0"/>
              </a:rPr>
            </a:br>
            <a:r>
              <a:rPr lang="pt-BR" sz="1800" b="1" dirty="0">
                <a:latin typeface="Calibri" panose="020F0502020204030204" pitchFamily="34" charset="0"/>
                <a:ea typeface="Calibri" panose="020F0502020204030204" pitchFamily="34" charset="0"/>
                <a:cs typeface="Calibri" panose="020F0502020204030204" pitchFamily="34" charset="0"/>
              </a:rPr>
              <a:t> </a:t>
            </a:r>
            <a:br>
              <a:rPr lang="pt-BR" sz="1800" b="1" dirty="0">
                <a:latin typeface="Calibri" panose="020F0502020204030204" pitchFamily="34" charset="0"/>
                <a:cs typeface="Calibri" panose="020F0502020204030204" pitchFamily="34" charset="0"/>
              </a:rPr>
            </a:br>
            <a:r>
              <a:rPr lang="pt-BR" sz="1800" dirty="0">
                <a:effectLst/>
                <a:latin typeface="Calibri" panose="020F0502020204030204" pitchFamily="34" charset="0"/>
                <a:ea typeface="Calibri" panose="020F0502020204030204" pitchFamily="34" charset="0"/>
                <a:cs typeface="Calibri" panose="020F0502020204030204" pitchFamily="34" charset="0"/>
              </a:rPr>
              <a:t> </a:t>
            </a:r>
            <a:br>
              <a:rPr lang="pt-BR" sz="1800" dirty="0">
                <a:effectLst/>
                <a:latin typeface="Calibri" panose="020F0502020204030204" pitchFamily="34" charset="0"/>
                <a:ea typeface="Calibri" panose="020F0502020204030204" pitchFamily="34" charset="0"/>
                <a:cs typeface="Calibri" panose="020F0502020204030204" pitchFamily="34" charset="0"/>
              </a:rPr>
            </a:br>
            <a:r>
              <a:rPr lang="pt-BR" sz="1800" dirty="0">
                <a:effectLst/>
                <a:latin typeface="Calibri" panose="020F0502020204030204" pitchFamily="34" charset="0"/>
                <a:ea typeface="Calibri" panose="020F0502020204030204" pitchFamily="34" charset="0"/>
                <a:cs typeface="Calibri" panose="020F0502020204030204" pitchFamily="34" charset="0"/>
              </a:rPr>
              <a:t>Case C‑204/21</a:t>
            </a:r>
            <a:r>
              <a:rPr lang="pt-BR" sz="1800" dirty="0">
                <a:effectLst/>
                <a:latin typeface="Calibri" panose="020F0502020204030204" pitchFamily="34" charset="0"/>
                <a:cs typeface="Calibri" panose="020F0502020204030204" pitchFamily="34" charset="0"/>
              </a:rPr>
              <a:t> </a:t>
            </a:r>
            <a:r>
              <a:rPr lang="pt-BR" sz="1800" b="1" dirty="0" err="1">
                <a:latin typeface="Calibri" panose="020F0502020204030204" pitchFamily="34" charset="0"/>
                <a:cs typeface="Calibri" panose="020F0502020204030204" pitchFamily="34" charset="0"/>
              </a:rPr>
              <a:t>European</a:t>
            </a:r>
            <a:r>
              <a:rPr lang="pt-BR" sz="1800" b="1" dirty="0">
                <a:latin typeface="Calibri" panose="020F0502020204030204" pitchFamily="34" charset="0"/>
                <a:cs typeface="Calibri" panose="020F0502020204030204" pitchFamily="34" charset="0"/>
              </a:rPr>
              <a:t> Commission X </a:t>
            </a:r>
            <a:r>
              <a:rPr lang="pt-BR" sz="1800" b="1" dirty="0" err="1">
                <a:latin typeface="Calibri" panose="020F0502020204030204" pitchFamily="34" charset="0"/>
                <a:cs typeface="Calibri" panose="020F0502020204030204" pitchFamily="34" charset="0"/>
              </a:rPr>
              <a:t>Republic</a:t>
            </a:r>
            <a:r>
              <a:rPr lang="pt-BR" sz="1800" b="1" dirty="0">
                <a:latin typeface="Calibri" panose="020F0502020204030204" pitchFamily="34" charset="0"/>
                <a:cs typeface="Calibri" panose="020F0502020204030204" pitchFamily="34" charset="0"/>
              </a:rPr>
              <a:t> </a:t>
            </a:r>
            <a:r>
              <a:rPr lang="pt-BR" sz="1800" b="1" dirty="0" err="1">
                <a:latin typeface="Calibri" panose="020F0502020204030204" pitchFamily="34" charset="0"/>
                <a:cs typeface="Calibri" panose="020F0502020204030204" pitchFamily="34" charset="0"/>
              </a:rPr>
              <a:t>of</a:t>
            </a:r>
            <a:r>
              <a:rPr lang="pt-BR" sz="1800" b="1" dirty="0">
                <a:latin typeface="Calibri" panose="020F0502020204030204" pitchFamily="34" charset="0"/>
                <a:cs typeface="Calibri" panose="020F0502020204030204" pitchFamily="34" charset="0"/>
              </a:rPr>
              <a:t> </a:t>
            </a:r>
            <a:r>
              <a:rPr lang="pt-BR" sz="1800" b="1" dirty="0" err="1">
                <a:latin typeface="Calibri" panose="020F0502020204030204" pitchFamily="34" charset="0"/>
                <a:cs typeface="Calibri" panose="020F0502020204030204" pitchFamily="34" charset="0"/>
              </a:rPr>
              <a:t>Poland</a:t>
            </a:r>
            <a:r>
              <a:rPr lang="pt-BR" sz="1800" b="1" dirty="0">
                <a:latin typeface="Calibri" panose="020F0502020204030204" pitchFamily="34" charset="0"/>
                <a:cs typeface="Calibri" panose="020F0502020204030204" pitchFamily="34" charset="0"/>
              </a:rPr>
              <a:t> - </a:t>
            </a:r>
            <a:r>
              <a:rPr lang="pt-BR" sz="1800" dirty="0">
                <a:latin typeface="Calibri" panose="020F0502020204030204" pitchFamily="34" charset="0"/>
                <a:cs typeface="Calibri" panose="020F0502020204030204" pitchFamily="34" charset="0"/>
              </a:rPr>
              <a:t>Independence </a:t>
            </a:r>
            <a:r>
              <a:rPr lang="pt-BR" sz="1800" dirty="0" err="1">
                <a:latin typeface="Calibri" panose="020F0502020204030204" pitchFamily="34" charset="0"/>
                <a:cs typeface="Calibri" panose="020F0502020204030204" pitchFamily="34" charset="0"/>
              </a:rPr>
              <a:t>of</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judges</a:t>
            </a:r>
            <a:r>
              <a:rPr lang="pt-BR" sz="1800" dirty="0">
                <a:latin typeface="Calibri" panose="020F0502020204030204" pitchFamily="34" charset="0"/>
                <a:cs typeface="Calibri" panose="020F0502020204030204" pitchFamily="34" charset="0"/>
              </a:rPr>
              <a:t> </a:t>
            </a:r>
            <a:endParaRPr lang="en-US" sz="1800" dirty="0">
              <a:latin typeface="Calibri" panose="020F0502020204030204" pitchFamily="34" charset="0"/>
              <a:cs typeface="Calibri" panose="020F0502020204030204" pitchFamily="34" charset="0"/>
            </a:endParaRPr>
          </a:p>
        </p:txBody>
      </p:sp>
      <p:pic>
        <p:nvPicPr>
          <p:cNvPr id="5" name="Espaço Reservado para Conteúdo 4" descr="Interface gráfica do usuário, Aplicativo&#10;&#10;Descrição gerada automaticamente">
            <a:extLst>
              <a:ext uri="{FF2B5EF4-FFF2-40B4-BE49-F238E27FC236}">
                <a16:creationId xmlns:a16="http://schemas.microsoft.com/office/drawing/2014/main" id="{7F40BFF0-9281-1707-3465-8BC968DC7FC1}"/>
              </a:ext>
            </a:extLst>
          </p:cNvPr>
          <p:cNvPicPr>
            <a:picLocks noGrp="1" noChangeAspect="1"/>
          </p:cNvPicPr>
          <p:nvPr>
            <p:ph sz="quarter" idx="13"/>
          </p:nvPr>
        </p:nvPicPr>
        <p:blipFill>
          <a:blip r:embed="rId3"/>
          <a:stretch>
            <a:fillRect/>
          </a:stretch>
        </p:blipFill>
        <p:spPr>
          <a:xfrm>
            <a:off x="3862164" y="980728"/>
            <a:ext cx="2315397" cy="4368672"/>
          </a:xfrm>
          <a:prstGeom prst="rect">
            <a:avLst/>
          </a:prstGeom>
        </p:spPr>
      </p:pic>
    </p:spTree>
    <p:extLst>
      <p:ext uri="{BB962C8B-B14F-4D97-AF65-F5344CB8AC3E}">
        <p14:creationId xmlns:p14="http://schemas.microsoft.com/office/powerpoint/2010/main" val="4233072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4AD6AB-BFC2-07C1-2954-6605A119D6F2}"/>
              </a:ext>
            </a:extLst>
          </p:cNvPr>
          <p:cNvSpPr>
            <a:spLocks noGrp="1"/>
          </p:cNvSpPr>
          <p:nvPr>
            <p:ph type="title"/>
          </p:nvPr>
        </p:nvSpPr>
        <p:spPr/>
        <p:txBody>
          <a:bodyPr>
            <a:normAutofit/>
          </a:bodyPr>
          <a:lstStyle/>
          <a:p>
            <a:pPr algn="just"/>
            <a:r>
              <a:rPr lang="en-US" dirty="0"/>
              <a:t>Support for democracy in external relations (EU)</a:t>
            </a:r>
            <a:endParaRPr lang="pt-BR" dirty="0"/>
          </a:p>
        </p:txBody>
      </p:sp>
      <p:sp>
        <p:nvSpPr>
          <p:cNvPr id="3" name="Espaço Reservado para Conteúdo 2">
            <a:extLst>
              <a:ext uri="{FF2B5EF4-FFF2-40B4-BE49-F238E27FC236}">
                <a16:creationId xmlns:a16="http://schemas.microsoft.com/office/drawing/2014/main" id="{2AE57B26-AAC6-41D3-2274-F3DD02F5AD08}"/>
              </a:ext>
            </a:extLst>
          </p:cNvPr>
          <p:cNvSpPr>
            <a:spLocks noGrp="1"/>
          </p:cNvSpPr>
          <p:nvPr>
            <p:ph sz="quarter" idx="13"/>
          </p:nvPr>
        </p:nvSpPr>
        <p:spPr/>
        <p:txBody>
          <a:bodyPr>
            <a:normAutofit fontScale="70000" lnSpcReduction="20000"/>
          </a:bodyPr>
          <a:lstStyle/>
          <a:p>
            <a:r>
              <a:rPr lang="en-US" dirty="0"/>
              <a:t>- Strategic framework on human rights and democracy and action plan for its implementation (2012) - </a:t>
            </a:r>
            <a:r>
              <a:rPr lang="en-US" dirty="0">
                <a:hlinkClick r:id="rId2"/>
              </a:rPr>
              <a:t>https://www.consilium.europa.eu/uedocs/cms_data/docs/pressdata/en/foraff/131181.pdf</a:t>
            </a:r>
            <a:endParaRPr lang="en-US" dirty="0"/>
          </a:p>
          <a:p>
            <a:r>
              <a:rPr lang="en-US" dirty="0"/>
              <a:t>- Since the 2011 Arab uprisings, updating the </a:t>
            </a:r>
            <a:r>
              <a:rPr lang="en-US" b="1" u="sng" dirty="0"/>
              <a:t>European Neighborhood Policy</a:t>
            </a:r>
            <a:r>
              <a:rPr lang="en-US" dirty="0"/>
              <a:t>, adopting an approach based on the principle of `more progress, more help’ 9 </a:t>
            </a:r>
            <a:r>
              <a:rPr lang="en-US" dirty="0">
                <a:hlinkClick r:id="rId3"/>
              </a:rPr>
              <a:t>https://www.europarl.europa.eu/factsheets/en/sheet/170/the-european-neighbourhood-policy</a:t>
            </a:r>
            <a:endParaRPr lang="en-US" dirty="0"/>
          </a:p>
          <a:p>
            <a:r>
              <a:rPr lang="en-US" dirty="0"/>
              <a:t>- The EU's commitment to an empowered and resilient civil society, which is key to supporting good governance and the rule of law in every democracy.</a:t>
            </a:r>
          </a:p>
          <a:p>
            <a:r>
              <a:rPr lang="en-US" dirty="0"/>
              <a:t>- Possibility to suspend trade or cooperation if a country commits serious violations of human rights and democratic principles; a specific financing instrument aimed at supporting civil society actors in the field of democracy and human rights</a:t>
            </a:r>
          </a:p>
          <a:p>
            <a:r>
              <a:rPr lang="en-US" dirty="0"/>
              <a:t>- Election observation as a key tool available to the EU to support democratic development in third countries</a:t>
            </a:r>
          </a:p>
          <a:p>
            <a:r>
              <a:rPr lang="en-US" dirty="0">
                <a:hlinkClick r:id="rId4"/>
              </a:rPr>
              <a:t>https://www.europarl.europa.eu/factsheets/it/sheet/166/promotion-of-democracy-and-electoral-monitoring</a:t>
            </a:r>
            <a:endParaRPr lang="en-US" dirty="0"/>
          </a:p>
          <a:p>
            <a:endParaRPr lang="pt-BR" dirty="0"/>
          </a:p>
        </p:txBody>
      </p:sp>
    </p:spTree>
    <p:extLst>
      <p:ext uri="{BB962C8B-B14F-4D97-AF65-F5344CB8AC3E}">
        <p14:creationId xmlns:p14="http://schemas.microsoft.com/office/powerpoint/2010/main" val="1341937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CB86EC-9443-65AE-27FD-72620C797CE4}"/>
              </a:ext>
            </a:extLst>
          </p:cNvPr>
          <p:cNvSpPr>
            <a:spLocks noGrp="1"/>
          </p:cNvSpPr>
          <p:nvPr>
            <p:ph type="title"/>
          </p:nvPr>
        </p:nvSpPr>
        <p:spPr>
          <a:xfrm>
            <a:off x="549796" y="381000"/>
            <a:ext cx="11521279" cy="1371600"/>
          </a:xfrm>
        </p:spPr>
        <p:txBody>
          <a:bodyPr>
            <a:normAutofit/>
          </a:bodyPr>
          <a:lstStyle/>
          <a:p>
            <a:pPr algn="ctr"/>
            <a:r>
              <a:rPr lang="en-US" dirty="0"/>
              <a:t>Democracy as a criterion in international relations – Venezuela x </a:t>
            </a:r>
            <a:r>
              <a:rPr lang="en-US" b="1" dirty="0"/>
              <a:t>Council of the European Union </a:t>
            </a:r>
            <a:r>
              <a:rPr lang="en-US" dirty="0"/>
              <a:t>case</a:t>
            </a:r>
            <a:endParaRPr lang="pt-BR" dirty="0"/>
          </a:p>
        </p:txBody>
      </p:sp>
      <p:sp>
        <p:nvSpPr>
          <p:cNvPr id="3" name="Espaço Reservado para Conteúdo 2">
            <a:extLst>
              <a:ext uri="{FF2B5EF4-FFF2-40B4-BE49-F238E27FC236}">
                <a16:creationId xmlns:a16="http://schemas.microsoft.com/office/drawing/2014/main" id="{E08FDC2D-73E6-4A79-9D81-38BDF0992638}"/>
              </a:ext>
            </a:extLst>
          </p:cNvPr>
          <p:cNvSpPr>
            <a:spLocks noGrp="1"/>
          </p:cNvSpPr>
          <p:nvPr>
            <p:ph sz="quarter" idx="13"/>
          </p:nvPr>
        </p:nvSpPr>
        <p:spPr>
          <a:xfrm>
            <a:off x="621804" y="2367093"/>
            <a:ext cx="11017224" cy="3798211"/>
          </a:xfrm>
        </p:spPr>
        <p:txBody>
          <a:bodyPr>
            <a:normAutofit fontScale="77500" lnSpcReduction="20000"/>
          </a:bodyPr>
          <a:lstStyle/>
          <a:p>
            <a:pPr algn="just"/>
            <a:r>
              <a:rPr lang="pt-BR" dirty="0"/>
              <a:t>Case T‑65/18 RENV</a:t>
            </a:r>
            <a:endParaRPr lang="en-US" dirty="0"/>
          </a:p>
          <a:p>
            <a:pPr algn="just"/>
            <a:r>
              <a:rPr lang="en-US" dirty="0"/>
              <a:t>the Council’s power to adopt restrictive measures falls within the sphere of independent measures of the Union adopted in the context of the CFSP, in accordance with the objectives and values of the Union as set out in </a:t>
            </a:r>
            <a:r>
              <a:rPr lang="en-US" b="1" u="sng" dirty="0"/>
              <a:t>Article 3(5) TEU and Article 21 TEU, namely (inter alia) the objective of promoting, in the wider world, democracy</a:t>
            </a:r>
            <a:r>
              <a:rPr lang="en-US" dirty="0"/>
              <a:t>, the rule of law, the universality and indivisibility of human rights and fundamental freedoms, respect for human dignity, and respect for the principles of the United Nations Charter and international law. They are intended, inter alia, to ensure (</a:t>
            </a:r>
            <a:r>
              <a:rPr lang="en-US" dirty="0" err="1"/>
              <a:t>i</a:t>
            </a:r>
            <a:r>
              <a:rPr lang="en-US" dirty="0"/>
              <a:t>) fulfilment of the </a:t>
            </a:r>
            <a:r>
              <a:rPr lang="en-US" i="1" dirty="0" err="1"/>
              <a:t>erga</a:t>
            </a:r>
            <a:r>
              <a:rPr lang="en-US" i="1" dirty="0"/>
              <a:t> omnes partes</a:t>
            </a:r>
            <a:r>
              <a:rPr lang="en-US" dirty="0"/>
              <a:t> obligations to respect the principles derived from general international law and international instruments of a universal or quasi-universal nature, in particular Article 1 of the United Nations Charter, (ii) respect for fundamental rights, in particular the prohibition of torture, </a:t>
            </a:r>
            <a:r>
              <a:rPr lang="en-US" b="1" u="sng" dirty="0"/>
              <a:t>(iii) respect for democratic principles</a:t>
            </a:r>
            <a:r>
              <a:rPr lang="en-US" dirty="0"/>
              <a:t> and (iv) protection of the rights of the child. There is a common ‘legal interest’ in the rights in question being protected (see, to that effect and by analogy, </a:t>
            </a:r>
            <a:r>
              <a:rPr lang="en-US" i="1" dirty="0"/>
              <a:t>Barcelona Traction, Light and Power Company, Limited</a:t>
            </a:r>
            <a:r>
              <a:rPr lang="en-US" dirty="0"/>
              <a:t>, judgment, ICJ Reports 1970, p. 3, paras 33 and 34, and </a:t>
            </a:r>
            <a:r>
              <a:rPr lang="en-US" i="1" dirty="0"/>
              <a:t>Questions relating to the Obligation to Prosecute or Extradite (Belgium v. Senegal)</a:t>
            </a:r>
            <a:r>
              <a:rPr lang="en-US" dirty="0"/>
              <a:t>, judgment, ICJ Reports 2012, p. 422, paras 68 to 70).</a:t>
            </a:r>
          </a:p>
          <a:p>
            <a:pPr algn="just"/>
            <a:r>
              <a:rPr lang="en-US" dirty="0"/>
              <a:t>114    Accordingly, the arguments relied on by the Bolivarian Republic of Venezuela in that regard must be rejected.</a:t>
            </a:r>
          </a:p>
          <a:p>
            <a:pPr marL="0" indent="0">
              <a:buNone/>
            </a:pPr>
            <a:endParaRPr lang="pt-BR" dirty="0"/>
          </a:p>
        </p:txBody>
      </p:sp>
    </p:spTree>
    <p:extLst>
      <p:ext uri="{BB962C8B-B14F-4D97-AF65-F5344CB8AC3E}">
        <p14:creationId xmlns:p14="http://schemas.microsoft.com/office/powerpoint/2010/main" val="3894297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8AF5FF-A913-4033-BCFF-AEC3EFC095B9}"/>
              </a:ext>
            </a:extLst>
          </p:cNvPr>
          <p:cNvSpPr>
            <a:spLocks noGrp="1"/>
          </p:cNvSpPr>
          <p:nvPr>
            <p:ph type="title"/>
          </p:nvPr>
        </p:nvSpPr>
        <p:spPr>
          <a:xfrm>
            <a:off x="837981" y="332657"/>
            <a:ext cx="10370659" cy="2006942"/>
          </a:xfrm>
        </p:spPr>
        <p:txBody>
          <a:bodyPr>
            <a:noAutofit/>
          </a:bodyPr>
          <a:lstStyle/>
          <a:p>
            <a:pPr algn="just"/>
            <a:r>
              <a:rPr lang="en-US" sz="3199" b="1" dirty="0"/>
              <a:t>Principle 10 of the RIO DECLARATION ON THE ENVIRONMENT AND DEVELOPMENT – 1992 - participatory and deliberative environmental democracy</a:t>
            </a:r>
            <a:endParaRPr lang="pt-BR" sz="3199" b="1" dirty="0"/>
          </a:p>
        </p:txBody>
      </p:sp>
      <p:sp>
        <p:nvSpPr>
          <p:cNvPr id="3" name="Espaço Reservado para Conteúdo 2">
            <a:extLst>
              <a:ext uri="{FF2B5EF4-FFF2-40B4-BE49-F238E27FC236}">
                <a16:creationId xmlns:a16="http://schemas.microsoft.com/office/drawing/2014/main" id="{3E14CDAC-BF97-4472-A5CA-AC476BA93554}"/>
              </a:ext>
            </a:extLst>
          </p:cNvPr>
          <p:cNvSpPr>
            <a:spLocks noGrp="1"/>
          </p:cNvSpPr>
          <p:nvPr>
            <p:ph idx="1"/>
          </p:nvPr>
        </p:nvSpPr>
        <p:spPr>
          <a:xfrm>
            <a:off x="837981" y="1826042"/>
            <a:ext cx="10599199" cy="4472410"/>
          </a:xfrm>
        </p:spPr>
        <p:txBody>
          <a:bodyPr>
            <a:normAutofit fontScale="85000" lnSpcReduction="10000"/>
          </a:bodyPr>
          <a:lstStyle/>
          <a:p>
            <a:pPr algn="just"/>
            <a:endParaRPr lang="it-IT" i="1" dirty="0"/>
          </a:p>
          <a:p>
            <a:pPr algn="just"/>
            <a:endParaRPr lang="it-IT" i="1" dirty="0"/>
          </a:p>
          <a:p>
            <a:pPr algn="just"/>
            <a:endParaRPr lang="it-IT" i="1" dirty="0"/>
          </a:p>
          <a:p>
            <a:pPr algn="just"/>
            <a:r>
              <a:rPr lang="en-US" b="1" i="1" dirty="0"/>
              <a:t>The best way to face the environmental questions is to guarantee participation, in the appropriate way, in all interests. Nationally, the individual has access to all environmental information and has the authority of the publication, understands the information on its material </a:t>
            </a:r>
            <a:r>
              <a:rPr lang="en-US" b="1" i="1" dirty="0" err="1"/>
              <a:t>pericolosi</a:t>
            </a:r>
            <a:r>
              <a:rPr lang="en-US" b="1" i="1" dirty="0"/>
              <a:t> and takes action within the community, without the opportunity to participate in the decision-making process. </a:t>
            </a:r>
            <a:r>
              <a:rPr lang="en-US" b="1" i="1" dirty="0" err="1"/>
              <a:t>Gli</a:t>
            </a:r>
            <a:r>
              <a:rPr lang="en-US" b="1" i="1" dirty="0"/>
              <a:t> </a:t>
            </a:r>
            <a:r>
              <a:rPr lang="en-US" b="1" i="1" dirty="0" err="1"/>
              <a:t>Stati</a:t>
            </a:r>
            <a:r>
              <a:rPr lang="en-US" b="1" i="1" dirty="0"/>
              <a:t> facilitates and encourages awareness and public participation, making information available to everyone. It will guarantee effective access to </a:t>
            </a:r>
            <a:r>
              <a:rPr lang="en-US" b="1" i="1" dirty="0" err="1"/>
              <a:t>meccanismi</a:t>
            </a:r>
            <a:r>
              <a:rPr lang="en-US" b="1" i="1" dirty="0"/>
              <a:t> </a:t>
            </a:r>
            <a:r>
              <a:rPr lang="en-US" b="1" i="1" dirty="0" err="1"/>
              <a:t>giudiziari</a:t>
            </a:r>
            <a:r>
              <a:rPr lang="en-US" b="1" i="1" dirty="0"/>
              <a:t> and </a:t>
            </a:r>
            <a:r>
              <a:rPr lang="en-US" b="1" i="1" dirty="0" err="1"/>
              <a:t>amministrativi</a:t>
            </a:r>
            <a:r>
              <a:rPr lang="en-US" b="1" i="1" dirty="0"/>
              <a:t>, as much as it safeguards the risk and the risk of death.” – Principle 10 of the </a:t>
            </a:r>
            <a:r>
              <a:rPr lang="en-US" b="1" i="1" dirty="0" err="1"/>
              <a:t>Dichiarazione</a:t>
            </a:r>
            <a:r>
              <a:rPr lang="en-US" b="1" i="1" dirty="0"/>
              <a:t> di Rio </a:t>
            </a:r>
            <a:r>
              <a:rPr lang="en-US" b="1" i="1" dirty="0" err="1"/>
              <a:t>sull'ambiente</a:t>
            </a:r>
            <a:r>
              <a:rPr lang="en-US" b="1" i="1" dirty="0"/>
              <a:t> e lo </a:t>
            </a:r>
            <a:r>
              <a:rPr lang="en-US" b="1" i="1" dirty="0" err="1"/>
              <a:t>sviluppo</a:t>
            </a:r>
            <a:r>
              <a:rPr lang="en-US" b="1" i="1" dirty="0"/>
              <a:t> – </a:t>
            </a:r>
          </a:p>
          <a:p>
            <a:pPr algn="just"/>
            <a:r>
              <a:rPr lang="en-US" b="1" i="1" dirty="0"/>
              <a:t>Source: http://portal.iphan.gov.br/uploads/ckfinder/arquivos/Carta%20do%20Rio%201992.pdf and https://www.isprambiente .gov.it/files/agenda21/1992-dichiarazione-rio.pdf</a:t>
            </a:r>
          </a:p>
          <a:p>
            <a:pPr algn="just"/>
            <a:endParaRPr lang="pt-BR" b="1" i="1" dirty="0"/>
          </a:p>
        </p:txBody>
      </p:sp>
    </p:spTree>
    <p:extLst>
      <p:ext uri="{BB962C8B-B14F-4D97-AF65-F5344CB8AC3E}">
        <p14:creationId xmlns:p14="http://schemas.microsoft.com/office/powerpoint/2010/main" val="175784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23676-87D3-FCA0-A6B8-B19DE17DE8BA}"/>
              </a:ext>
            </a:extLst>
          </p:cNvPr>
          <p:cNvSpPr>
            <a:spLocks noGrp="1"/>
          </p:cNvSpPr>
          <p:nvPr>
            <p:ph type="title"/>
          </p:nvPr>
        </p:nvSpPr>
        <p:spPr/>
        <p:txBody>
          <a:bodyPr/>
          <a:lstStyle/>
          <a:p>
            <a:r>
              <a:rPr lang="en-US" dirty="0"/>
              <a:t>Structure of today's lesson/class/speech</a:t>
            </a:r>
            <a:endParaRPr lang="pt-BR" dirty="0"/>
          </a:p>
        </p:txBody>
      </p:sp>
      <p:sp>
        <p:nvSpPr>
          <p:cNvPr id="3" name="Espaço Reservado para Conteúdo 2">
            <a:extLst>
              <a:ext uri="{FF2B5EF4-FFF2-40B4-BE49-F238E27FC236}">
                <a16:creationId xmlns:a16="http://schemas.microsoft.com/office/drawing/2014/main" id="{5661ED83-FBAE-A83C-8863-14E6CB1E86E1}"/>
              </a:ext>
            </a:extLst>
          </p:cNvPr>
          <p:cNvSpPr>
            <a:spLocks noGrp="1"/>
          </p:cNvSpPr>
          <p:nvPr>
            <p:ph idx="1"/>
          </p:nvPr>
        </p:nvSpPr>
        <p:spPr/>
        <p:txBody>
          <a:bodyPr>
            <a:normAutofit fontScale="85000" lnSpcReduction="20000"/>
          </a:bodyPr>
          <a:lstStyle/>
          <a:p>
            <a:pPr algn="just"/>
            <a:r>
              <a:rPr lang="en-US" dirty="0"/>
              <a:t>Complexity of conceptualizing the term democracy and difficulty in assuming democracy as a principle of International Law (self-determination of peoples)</a:t>
            </a:r>
          </a:p>
          <a:p>
            <a:pPr algn="just"/>
            <a:endParaRPr lang="en-US" dirty="0"/>
          </a:p>
          <a:p>
            <a:pPr algn="just"/>
            <a:r>
              <a:rPr lang="en-US" dirty="0"/>
              <a:t>The democratic waves and the international commitment to democracy</a:t>
            </a:r>
          </a:p>
          <a:p>
            <a:pPr algn="just"/>
            <a:endParaRPr lang="en-US" dirty="0"/>
          </a:p>
          <a:p>
            <a:pPr algn="just"/>
            <a:r>
              <a:rPr lang="en-US" dirty="0"/>
              <a:t>Democratic/anti-democratic contagion and the importance of defending it on the international stage</a:t>
            </a:r>
          </a:p>
          <a:p>
            <a:pPr algn="just"/>
            <a:endParaRPr lang="en-US" dirty="0"/>
          </a:p>
          <a:p>
            <a:pPr algn="just"/>
            <a:r>
              <a:rPr lang="en-US" dirty="0"/>
              <a:t>International or community legal action in defense of democracy - norms and actions of legal entities governed by international or community law in defense of democracy</a:t>
            </a:r>
            <a:endParaRPr lang="pt-BR" dirty="0"/>
          </a:p>
        </p:txBody>
      </p:sp>
    </p:spTree>
    <p:extLst>
      <p:ext uri="{BB962C8B-B14F-4D97-AF65-F5344CB8AC3E}">
        <p14:creationId xmlns:p14="http://schemas.microsoft.com/office/powerpoint/2010/main" val="294809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8D89F6-EB87-43FA-8E75-A623B35F060A}"/>
              </a:ext>
            </a:extLst>
          </p:cNvPr>
          <p:cNvSpPr>
            <a:spLocks noGrp="1"/>
          </p:cNvSpPr>
          <p:nvPr>
            <p:ph type="title"/>
          </p:nvPr>
        </p:nvSpPr>
        <p:spPr>
          <a:xfrm>
            <a:off x="650070" y="143096"/>
            <a:ext cx="10990257" cy="1891781"/>
          </a:xfrm>
        </p:spPr>
        <p:txBody>
          <a:bodyPr>
            <a:normAutofit fontScale="90000"/>
          </a:bodyPr>
          <a:lstStyle/>
          <a:p>
            <a:pPr algn="just"/>
            <a:r>
              <a:rPr lang="en-US" sz="3600" b="1" dirty="0"/>
              <a:t>Aarhus Convention (signed in 1998 in Aarhus/Denmark and in force since 30 October 2001.) - recognition of the limits of environmental decision-making by public authorities.</a:t>
            </a:r>
            <a:endParaRPr lang="pt-BR" dirty="0"/>
          </a:p>
        </p:txBody>
      </p:sp>
      <p:sp>
        <p:nvSpPr>
          <p:cNvPr id="3" name="Espaço Reservado para Conteúdo 2">
            <a:extLst>
              <a:ext uri="{FF2B5EF4-FFF2-40B4-BE49-F238E27FC236}">
                <a16:creationId xmlns:a16="http://schemas.microsoft.com/office/drawing/2014/main" id="{57169625-16C0-4A22-92BE-3AAD87ED6302}"/>
              </a:ext>
            </a:extLst>
          </p:cNvPr>
          <p:cNvSpPr>
            <a:spLocks noGrp="1"/>
          </p:cNvSpPr>
          <p:nvPr>
            <p:ph idx="1"/>
          </p:nvPr>
        </p:nvSpPr>
        <p:spPr>
          <a:xfrm>
            <a:off x="261764" y="2034877"/>
            <a:ext cx="11647733" cy="4888862"/>
          </a:xfrm>
        </p:spPr>
        <p:txBody>
          <a:bodyPr>
            <a:normAutofit fontScale="70000" lnSpcReduction="20000"/>
          </a:bodyPr>
          <a:lstStyle/>
          <a:p>
            <a:pPr algn="just"/>
            <a:r>
              <a:rPr lang="en-US" dirty="0"/>
              <a:t>Publication of decision 2005/370/CE of the Council concerning the conclusion, in the name of the European Community, of the Convention of Aarhus (17 February 2005). This Convention, which binds institutions and community bodies, brings applications to the European Union across the Regulation (EC) no. 1367/2006, I also note "Aarhus Regulation"</a:t>
            </a:r>
          </a:p>
          <a:p>
            <a:pPr algn="just"/>
            <a:r>
              <a:rPr lang="en-US" dirty="0"/>
              <a:t>three pillars</a:t>
            </a:r>
          </a:p>
          <a:p>
            <a:pPr algn="just"/>
            <a:r>
              <a:rPr lang="en-US" dirty="0"/>
              <a:t>access to all environmental information;</a:t>
            </a:r>
          </a:p>
          <a:p>
            <a:pPr algn="just"/>
            <a:r>
              <a:rPr lang="en-US" dirty="0"/>
              <a:t>the public participation in all environmental decisions;</a:t>
            </a:r>
          </a:p>
          <a:p>
            <a:pPr algn="just"/>
            <a:r>
              <a:rPr lang="en-US" dirty="0"/>
              <a:t>access to justice. (Slovak Brown Bear case (C-240/09)</a:t>
            </a:r>
          </a:p>
          <a:p>
            <a:pPr algn="just"/>
            <a:endParaRPr lang="en-US" dirty="0"/>
          </a:p>
          <a:p>
            <a:pPr algn="just"/>
            <a:r>
              <a:rPr lang="en-US" dirty="0"/>
              <a:t>This question is not just an environmental agreement; It is also an agreement regarding the responsibility, transparency and accessibility of the government.</a:t>
            </a:r>
          </a:p>
          <a:p>
            <a:pPr algn="just"/>
            <a:r>
              <a:rPr lang="en-US" dirty="0"/>
              <a:t>Discipline for the promotion of environmental protection through procedural </a:t>
            </a:r>
            <a:r>
              <a:rPr lang="en-US" dirty="0" err="1"/>
              <a:t>procedural</a:t>
            </a:r>
            <a:r>
              <a:rPr lang="en-US" dirty="0"/>
              <a:t> steps, which is why I devote myself to the city and the environmental association</a:t>
            </a:r>
          </a:p>
          <a:p>
            <a:pPr algn="just"/>
            <a:r>
              <a:rPr lang="en-US" dirty="0"/>
              <a:t>The both ways press the EU to approve the development of normative regulations for access to environmental matters (Aarhus regulation) - source: https://www.consilium.europa.eu/it/press/press-releases/2021/07 /23 /eu-ambassadors-endorse-update-to-legislation-on-access-to-justice-in-environmental-matters-aarhus-regulation/</a:t>
            </a:r>
            <a:endParaRPr lang="it-IT" dirty="0"/>
          </a:p>
          <a:p>
            <a:pPr algn="just">
              <a:buFont typeface="Arial" panose="020B0604020202020204" pitchFamily="34" charset="0"/>
              <a:buChar char="•"/>
            </a:pPr>
            <a:endParaRPr lang="it-IT" dirty="0"/>
          </a:p>
          <a:p>
            <a:pPr algn="just"/>
            <a:endParaRPr lang="pt-BR" b="1" dirty="0"/>
          </a:p>
          <a:p>
            <a:endParaRPr lang="pt-BR" dirty="0"/>
          </a:p>
          <a:p>
            <a:endParaRPr lang="pt-BR" dirty="0"/>
          </a:p>
        </p:txBody>
      </p:sp>
    </p:spTree>
    <p:extLst>
      <p:ext uri="{BB962C8B-B14F-4D97-AF65-F5344CB8AC3E}">
        <p14:creationId xmlns:p14="http://schemas.microsoft.com/office/powerpoint/2010/main" val="6048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CB1BBB-B324-8C47-BB5E-9E0C99A0DF2D}"/>
              </a:ext>
            </a:extLst>
          </p:cNvPr>
          <p:cNvSpPr>
            <a:spLocks noGrp="1"/>
          </p:cNvSpPr>
          <p:nvPr>
            <p:ph type="title"/>
          </p:nvPr>
        </p:nvSpPr>
        <p:spPr/>
        <p:txBody>
          <a:bodyPr>
            <a:normAutofit fontScale="90000"/>
          </a:bodyPr>
          <a:lstStyle/>
          <a:p>
            <a:pPr algn="just"/>
            <a:r>
              <a:rPr lang="en-US" sz="2799" b="1" dirty="0"/>
              <a:t>Aarhus Convention (signed in 1998 in Aarhus/Denmark and in force since 30 October 2001.) - recognition of the limits of environmental decision-making by public authorities.</a:t>
            </a:r>
            <a:endParaRPr lang="pt-BR" sz="2799" b="1" dirty="0"/>
          </a:p>
        </p:txBody>
      </p:sp>
      <p:sp>
        <p:nvSpPr>
          <p:cNvPr id="3" name="Espaço Reservado para Conteúdo 2">
            <a:extLst>
              <a:ext uri="{FF2B5EF4-FFF2-40B4-BE49-F238E27FC236}">
                <a16:creationId xmlns:a16="http://schemas.microsoft.com/office/drawing/2014/main" id="{B794C362-9AA1-80EA-E326-095DC60A9F4D}"/>
              </a:ext>
            </a:extLst>
          </p:cNvPr>
          <p:cNvSpPr>
            <a:spLocks noGrp="1"/>
          </p:cNvSpPr>
          <p:nvPr>
            <p:ph idx="1"/>
          </p:nvPr>
        </p:nvSpPr>
        <p:spPr>
          <a:xfrm>
            <a:off x="693812" y="1904999"/>
            <a:ext cx="10585175" cy="4114801"/>
          </a:xfrm>
        </p:spPr>
        <p:txBody>
          <a:bodyPr>
            <a:normAutofit/>
          </a:bodyPr>
          <a:lstStyle/>
          <a:p>
            <a:endParaRPr lang="it-IT" dirty="0"/>
          </a:p>
          <a:p>
            <a:pPr algn="just"/>
            <a:r>
              <a:rPr lang="en-US" dirty="0">
                <a:effectLst/>
                <a:latin typeface="Amiri"/>
              </a:rPr>
              <a:t>The Aarhus Convention’s twin protections for </a:t>
            </a:r>
            <a:r>
              <a:rPr lang="en-US" b="1" u="sng" dirty="0">
                <a:effectLst/>
                <a:latin typeface="Amiri"/>
              </a:rPr>
              <a:t>environmental and human rights</a:t>
            </a:r>
            <a:r>
              <a:rPr lang="en-US" dirty="0">
                <a:effectLst/>
                <a:latin typeface="Amiri"/>
              </a:rPr>
              <a:t>, and its focus on involving the public, provide a mechanism for holding governments to account in their efforts to address the multi-dimensional challenges facing our world today, including climate change, biodiversity loss, poverty reduction, increasing energy demands, rapid urbanization, and air and water pollution…</a:t>
            </a:r>
          </a:p>
          <a:p>
            <a:r>
              <a:rPr kumimoji="0" lang="pt-BR" altLang="pt-BR" sz="2200" b="0" i="0" u="none" strike="noStrike" cap="none" normalizeH="0" baseline="0" dirty="0">
                <a:ln>
                  <a:noFill/>
                </a:ln>
                <a:solidFill>
                  <a:schemeClr val="tx1"/>
                </a:solidFill>
                <a:effectLst/>
                <a:latin typeface="Arial Unicode MS"/>
              </a:rPr>
              <a:t>Mr. Ban Ki </a:t>
            </a:r>
            <a:r>
              <a:rPr kumimoji="0" lang="pt-BR" altLang="pt-BR" sz="2200" b="0" i="0" u="none" strike="noStrike" cap="none" normalizeH="0" baseline="0" dirty="0" err="1">
                <a:ln>
                  <a:noFill/>
                </a:ln>
                <a:solidFill>
                  <a:schemeClr val="tx1"/>
                </a:solidFill>
                <a:effectLst/>
                <a:latin typeface="Arial Unicode MS"/>
              </a:rPr>
              <a:t>Moon</a:t>
            </a:r>
            <a:r>
              <a:rPr kumimoji="0" lang="pt-BR" altLang="pt-BR" sz="2200" b="0" i="0" u="none" strike="noStrike" cap="none" normalizeH="0" baseline="0" dirty="0">
                <a:ln>
                  <a:noFill/>
                </a:ln>
                <a:solidFill>
                  <a:schemeClr val="tx1"/>
                </a:solidFill>
                <a:effectLst/>
                <a:latin typeface="Arial Unicode MS"/>
              </a:rPr>
              <a:t>, </a:t>
            </a:r>
            <a:r>
              <a:rPr kumimoji="0" lang="pt-BR" altLang="pt-BR" sz="2200" b="0" i="0" u="none" strike="noStrike" cap="none" normalizeH="0" baseline="0" dirty="0" err="1">
                <a:ln>
                  <a:noFill/>
                </a:ln>
                <a:solidFill>
                  <a:schemeClr val="tx1"/>
                </a:solidFill>
                <a:effectLst/>
                <a:latin typeface="Arial Unicode MS"/>
              </a:rPr>
              <a:t>former</a:t>
            </a:r>
            <a:r>
              <a:rPr kumimoji="0" lang="pt-BR" altLang="pt-BR" sz="2200" b="0" i="0" u="none" strike="noStrike" cap="none" normalizeH="0" baseline="0" dirty="0">
                <a:ln>
                  <a:noFill/>
                </a:ln>
                <a:solidFill>
                  <a:schemeClr val="tx1"/>
                </a:solidFill>
                <a:effectLst/>
                <a:latin typeface="Arial Unicode MS"/>
              </a:rPr>
              <a:t> </a:t>
            </a:r>
            <a:r>
              <a:rPr kumimoji="0" lang="pt-BR" altLang="pt-BR" sz="2200" b="0" i="0" u="none" strike="noStrike" cap="none" normalizeH="0" baseline="0" dirty="0" err="1">
                <a:ln>
                  <a:noFill/>
                </a:ln>
                <a:solidFill>
                  <a:schemeClr val="tx1"/>
                </a:solidFill>
                <a:effectLst/>
                <a:latin typeface="Arial Unicode MS"/>
              </a:rPr>
              <a:t>Secretary</a:t>
            </a:r>
            <a:r>
              <a:rPr kumimoji="0" lang="pt-BR" altLang="pt-BR" sz="2200" b="0" i="0" u="none" strike="noStrike" cap="none" normalizeH="0" baseline="0" dirty="0">
                <a:ln>
                  <a:noFill/>
                </a:ln>
                <a:solidFill>
                  <a:schemeClr val="tx1"/>
                </a:solidFill>
                <a:effectLst/>
                <a:latin typeface="Arial Unicode MS"/>
              </a:rPr>
              <a:t>-General </a:t>
            </a:r>
            <a:r>
              <a:rPr kumimoji="0" lang="pt-BR" altLang="pt-BR" sz="2200" b="0" i="0" u="none" strike="noStrike" cap="none" normalizeH="0" baseline="0" dirty="0" err="1">
                <a:ln>
                  <a:noFill/>
                </a:ln>
                <a:solidFill>
                  <a:schemeClr val="tx1"/>
                </a:solidFill>
                <a:effectLst/>
                <a:latin typeface="Arial Unicode MS"/>
              </a:rPr>
              <a:t>of</a:t>
            </a:r>
            <a:r>
              <a:rPr kumimoji="0" lang="pt-BR" altLang="pt-BR" sz="2200" b="0" i="0" u="none" strike="noStrike" cap="none" normalizeH="0" baseline="0" dirty="0">
                <a:ln>
                  <a:noFill/>
                </a:ln>
                <a:solidFill>
                  <a:schemeClr val="tx1"/>
                </a:solidFill>
                <a:effectLst/>
                <a:latin typeface="Arial Unicode MS"/>
              </a:rPr>
              <a:t> </a:t>
            </a:r>
            <a:r>
              <a:rPr kumimoji="0" lang="pt-BR" altLang="pt-BR" sz="2200" b="0" i="0" u="none" strike="noStrike" cap="none" normalizeH="0" baseline="0" dirty="0" err="1">
                <a:ln>
                  <a:noFill/>
                </a:ln>
                <a:solidFill>
                  <a:schemeClr val="tx1"/>
                </a:solidFill>
                <a:effectLst/>
                <a:latin typeface="Arial Unicode MS"/>
              </a:rPr>
              <a:t>the</a:t>
            </a:r>
            <a:r>
              <a:rPr kumimoji="0" lang="pt-BR" altLang="pt-BR" sz="2200" b="0" i="0" u="none" strike="noStrike" cap="none" normalizeH="0" baseline="0" dirty="0">
                <a:ln>
                  <a:noFill/>
                </a:ln>
                <a:solidFill>
                  <a:schemeClr val="tx1"/>
                </a:solidFill>
                <a:effectLst/>
                <a:latin typeface="Arial Unicode MS"/>
              </a:rPr>
              <a:t> United </a:t>
            </a:r>
            <a:r>
              <a:rPr kumimoji="0" lang="pt-BR" altLang="pt-BR" sz="2200" b="0" i="0" u="none" strike="noStrike" cap="none" normalizeH="0" baseline="0" dirty="0" err="1">
                <a:ln>
                  <a:noFill/>
                </a:ln>
                <a:solidFill>
                  <a:schemeClr val="tx1"/>
                </a:solidFill>
                <a:effectLst/>
                <a:latin typeface="Arial Unicode MS"/>
              </a:rPr>
              <a:t>Nations</a:t>
            </a:r>
            <a:r>
              <a:rPr kumimoji="0" lang="pt-BR" altLang="pt-BR" sz="2200" b="0" i="0" u="none" strike="noStrike" cap="none" normalizeH="0" baseline="0" dirty="0">
                <a:ln>
                  <a:noFill/>
                </a:ln>
                <a:solidFill>
                  <a:schemeClr val="tx1"/>
                </a:solidFill>
                <a:effectLst/>
              </a:rPr>
              <a:t>  - </a:t>
            </a:r>
            <a:r>
              <a:rPr kumimoji="0" lang="pt-BR" altLang="pt-BR" sz="2200" b="0" i="0" u="none" strike="noStrike" cap="none" normalizeH="0" baseline="0" dirty="0">
                <a:ln>
                  <a:noFill/>
                </a:ln>
                <a:solidFill>
                  <a:schemeClr val="tx1"/>
                </a:solidFill>
                <a:effectLst/>
                <a:hlinkClick r:id="rId2"/>
              </a:rPr>
              <a:t>https://unece.org/DAM/env/pp/Publications/Aarhus_Implementation_Guide_interactive_eng.pdf</a:t>
            </a:r>
            <a:endParaRPr kumimoji="0" lang="pt-BR" altLang="pt-BR" sz="2200" b="0" i="0" u="none" strike="noStrike" cap="none" normalizeH="0" baseline="0" dirty="0">
              <a:ln>
                <a:noFill/>
              </a:ln>
              <a:solidFill>
                <a:schemeClr val="tx1"/>
              </a:solidFill>
              <a:effectLst/>
            </a:endParaRPr>
          </a:p>
          <a:p>
            <a:endParaRPr kumimoji="0" lang="pt-BR" altLang="pt-BR" sz="2200" b="0" i="0" u="none" strike="noStrike" cap="none" normalizeH="0" baseline="0" dirty="0">
              <a:ln>
                <a:noFill/>
              </a:ln>
              <a:solidFill>
                <a:schemeClr val="tx1"/>
              </a:solidFill>
              <a:effectLst/>
              <a:latin typeface="Arial" panose="020B0604020202020204" pitchFamily="34" charset="0"/>
            </a:endParaRPr>
          </a:p>
          <a:p>
            <a:endParaRPr lang="en-US" sz="2200" dirty="0">
              <a:effectLst/>
              <a:latin typeface="Amiri"/>
            </a:endParaRPr>
          </a:p>
          <a:p>
            <a:endParaRPr lang="pt-BR" dirty="0"/>
          </a:p>
        </p:txBody>
      </p:sp>
    </p:spTree>
    <p:extLst>
      <p:ext uri="{BB962C8B-B14F-4D97-AF65-F5344CB8AC3E}">
        <p14:creationId xmlns:p14="http://schemas.microsoft.com/office/powerpoint/2010/main" val="385383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CF004B78-E079-4C6B-B72B-A41668ACD16F}"/>
              </a:ext>
            </a:extLst>
          </p:cNvPr>
          <p:cNvSpPr>
            <a:spLocks noGrp="1"/>
          </p:cNvSpPr>
          <p:nvPr>
            <p:ph idx="1"/>
          </p:nvPr>
        </p:nvSpPr>
        <p:spPr>
          <a:xfrm>
            <a:off x="837981" y="1826042"/>
            <a:ext cx="10512862" cy="4299735"/>
          </a:xfrm>
        </p:spPr>
        <p:txBody>
          <a:bodyPr>
            <a:normAutofit fontScale="62500" lnSpcReduction="20000"/>
          </a:bodyPr>
          <a:lstStyle/>
          <a:p>
            <a:pPr algn="just"/>
            <a:endParaRPr lang="en-US" dirty="0">
              <a:effectLst/>
              <a:latin typeface="Arial" panose="020B0604020202020204" pitchFamily="34" charset="0"/>
            </a:endParaRPr>
          </a:p>
          <a:p>
            <a:pPr algn="just"/>
            <a:endParaRPr lang="en-US" dirty="0">
              <a:effectLst/>
              <a:latin typeface="Arial" panose="020B0604020202020204" pitchFamily="34" charset="0"/>
            </a:endParaRPr>
          </a:p>
          <a:p>
            <a:pPr algn="just"/>
            <a:r>
              <a:rPr lang="en-US" dirty="0">
                <a:effectLst/>
                <a:latin typeface="Arial" panose="020B0604020202020204" pitchFamily="34" charset="0"/>
              </a:rPr>
              <a:t>17. We underscore that a fundamental prerequisite for the achievement of sustainable development is broad public participation in decision-making. Sustainable development requires major groups at all levels to play a meaningful role. It is important to enable all members of civil society to be actively engaged in sustainable development by incorporating their specific knowledge and practical know-how into national and local policy making. In this regard, we also acknowledge the role of national parliaments in furthering sustainable development.</a:t>
            </a:r>
          </a:p>
          <a:p>
            <a:pPr algn="just"/>
            <a:r>
              <a:rPr lang="en-US" dirty="0">
                <a:latin typeface="Arial" panose="020B0604020202020204" pitchFamily="34" charset="0"/>
              </a:rPr>
              <a:t>18. </a:t>
            </a:r>
            <a:r>
              <a:rPr lang="en-US" dirty="0">
                <a:effectLst/>
                <a:latin typeface="Arial" panose="020B0604020202020204" pitchFamily="34" charset="0"/>
              </a:rPr>
              <a:t>We recognize that improved participation of civil society depends upon strengthening the right to access information and building civil society capacity to exercise this right. Technology is making it easier for Governments to share information with the public and for the public to hold decision makers accountable. In this regard, it is essential to work towards universal access to information and communications technologies.</a:t>
            </a:r>
          </a:p>
          <a:p>
            <a:r>
              <a:rPr lang="en-US" dirty="0">
                <a:latin typeface="Arial" panose="020B0604020202020204" pitchFamily="34" charset="0"/>
              </a:rPr>
              <a:t>(…)</a:t>
            </a:r>
          </a:p>
          <a:p>
            <a:pPr algn="just"/>
            <a:r>
              <a:rPr lang="en-US" dirty="0">
                <a:effectLst/>
                <a:latin typeface="Arial" panose="020B0604020202020204" pitchFamily="34" charset="0"/>
              </a:rPr>
              <a:t>20. We also acknowledge the essential role of local governments and the need to fully integrate them into all levels of decision making on sustainable development</a:t>
            </a:r>
          </a:p>
          <a:p>
            <a:pPr algn="just"/>
            <a:r>
              <a:rPr lang="en-US" dirty="0">
                <a:latin typeface="Arial" panose="020B0604020202020204" pitchFamily="34" charset="0"/>
              </a:rPr>
              <a:t>Fonte: </a:t>
            </a:r>
            <a:r>
              <a:rPr lang="en-US" dirty="0">
                <a:latin typeface="Arial" panose="020B0604020202020204" pitchFamily="34" charset="0"/>
                <a:hlinkClick r:id="rId2"/>
              </a:rPr>
              <a:t>https://sustainabledevelopment.un.org/futurewewant.html</a:t>
            </a:r>
            <a:endParaRPr lang="en-US" dirty="0">
              <a:latin typeface="Arial" panose="020B0604020202020204" pitchFamily="34" charset="0"/>
            </a:endParaRPr>
          </a:p>
          <a:p>
            <a:pPr algn="just"/>
            <a:endParaRPr lang="en-US" dirty="0">
              <a:latin typeface="Arial" panose="020B0604020202020204" pitchFamily="34" charset="0"/>
            </a:endParaRPr>
          </a:p>
          <a:p>
            <a:pPr algn="just"/>
            <a:endParaRPr lang="pt-BR" dirty="0"/>
          </a:p>
        </p:txBody>
      </p:sp>
      <p:sp>
        <p:nvSpPr>
          <p:cNvPr id="4" name="Rectangle 1">
            <a:extLst>
              <a:ext uri="{FF2B5EF4-FFF2-40B4-BE49-F238E27FC236}">
                <a16:creationId xmlns:a16="http://schemas.microsoft.com/office/drawing/2014/main" id="{11FEAC2E-A9B6-95BF-0D45-A8718D1265B9}"/>
              </a:ext>
            </a:extLst>
          </p:cNvPr>
          <p:cNvSpPr>
            <a:spLocks noGrp="1" noChangeArrowheads="1"/>
          </p:cNvSpPr>
          <p:nvPr>
            <p:ph type="title"/>
          </p:nvPr>
        </p:nvSpPr>
        <p:spPr bwMode="auto">
          <a:xfrm>
            <a:off x="2205979" y="682079"/>
            <a:ext cx="792088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4400" b="0" i="0" u="none" strike="noStrike" cap="none" normalizeH="0" baseline="0" dirty="0">
                <a:ln>
                  <a:noFill/>
                </a:ln>
                <a:solidFill>
                  <a:schemeClr val="tx1"/>
                </a:solidFill>
                <a:effectLst/>
                <a:latin typeface="Arial Unicode MS"/>
              </a:rPr>
              <a:t>The Future </a:t>
            </a:r>
            <a:r>
              <a:rPr kumimoji="0" lang="pt-BR" altLang="pt-BR" sz="4400" b="0" i="0" u="none" strike="noStrike" cap="none" normalizeH="0" baseline="0" dirty="0" err="1">
                <a:ln>
                  <a:noFill/>
                </a:ln>
                <a:solidFill>
                  <a:schemeClr val="tx1"/>
                </a:solidFill>
                <a:effectLst/>
                <a:latin typeface="Arial Unicode MS"/>
              </a:rPr>
              <a:t>we</a:t>
            </a:r>
            <a:r>
              <a:rPr kumimoji="0" lang="pt-BR" altLang="pt-BR" sz="4400" b="0" i="0" u="none" strike="noStrike" cap="none" normalizeH="0" baseline="0" dirty="0">
                <a:ln>
                  <a:noFill/>
                </a:ln>
                <a:solidFill>
                  <a:schemeClr val="tx1"/>
                </a:solidFill>
                <a:effectLst/>
                <a:latin typeface="Arial Unicode MS"/>
              </a:rPr>
              <a:t> </a:t>
            </a:r>
            <a:r>
              <a:rPr kumimoji="0" lang="pt-BR" altLang="pt-BR" sz="4400" b="0" i="0" u="none" strike="noStrike" cap="none" normalizeH="0" baseline="0" dirty="0" err="1">
                <a:ln>
                  <a:noFill/>
                </a:ln>
                <a:solidFill>
                  <a:schemeClr val="tx1"/>
                </a:solidFill>
                <a:effectLst/>
                <a:latin typeface="Arial Unicode MS"/>
              </a:rPr>
              <a:t>want</a:t>
            </a:r>
            <a:r>
              <a:rPr kumimoji="0" lang="pt-BR" altLang="pt-BR" sz="4400" b="0" i="0" u="none" strike="noStrike" cap="none" normalizeH="0" baseline="0" dirty="0">
                <a:ln>
                  <a:noFill/>
                </a:ln>
                <a:solidFill>
                  <a:schemeClr val="tx1"/>
                </a:solidFill>
                <a:effectLst/>
                <a:latin typeface="Arial Unicode MS"/>
              </a:rPr>
              <a:t> - Rio+20</a:t>
            </a:r>
            <a:endParaRPr kumimoji="0" lang="pt-BR" altLang="pt-BR"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8278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2A61A8-3D49-44C2-91E2-4EE90C344D14}"/>
              </a:ext>
            </a:extLst>
          </p:cNvPr>
          <p:cNvSpPr>
            <a:spLocks noGrp="1"/>
          </p:cNvSpPr>
          <p:nvPr>
            <p:ph type="title"/>
          </p:nvPr>
        </p:nvSpPr>
        <p:spPr>
          <a:xfrm>
            <a:off x="837980" y="376080"/>
            <a:ext cx="10729039" cy="1900791"/>
          </a:xfrm>
        </p:spPr>
        <p:txBody>
          <a:bodyPr>
            <a:noAutofit/>
          </a:bodyPr>
          <a:lstStyle/>
          <a:p>
            <a:pPr algn="just"/>
            <a:r>
              <a:rPr lang="en-US" sz="3200" dirty="0"/>
              <a:t>Escazú Agreement - Regional Agreement on Access to Information, Public Participation and Access to Justice in Environmental Affairs in Latin America and the Caribbean, adopted in Escazú (Costa Rica) on 4 March 2018</a:t>
            </a:r>
            <a:endParaRPr lang="pt-BR" sz="3200" dirty="0"/>
          </a:p>
        </p:txBody>
      </p:sp>
      <p:sp>
        <p:nvSpPr>
          <p:cNvPr id="3" name="Espaço Reservado para Conteúdo 2">
            <a:extLst>
              <a:ext uri="{FF2B5EF4-FFF2-40B4-BE49-F238E27FC236}">
                <a16:creationId xmlns:a16="http://schemas.microsoft.com/office/drawing/2014/main" id="{1795A270-9B1B-4EC1-868A-E0AC5742D0AF}"/>
              </a:ext>
            </a:extLst>
          </p:cNvPr>
          <p:cNvSpPr>
            <a:spLocks noGrp="1"/>
          </p:cNvSpPr>
          <p:nvPr>
            <p:ph idx="1"/>
          </p:nvPr>
        </p:nvSpPr>
        <p:spPr>
          <a:xfrm>
            <a:off x="1522413" y="2636912"/>
            <a:ext cx="9134391" cy="3382888"/>
          </a:xfrm>
        </p:spPr>
        <p:txBody>
          <a:bodyPr>
            <a:normAutofit/>
          </a:bodyPr>
          <a:lstStyle/>
          <a:p>
            <a:pPr marL="0" indent="0" algn="just">
              <a:buNone/>
            </a:pPr>
            <a:r>
              <a:rPr lang="en-US" sz="2000" dirty="0">
                <a:latin typeface="Arial" panose="020B0604020202020204" pitchFamily="34" charset="0"/>
              </a:rPr>
              <a:t>- First legally binding agreement resulting from the United Nations Conference on Sustainable Development (Rio+20),</a:t>
            </a:r>
          </a:p>
          <a:p>
            <a:pPr marL="0" indent="0" algn="just">
              <a:buNone/>
            </a:pPr>
            <a:r>
              <a:rPr lang="en-US" sz="2000" dirty="0">
                <a:latin typeface="Arial" panose="020B0604020202020204" pitchFamily="34" charset="0"/>
              </a:rPr>
              <a:t>- The first treaty on environmental issues in the region (Latin American and Caribbean countries)</a:t>
            </a:r>
          </a:p>
          <a:p>
            <a:pPr marL="0" indent="0" algn="just">
              <a:buNone/>
            </a:pPr>
            <a:r>
              <a:rPr lang="en-US" sz="2000" dirty="0">
                <a:latin typeface="Arial" panose="020B0604020202020204" pitchFamily="34" charset="0"/>
              </a:rPr>
              <a:t> - The first in the world to include provisions on environmental human rights defenders.</a:t>
            </a:r>
          </a:p>
          <a:p>
            <a:pPr marL="0" indent="0" algn="just">
              <a:buNone/>
            </a:pPr>
            <a:r>
              <a:rPr lang="en-US" sz="2000" dirty="0">
                <a:latin typeface="Arial" panose="020B0604020202020204" pitchFamily="34" charset="0"/>
              </a:rPr>
              <a:t>Source: </a:t>
            </a:r>
            <a:r>
              <a:rPr lang="en-US" sz="2000" dirty="0">
                <a:latin typeface="Arial" panose="020B0604020202020204" pitchFamily="34" charset="0"/>
                <a:hlinkClick r:id="rId2"/>
              </a:rPr>
              <a:t>https://repositorio.cepal.org/bitstream/handle/11362/43611/S1800493_pt.pdf</a:t>
            </a:r>
            <a:endParaRPr lang="en-US" sz="2000" dirty="0">
              <a:latin typeface="Arial" panose="020B0604020202020204" pitchFamily="34" charset="0"/>
            </a:endParaRPr>
          </a:p>
          <a:p>
            <a:pPr marL="0" indent="0" algn="just">
              <a:buNone/>
            </a:pPr>
            <a:endParaRPr lang="pt-BR" sz="2000" dirty="0">
              <a:latin typeface="Arial" panose="020B0604020202020204" pitchFamily="34" charset="0"/>
            </a:endParaRPr>
          </a:p>
        </p:txBody>
      </p:sp>
    </p:spTree>
    <p:extLst>
      <p:ext uri="{BB962C8B-B14F-4D97-AF65-F5344CB8AC3E}">
        <p14:creationId xmlns:p14="http://schemas.microsoft.com/office/powerpoint/2010/main" val="132289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B22DBDC-B063-46F1-BAB5-20E578C50AE1}"/>
              </a:ext>
            </a:extLst>
          </p:cNvPr>
          <p:cNvSpPr>
            <a:spLocks noGrp="1"/>
          </p:cNvSpPr>
          <p:nvPr>
            <p:ph type="title"/>
          </p:nvPr>
        </p:nvSpPr>
        <p:spPr>
          <a:xfrm>
            <a:off x="406293" y="643320"/>
            <a:ext cx="11345765" cy="1371243"/>
          </a:xfrm>
        </p:spPr>
        <p:txBody>
          <a:bodyPr>
            <a:noAutofit/>
          </a:bodyPr>
          <a:lstStyle/>
          <a:p>
            <a:r>
              <a:rPr lang="en-US" sz="3600" dirty="0"/>
              <a:t>THE DEMOCRATIC REGIME AND ITS REQUIREMENTS</a:t>
            </a:r>
            <a:endParaRPr lang="pt-BR" sz="3599" b="1" dirty="0"/>
          </a:p>
        </p:txBody>
      </p:sp>
      <p:sp>
        <p:nvSpPr>
          <p:cNvPr id="2" name="Espaço Reservado para Conteúdo 1"/>
          <p:cNvSpPr>
            <a:spLocks noGrp="1"/>
          </p:cNvSpPr>
          <p:nvPr>
            <p:ph sz="quarter" idx="13"/>
          </p:nvPr>
        </p:nvSpPr>
        <p:spPr/>
        <p:txBody>
          <a:bodyPr>
            <a:normAutofit/>
          </a:bodyPr>
          <a:lstStyle/>
          <a:p>
            <a:r>
              <a:rPr lang="en-US" dirty="0"/>
              <a:t>- inclusion of adults,</a:t>
            </a:r>
          </a:p>
          <a:p>
            <a:r>
              <a:rPr lang="en-US" dirty="0"/>
              <a:t>- equality of vote,</a:t>
            </a:r>
          </a:p>
          <a:p>
            <a:r>
              <a:rPr lang="en-US" dirty="0"/>
              <a:t>- effective participation of all members of the community - letting others know their opinion,</a:t>
            </a:r>
          </a:p>
          <a:p>
            <a:r>
              <a:rPr lang="en-US" dirty="0"/>
              <a:t>- enlightened understanding – knowing important alternative policies and their consequences</a:t>
            </a:r>
          </a:p>
          <a:p>
            <a:r>
              <a:rPr lang="en-US" dirty="0"/>
              <a:t>- control of the planning program</a:t>
            </a:r>
            <a:endParaRPr lang="pt-BR" dirty="0"/>
          </a:p>
        </p:txBody>
      </p:sp>
    </p:spTree>
    <p:extLst>
      <p:ext uri="{BB962C8B-B14F-4D97-AF65-F5344CB8AC3E}">
        <p14:creationId xmlns:p14="http://schemas.microsoft.com/office/powerpoint/2010/main" val="1203464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FADA445-D304-4482-A7DF-B5E2653C9972}"/>
              </a:ext>
            </a:extLst>
          </p:cNvPr>
          <p:cNvSpPr>
            <a:spLocks noGrp="1"/>
          </p:cNvSpPr>
          <p:nvPr>
            <p:ph type="title"/>
          </p:nvPr>
        </p:nvSpPr>
        <p:spPr>
          <a:xfrm>
            <a:off x="507867" y="643320"/>
            <a:ext cx="11264506" cy="1371243"/>
          </a:xfrm>
        </p:spPr>
        <p:txBody>
          <a:bodyPr>
            <a:normAutofit/>
          </a:bodyPr>
          <a:lstStyle/>
          <a:p>
            <a:r>
              <a:rPr lang="en-US" sz="3600" dirty="0"/>
              <a:t>THE DEMOCRATIC REGIME AND ITS REQUIREMENTS</a:t>
            </a:r>
            <a:br>
              <a:rPr lang="pt-BR" dirty="0"/>
            </a:br>
            <a:endParaRPr lang="pt-BR" dirty="0"/>
          </a:p>
        </p:txBody>
      </p:sp>
      <p:sp>
        <p:nvSpPr>
          <p:cNvPr id="2" name="Espaço Reservado para Conteúdo 1"/>
          <p:cNvSpPr>
            <a:spLocks noGrp="1"/>
          </p:cNvSpPr>
          <p:nvPr>
            <p:ph sz="quarter" idx="13"/>
          </p:nvPr>
        </p:nvSpPr>
        <p:spPr/>
        <p:txBody>
          <a:bodyPr>
            <a:normAutofit fontScale="62500" lnSpcReduction="20000"/>
          </a:bodyPr>
          <a:lstStyle/>
          <a:p>
            <a:r>
              <a:rPr lang="en-US" dirty="0"/>
              <a:t>Freedom to form and join organizations</a:t>
            </a:r>
          </a:p>
          <a:p>
            <a:r>
              <a:rPr lang="en-US" dirty="0"/>
              <a:t>Freedom of expression</a:t>
            </a:r>
          </a:p>
          <a:p>
            <a:r>
              <a:rPr lang="en-US" dirty="0"/>
              <a:t>right to vote</a:t>
            </a:r>
          </a:p>
          <a:p>
            <a:r>
              <a:rPr lang="en-US" dirty="0"/>
              <a:t>Eligibility for public office</a:t>
            </a:r>
          </a:p>
          <a:p>
            <a:r>
              <a:rPr lang="en-US" dirty="0"/>
              <a:t>Right of political leaders to compete for support</a:t>
            </a:r>
          </a:p>
          <a:p>
            <a:r>
              <a:rPr lang="en-US" dirty="0"/>
              <a:t>Alternative sources of information</a:t>
            </a:r>
          </a:p>
          <a:p>
            <a:r>
              <a:rPr lang="en-US" dirty="0"/>
              <a:t>Free and fair elections</a:t>
            </a:r>
          </a:p>
          <a:p>
            <a:r>
              <a:rPr lang="en-US" dirty="0"/>
              <a:t>Institutions for making government policies dependent on votes and other expressions of preferences</a:t>
            </a:r>
          </a:p>
          <a:p>
            <a:r>
              <a:rPr lang="en-US" dirty="0"/>
              <a:t>PARTICIPATION + COMPETITION</a:t>
            </a:r>
            <a:endParaRPr lang="pt-BR" dirty="0"/>
          </a:p>
        </p:txBody>
      </p:sp>
    </p:spTree>
    <p:extLst>
      <p:ext uri="{BB962C8B-B14F-4D97-AF65-F5344CB8AC3E}">
        <p14:creationId xmlns:p14="http://schemas.microsoft.com/office/powerpoint/2010/main" val="2918478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0427DF0D-70FF-4553-B7C3-BC4479BC7957}"/>
              </a:ext>
            </a:extLst>
          </p:cNvPr>
          <p:cNvSpPr>
            <a:spLocks noGrp="1"/>
          </p:cNvSpPr>
          <p:nvPr>
            <p:ph type="title"/>
          </p:nvPr>
        </p:nvSpPr>
        <p:spPr/>
        <p:txBody>
          <a:bodyPr>
            <a:normAutofit/>
          </a:bodyPr>
          <a:lstStyle/>
          <a:p>
            <a:pPr algn="ctr"/>
            <a:r>
              <a:rPr lang="pt-BR" dirty="0"/>
              <a:t>CRISIS OF DEMOCRACY</a:t>
            </a:r>
            <a:br>
              <a:rPr lang="pt-BR" dirty="0"/>
            </a:br>
            <a:endParaRPr lang="pt-BR" dirty="0"/>
          </a:p>
        </p:txBody>
      </p:sp>
      <p:pic>
        <p:nvPicPr>
          <p:cNvPr id="10" name="Espaço Reservado para Conteúdo 9" descr="Texto&#10;&#10;Descrição gerada automaticamente">
            <a:extLst>
              <a:ext uri="{FF2B5EF4-FFF2-40B4-BE49-F238E27FC236}">
                <a16:creationId xmlns:a16="http://schemas.microsoft.com/office/drawing/2014/main" id="{9C22BA9F-D71C-DEA1-66D3-AA98BDB07AA3}"/>
              </a:ext>
            </a:extLst>
          </p:cNvPr>
          <p:cNvPicPr>
            <a:picLocks noGrp="1" noChangeAspect="1"/>
          </p:cNvPicPr>
          <p:nvPr>
            <p:ph sz="quarter" idx="13"/>
          </p:nvPr>
        </p:nvPicPr>
        <p:blipFill>
          <a:blip r:embed="rId2"/>
          <a:stretch>
            <a:fillRect/>
          </a:stretch>
        </p:blipFill>
        <p:spPr>
          <a:xfrm>
            <a:off x="8384" y="1661527"/>
            <a:ext cx="2522698" cy="3758015"/>
          </a:xfrm>
        </p:spPr>
      </p:pic>
      <p:pic>
        <p:nvPicPr>
          <p:cNvPr id="12" name="Imagem 11" descr="Uma imagem contendo Interface gráfica do usuário&#10;&#10;Descrição gerada automaticamente">
            <a:extLst>
              <a:ext uri="{FF2B5EF4-FFF2-40B4-BE49-F238E27FC236}">
                <a16:creationId xmlns:a16="http://schemas.microsoft.com/office/drawing/2014/main" id="{8247D65C-FC39-7471-EE9D-826E14DA1888}"/>
              </a:ext>
            </a:extLst>
          </p:cNvPr>
          <p:cNvPicPr>
            <a:picLocks noChangeAspect="1"/>
          </p:cNvPicPr>
          <p:nvPr/>
        </p:nvPicPr>
        <p:blipFill>
          <a:blip r:embed="rId3"/>
          <a:stretch>
            <a:fillRect/>
          </a:stretch>
        </p:blipFill>
        <p:spPr>
          <a:xfrm>
            <a:off x="2490752" y="1495304"/>
            <a:ext cx="2573485" cy="4473348"/>
          </a:xfrm>
          <a:prstGeom prst="rect">
            <a:avLst/>
          </a:prstGeom>
        </p:spPr>
      </p:pic>
      <p:pic>
        <p:nvPicPr>
          <p:cNvPr id="14" name="Imagem 13" descr="Texto&#10;&#10;Descrição gerada automaticamente">
            <a:extLst>
              <a:ext uri="{FF2B5EF4-FFF2-40B4-BE49-F238E27FC236}">
                <a16:creationId xmlns:a16="http://schemas.microsoft.com/office/drawing/2014/main" id="{CAFE4605-D0DB-0A0F-6857-13323F784D3D}"/>
              </a:ext>
            </a:extLst>
          </p:cNvPr>
          <p:cNvPicPr>
            <a:picLocks noChangeAspect="1"/>
          </p:cNvPicPr>
          <p:nvPr/>
        </p:nvPicPr>
        <p:blipFill>
          <a:blip r:embed="rId4"/>
          <a:stretch>
            <a:fillRect/>
          </a:stretch>
        </p:blipFill>
        <p:spPr>
          <a:xfrm>
            <a:off x="4869760" y="1714947"/>
            <a:ext cx="2358188" cy="3428106"/>
          </a:xfrm>
          <a:prstGeom prst="rect">
            <a:avLst/>
          </a:prstGeom>
        </p:spPr>
      </p:pic>
      <p:pic>
        <p:nvPicPr>
          <p:cNvPr id="16" name="Imagem 15" descr="Diagrama&#10;&#10;Descrição gerada automaticamente com confiança média">
            <a:extLst>
              <a:ext uri="{FF2B5EF4-FFF2-40B4-BE49-F238E27FC236}">
                <a16:creationId xmlns:a16="http://schemas.microsoft.com/office/drawing/2014/main" id="{4A75E3E7-08CE-45AC-3D9C-F21113CFBEAA}"/>
              </a:ext>
            </a:extLst>
          </p:cNvPr>
          <p:cNvPicPr>
            <a:picLocks noChangeAspect="1"/>
          </p:cNvPicPr>
          <p:nvPr/>
        </p:nvPicPr>
        <p:blipFill>
          <a:blip r:embed="rId5"/>
          <a:stretch>
            <a:fillRect/>
          </a:stretch>
        </p:blipFill>
        <p:spPr>
          <a:xfrm>
            <a:off x="7115376" y="1495304"/>
            <a:ext cx="2741780" cy="4605152"/>
          </a:xfrm>
          <a:prstGeom prst="rect">
            <a:avLst/>
          </a:prstGeom>
        </p:spPr>
      </p:pic>
      <p:pic>
        <p:nvPicPr>
          <p:cNvPr id="18" name="Imagem 17" descr="Uma imagem contendo Texto&#10;&#10;Descrição gerada automaticamente">
            <a:extLst>
              <a:ext uri="{FF2B5EF4-FFF2-40B4-BE49-F238E27FC236}">
                <a16:creationId xmlns:a16="http://schemas.microsoft.com/office/drawing/2014/main" id="{D5899065-66BB-4DF0-30E7-D66640E1DED1}"/>
              </a:ext>
            </a:extLst>
          </p:cNvPr>
          <p:cNvPicPr>
            <a:picLocks noChangeAspect="1"/>
          </p:cNvPicPr>
          <p:nvPr/>
        </p:nvPicPr>
        <p:blipFill>
          <a:blip r:embed="rId6"/>
          <a:stretch>
            <a:fillRect/>
          </a:stretch>
        </p:blipFill>
        <p:spPr>
          <a:xfrm>
            <a:off x="9606956" y="327208"/>
            <a:ext cx="2573485" cy="4605153"/>
          </a:xfrm>
          <a:prstGeom prst="rect">
            <a:avLst/>
          </a:prstGeom>
        </p:spPr>
      </p:pic>
      <p:pic>
        <p:nvPicPr>
          <p:cNvPr id="20" name="Imagem 19" descr="Uma imagem contendo Calendário&#10;&#10;Descrição gerada automaticamente">
            <a:extLst>
              <a:ext uri="{FF2B5EF4-FFF2-40B4-BE49-F238E27FC236}">
                <a16:creationId xmlns:a16="http://schemas.microsoft.com/office/drawing/2014/main" id="{F517EA2C-35FB-E99D-C9CD-76E58FCB974F}"/>
              </a:ext>
            </a:extLst>
          </p:cNvPr>
          <p:cNvPicPr>
            <a:picLocks noChangeAspect="1"/>
          </p:cNvPicPr>
          <p:nvPr/>
        </p:nvPicPr>
        <p:blipFill>
          <a:blip r:embed="rId7"/>
          <a:stretch>
            <a:fillRect/>
          </a:stretch>
        </p:blipFill>
        <p:spPr>
          <a:xfrm>
            <a:off x="9624426" y="2501959"/>
            <a:ext cx="2556015" cy="4355149"/>
          </a:xfrm>
          <a:prstGeom prst="rect">
            <a:avLst/>
          </a:prstGeom>
        </p:spPr>
      </p:pic>
    </p:spTree>
    <p:extLst>
      <p:ext uri="{BB962C8B-B14F-4D97-AF65-F5344CB8AC3E}">
        <p14:creationId xmlns:p14="http://schemas.microsoft.com/office/powerpoint/2010/main" val="2162076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1DDA3AF-5B4E-49BB-B9C0-56F6C90C585D}"/>
              </a:ext>
            </a:extLst>
          </p:cNvPr>
          <p:cNvSpPr>
            <a:spLocks noGrp="1"/>
          </p:cNvSpPr>
          <p:nvPr>
            <p:ph type="title"/>
          </p:nvPr>
        </p:nvSpPr>
        <p:spPr>
          <a:xfrm>
            <a:off x="1066522" y="643320"/>
            <a:ext cx="10055781" cy="1371243"/>
          </a:xfrm>
        </p:spPr>
        <p:txBody>
          <a:bodyPr anchor="ctr">
            <a:normAutofit/>
          </a:bodyPr>
          <a:lstStyle/>
          <a:p>
            <a:pPr algn="ctr"/>
            <a:r>
              <a:rPr lang="pt-BR" sz="4399" dirty="0"/>
              <a:t>CRISIS OF DEMOCRACY</a:t>
            </a:r>
            <a:br>
              <a:rPr lang="pt-BR" sz="4399" dirty="0"/>
            </a:br>
            <a:endParaRPr lang="pt-BR" sz="4399" dirty="0"/>
          </a:p>
        </p:txBody>
      </p:sp>
      <p:sp>
        <p:nvSpPr>
          <p:cNvPr id="2" name="Espaço Reservado para Conteúdo 1"/>
          <p:cNvSpPr>
            <a:spLocks noGrp="1"/>
          </p:cNvSpPr>
          <p:nvPr>
            <p:ph sz="half" idx="1"/>
          </p:nvPr>
        </p:nvSpPr>
        <p:spPr>
          <a:xfrm>
            <a:off x="1066522" y="2103465"/>
            <a:ext cx="5515443" cy="3890267"/>
          </a:xfrm>
        </p:spPr>
        <p:txBody>
          <a:bodyPr>
            <a:normAutofit/>
          </a:bodyPr>
          <a:lstStyle/>
          <a:p>
            <a:endParaRPr lang="pt-BR" dirty="0"/>
          </a:p>
          <a:p>
            <a:pPr algn="just"/>
            <a:r>
              <a:rPr lang="en-US" sz="2399" dirty="0"/>
              <a:t>“For a democratic regime, being in transformation is its natural state: democracy is dynamic, despotism is static and always the same.”</a:t>
            </a:r>
          </a:p>
          <a:p>
            <a:pPr algn="just"/>
            <a:r>
              <a:rPr lang="en-US" sz="2399" dirty="0"/>
              <a:t>BOBBIO, Norberto. The future of democracy: a defense of the rules of the game.</a:t>
            </a:r>
            <a:endParaRPr lang="pt-BR" sz="2399" dirty="0"/>
          </a:p>
          <a:p>
            <a:endParaRPr lang="pt-BR" dirty="0"/>
          </a:p>
        </p:txBody>
      </p:sp>
      <p:pic>
        <p:nvPicPr>
          <p:cNvPr id="6" name="Imagem 5" descr="Imagem digital fictícia de personagem de desenho animado com mensagem de texto&#10;&#10;Descrição gerada automaticamente com confiança média">
            <a:extLst>
              <a:ext uri="{FF2B5EF4-FFF2-40B4-BE49-F238E27FC236}">
                <a16:creationId xmlns:a16="http://schemas.microsoft.com/office/drawing/2014/main" id="{578052DB-86EF-637D-5DA6-CA64AB993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572" y="2014564"/>
            <a:ext cx="2664296" cy="3502668"/>
          </a:xfrm>
          <a:prstGeom prst="rect">
            <a:avLst/>
          </a:prstGeom>
        </p:spPr>
      </p:pic>
    </p:spTree>
    <p:extLst>
      <p:ext uri="{BB962C8B-B14F-4D97-AF65-F5344CB8AC3E}">
        <p14:creationId xmlns:p14="http://schemas.microsoft.com/office/powerpoint/2010/main" val="327828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95716F-A27F-0A47-431D-A3DD1FCF74AE}"/>
              </a:ext>
            </a:extLst>
          </p:cNvPr>
          <p:cNvSpPr>
            <a:spLocks noGrp="1"/>
          </p:cNvSpPr>
          <p:nvPr>
            <p:ph type="title"/>
          </p:nvPr>
        </p:nvSpPr>
        <p:spPr/>
        <p:txBody>
          <a:bodyPr>
            <a:normAutofit/>
          </a:bodyPr>
          <a:lstStyle/>
          <a:p>
            <a:pPr algn="just"/>
            <a:r>
              <a:rPr lang="en-US" dirty="0"/>
              <a:t>Permanent challenges of democracy and democratic crisis</a:t>
            </a:r>
            <a:endParaRPr lang="pt-BR" dirty="0"/>
          </a:p>
        </p:txBody>
      </p:sp>
      <p:graphicFrame>
        <p:nvGraphicFramePr>
          <p:cNvPr id="4" name="Tabela 4">
            <a:extLst>
              <a:ext uri="{FF2B5EF4-FFF2-40B4-BE49-F238E27FC236}">
                <a16:creationId xmlns:a16="http://schemas.microsoft.com/office/drawing/2014/main" id="{924403ED-2D96-D36A-8547-E150B5DAB6BC}"/>
              </a:ext>
            </a:extLst>
          </p:cNvPr>
          <p:cNvGraphicFramePr>
            <a:graphicFrameLocks noGrp="1"/>
          </p:cNvGraphicFramePr>
          <p:nvPr>
            <p:ph sz="quarter" idx="13"/>
            <p:extLst>
              <p:ext uri="{D42A27DB-BD31-4B8C-83A1-F6EECF244321}">
                <p14:modId xmlns:p14="http://schemas.microsoft.com/office/powerpoint/2010/main" val="3003920751"/>
              </p:ext>
            </p:extLst>
          </p:nvPr>
        </p:nvGraphicFramePr>
        <p:xfrm>
          <a:off x="914162" y="2367240"/>
          <a:ext cx="10360502" cy="2763084"/>
        </p:xfrm>
        <a:graphic>
          <a:graphicData uri="http://schemas.openxmlformats.org/drawingml/2006/table">
            <a:tbl>
              <a:tblPr firstRow="1" bandRow="1">
                <a:tableStyleId>{5C22544A-7EE6-4342-B048-85BDC9FD1C3A}</a:tableStyleId>
              </a:tblPr>
              <a:tblGrid>
                <a:gridCol w="5180251">
                  <a:extLst>
                    <a:ext uri="{9D8B030D-6E8A-4147-A177-3AD203B41FA5}">
                      <a16:colId xmlns:a16="http://schemas.microsoft.com/office/drawing/2014/main" val="1933409600"/>
                    </a:ext>
                  </a:extLst>
                </a:gridCol>
                <a:gridCol w="5180251">
                  <a:extLst>
                    <a:ext uri="{9D8B030D-6E8A-4147-A177-3AD203B41FA5}">
                      <a16:colId xmlns:a16="http://schemas.microsoft.com/office/drawing/2014/main" val="3285055085"/>
                    </a:ext>
                  </a:extLst>
                </a:gridCol>
              </a:tblGrid>
              <a:tr h="370743">
                <a:tc>
                  <a:txBody>
                    <a:bodyPr/>
                    <a:lstStyle/>
                    <a:p>
                      <a:r>
                        <a:rPr lang="en-US" sz="1800" dirty="0"/>
                        <a:t>Permanent challenges of democracy</a:t>
                      </a:r>
                      <a:endParaRPr lang="pt-BR" sz="1800" dirty="0"/>
                    </a:p>
                  </a:txBody>
                  <a:tcPr marL="91416" marR="91416" marT="45708" marB="45708"/>
                </a:tc>
                <a:tc>
                  <a:txBody>
                    <a:bodyPr/>
                    <a:lstStyle/>
                    <a:p>
                      <a:r>
                        <a:rPr lang="en-US" sz="1800" dirty="0"/>
                        <a:t>Democratic crisis</a:t>
                      </a:r>
                      <a:endParaRPr lang="pt-BR" sz="1800" dirty="0"/>
                    </a:p>
                  </a:txBody>
                  <a:tcPr marL="91416" marR="91416" marT="45708" marB="45708"/>
                </a:tc>
                <a:extLst>
                  <a:ext uri="{0D108BD9-81ED-4DB2-BD59-A6C34878D82A}">
                    <a16:rowId xmlns:a16="http://schemas.microsoft.com/office/drawing/2014/main" val="2289166062"/>
                  </a:ext>
                </a:extLst>
              </a:tr>
              <a:tr h="3707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err="1"/>
                        <a:t>massification</a:t>
                      </a:r>
                      <a:r>
                        <a:rPr lang="pt-BR" sz="1800" dirty="0"/>
                        <a:t> </a:t>
                      </a:r>
                      <a:r>
                        <a:rPr lang="pt-BR" sz="1800" dirty="0" err="1"/>
                        <a:t>of</a:t>
                      </a:r>
                      <a:r>
                        <a:rPr lang="pt-BR" sz="1800" dirty="0"/>
                        <a:t> </a:t>
                      </a:r>
                      <a:r>
                        <a:rPr lang="pt-BR" sz="1800" dirty="0" err="1"/>
                        <a:t>culture</a:t>
                      </a:r>
                      <a:endParaRPr lang="pt-BR" sz="1800" dirty="0"/>
                    </a:p>
                  </a:txBody>
                  <a:tcPr marL="91416" marR="91416" marT="45708" marB="45708"/>
                </a:tc>
                <a:tc>
                  <a:txBody>
                    <a:bodyPr/>
                    <a:lstStyle/>
                    <a:p>
                      <a:r>
                        <a:rPr lang="pt-BR" sz="1800" dirty="0" err="1"/>
                        <a:t>Crisis</a:t>
                      </a:r>
                      <a:r>
                        <a:rPr lang="pt-BR" sz="1800" dirty="0"/>
                        <a:t> </a:t>
                      </a:r>
                      <a:r>
                        <a:rPr lang="pt-BR" sz="1800" dirty="0" err="1"/>
                        <a:t>of</a:t>
                      </a:r>
                      <a:r>
                        <a:rPr lang="pt-BR" sz="1800" dirty="0"/>
                        <a:t> </a:t>
                      </a:r>
                      <a:r>
                        <a:rPr lang="pt-BR" sz="1800" dirty="0" err="1"/>
                        <a:t>representativeness</a:t>
                      </a:r>
                      <a:endParaRPr lang="pt-BR" sz="1800" dirty="0"/>
                    </a:p>
                  </a:txBody>
                  <a:tcPr marL="91416" marR="91416" marT="45708" marB="45708"/>
                </a:tc>
                <a:extLst>
                  <a:ext uri="{0D108BD9-81ED-4DB2-BD59-A6C34878D82A}">
                    <a16:rowId xmlns:a16="http://schemas.microsoft.com/office/drawing/2014/main" val="1851276653"/>
                  </a:ext>
                </a:extLst>
              </a:tr>
              <a:tr h="639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Tyranny of the majority / (minority and vulnerable people)</a:t>
                      </a:r>
                      <a:endParaRPr lang="pt-BR" sz="1800" dirty="0"/>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Crisis of confidence in electoral integrity</a:t>
                      </a:r>
                      <a:endParaRPr lang="it-IT" sz="1800" dirty="0"/>
                    </a:p>
                    <a:p>
                      <a:endParaRPr lang="pt-BR" sz="1800" dirty="0"/>
                    </a:p>
                  </a:txBody>
                  <a:tcPr marL="91416" marR="91416" marT="45708" marB="45708"/>
                </a:tc>
                <a:extLst>
                  <a:ext uri="{0D108BD9-81ED-4DB2-BD59-A6C34878D82A}">
                    <a16:rowId xmlns:a16="http://schemas.microsoft.com/office/drawing/2014/main" val="301693923"/>
                  </a:ext>
                </a:extLst>
              </a:tr>
              <a:tr h="3707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Empty space of democracy and populism</a:t>
                      </a:r>
                      <a:endParaRPr lang="it-IT" sz="1800" dirty="0"/>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Crisis resulting from civic apathy</a:t>
                      </a:r>
                      <a:endParaRPr lang="pt-BR" sz="1800" dirty="0"/>
                    </a:p>
                  </a:txBody>
                  <a:tcPr marL="91416" marR="91416" marT="45708" marB="45708"/>
                </a:tc>
                <a:extLst>
                  <a:ext uri="{0D108BD9-81ED-4DB2-BD59-A6C34878D82A}">
                    <a16:rowId xmlns:a16="http://schemas.microsoft.com/office/drawing/2014/main" val="532886283"/>
                  </a:ext>
                </a:extLst>
              </a:tr>
              <a:tr h="639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t>Government inefficiency</a:t>
                      </a:r>
                    </a:p>
                  </a:txBody>
                  <a:tcPr marL="91416" marR="91416" marT="45708" marB="45708"/>
                </a:tc>
                <a:tc>
                  <a:txBody>
                    <a:bodyPr/>
                    <a:lstStyle/>
                    <a:p>
                      <a:r>
                        <a:rPr lang="pt-BR" sz="1800" dirty="0" err="1"/>
                        <a:t>Crisis</a:t>
                      </a:r>
                      <a:r>
                        <a:rPr lang="pt-BR" sz="1800" dirty="0"/>
                        <a:t> </a:t>
                      </a:r>
                      <a:r>
                        <a:rPr lang="pt-BR" sz="1800" dirty="0" err="1"/>
                        <a:t>of</a:t>
                      </a:r>
                      <a:r>
                        <a:rPr lang="pt-BR" sz="1800" dirty="0"/>
                        <a:t> </a:t>
                      </a:r>
                      <a:r>
                        <a:rPr lang="pt-BR" sz="1800" dirty="0" err="1"/>
                        <a:t>democratic</a:t>
                      </a:r>
                      <a:r>
                        <a:rPr lang="pt-BR" sz="1800" dirty="0"/>
                        <a:t> dialogue/</a:t>
                      </a:r>
                      <a:r>
                        <a:rPr lang="pt-BR" sz="1800" dirty="0" err="1"/>
                        <a:t>communicative</a:t>
                      </a:r>
                      <a:r>
                        <a:rPr lang="pt-BR" sz="1800" dirty="0"/>
                        <a:t> </a:t>
                      </a:r>
                      <a:r>
                        <a:rPr lang="pt-BR" sz="1800" dirty="0" err="1"/>
                        <a:t>frustration</a:t>
                      </a:r>
                      <a:endParaRPr lang="pt-BR" sz="1800" dirty="0"/>
                    </a:p>
                  </a:txBody>
                  <a:tcPr marL="91416" marR="91416" marT="45708" marB="45708"/>
                </a:tc>
                <a:extLst>
                  <a:ext uri="{0D108BD9-81ED-4DB2-BD59-A6C34878D82A}">
                    <a16:rowId xmlns:a16="http://schemas.microsoft.com/office/drawing/2014/main" val="1913951917"/>
                  </a:ext>
                </a:extLst>
              </a:tr>
              <a:tr h="370743">
                <a:tc>
                  <a:txBody>
                    <a:bodyPr/>
                    <a:lstStyle/>
                    <a:p>
                      <a:r>
                        <a:rPr lang="pt-BR" sz="1800" dirty="0" err="1"/>
                        <a:t>Irrationality</a:t>
                      </a:r>
                      <a:endParaRPr lang="pt-BR" sz="1800" dirty="0"/>
                    </a:p>
                  </a:txBody>
                  <a:tcPr marL="91416" marR="91416" marT="45708" marB="45708"/>
                </a:tc>
                <a:tc>
                  <a:txBody>
                    <a:bodyPr/>
                    <a:lstStyle/>
                    <a:p>
                      <a:endParaRPr lang="pt-BR" sz="1800" dirty="0"/>
                    </a:p>
                  </a:txBody>
                  <a:tcPr marL="91416" marR="91416" marT="45708" marB="45708"/>
                </a:tc>
                <a:extLst>
                  <a:ext uri="{0D108BD9-81ED-4DB2-BD59-A6C34878D82A}">
                    <a16:rowId xmlns:a16="http://schemas.microsoft.com/office/drawing/2014/main" val="3705763059"/>
                  </a:ext>
                </a:extLst>
              </a:tr>
            </a:tbl>
          </a:graphicData>
        </a:graphic>
      </p:graphicFrame>
    </p:spTree>
    <p:extLst>
      <p:ext uri="{BB962C8B-B14F-4D97-AF65-F5344CB8AC3E}">
        <p14:creationId xmlns:p14="http://schemas.microsoft.com/office/powerpoint/2010/main" val="1440141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61A06A7-E497-459F-B786-9B02AA369AE6}"/>
              </a:ext>
            </a:extLst>
          </p:cNvPr>
          <p:cNvSpPr>
            <a:spLocks noGrp="1"/>
          </p:cNvSpPr>
          <p:nvPr>
            <p:ph type="title"/>
          </p:nvPr>
        </p:nvSpPr>
        <p:spPr/>
        <p:txBody>
          <a:bodyPr>
            <a:normAutofit/>
          </a:bodyPr>
          <a:lstStyle/>
          <a:p>
            <a:pPr algn="ctr"/>
            <a:r>
              <a:rPr lang="pt-BR" dirty="0"/>
              <a:t>CRISIS OF DEMOCRACY</a:t>
            </a:r>
            <a:br>
              <a:rPr lang="pt-BR" dirty="0"/>
            </a:br>
            <a:endParaRPr lang="pt-BR" dirty="0"/>
          </a:p>
        </p:txBody>
      </p:sp>
      <p:sp>
        <p:nvSpPr>
          <p:cNvPr id="2" name="Espaço Reservado para Conteúdo 1"/>
          <p:cNvSpPr>
            <a:spLocks noGrp="1"/>
          </p:cNvSpPr>
          <p:nvPr>
            <p:ph sz="quarter" idx="13"/>
          </p:nvPr>
        </p:nvSpPr>
        <p:spPr/>
        <p:txBody>
          <a:bodyPr>
            <a:normAutofit fontScale="92500" lnSpcReduction="20000"/>
          </a:bodyPr>
          <a:lstStyle/>
          <a:p>
            <a:r>
              <a:rPr lang="en-US" dirty="0"/>
              <a:t>Crisis of representativeness – In 2000, 65% of citizens did not trust political parties; in 2016 that number rose to 88%. As regards parliament, no confidence went from 39% to 77%. As for the government, it went from 39% to 77% (www.zahar.com.br/livro/ruptura)</a:t>
            </a:r>
          </a:p>
          <a:p>
            <a:r>
              <a:rPr lang="en-US" dirty="0"/>
              <a:t>Crisis of confidence in electoral integrity</a:t>
            </a:r>
          </a:p>
          <a:p>
            <a:r>
              <a:rPr lang="en-US" dirty="0"/>
              <a:t>Crisis resulting from civic apathy</a:t>
            </a:r>
          </a:p>
          <a:p>
            <a:r>
              <a:rPr lang="en-US" dirty="0"/>
              <a:t>Crisis of democratic dialogue/communicative frustration - hatred in democracy, lack of digital literacy, lack of respect for the phases of democratic debate, fake news, digital bubbles, unpreparedness to face new ways of carrying out electoral propaganda, </a:t>
            </a:r>
            <a:r>
              <a:rPr lang="en-US" dirty="0" err="1"/>
              <a:t>neopopulism</a:t>
            </a:r>
            <a:r>
              <a:rPr lang="en-US" dirty="0"/>
              <a:t>.</a:t>
            </a:r>
            <a:endParaRPr lang="pt-BR" dirty="0"/>
          </a:p>
        </p:txBody>
      </p:sp>
    </p:spTree>
    <p:extLst>
      <p:ext uri="{BB962C8B-B14F-4D97-AF65-F5344CB8AC3E}">
        <p14:creationId xmlns:p14="http://schemas.microsoft.com/office/powerpoint/2010/main" val="3800242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DAFE09-7419-29B6-9D15-F3F707B58147}"/>
              </a:ext>
            </a:extLst>
          </p:cNvPr>
          <p:cNvSpPr>
            <a:spLocks noGrp="1"/>
          </p:cNvSpPr>
          <p:nvPr>
            <p:ph type="title"/>
          </p:nvPr>
        </p:nvSpPr>
        <p:spPr>
          <a:xfrm>
            <a:off x="1522413" y="381000"/>
            <a:ext cx="9144001" cy="1371600"/>
          </a:xfrm>
        </p:spPr>
        <p:txBody>
          <a:bodyPr anchor="b">
            <a:normAutofit/>
          </a:bodyPr>
          <a:lstStyle/>
          <a:p>
            <a:r>
              <a:rPr lang="en-US" sz="3100" dirty="0"/>
              <a:t>The complexity of conceptualizing democracy and the difficulty in assuming democracy as a criterion in </a:t>
            </a:r>
            <a:r>
              <a:rPr lang="en-US" sz="3100" dirty="0" err="1"/>
              <a:t>internacional</a:t>
            </a:r>
            <a:r>
              <a:rPr lang="en-US" sz="3100" dirty="0"/>
              <a:t> relations</a:t>
            </a:r>
            <a:endParaRPr lang="pt-BR" sz="3100" dirty="0"/>
          </a:p>
        </p:txBody>
      </p:sp>
      <p:sp>
        <p:nvSpPr>
          <p:cNvPr id="3" name="Espaço Reservado para Conteúdo 2">
            <a:extLst>
              <a:ext uri="{FF2B5EF4-FFF2-40B4-BE49-F238E27FC236}">
                <a16:creationId xmlns:a16="http://schemas.microsoft.com/office/drawing/2014/main" id="{63CD9042-C1B3-9262-0617-5CE2ED551EDE}"/>
              </a:ext>
            </a:extLst>
          </p:cNvPr>
          <p:cNvSpPr>
            <a:spLocks noGrp="1"/>
          </p:cNvSpPr>
          <p:nvPr>
            <p:ph sz="half" idx="1"/>
          </p:nvPr>
        </p:nvSpPr>
        <p:spPr>
          <a:xfrm>
            <a:off x="1504781" y="1905001"/>
            <a:ext cx="4419599" cy="4114800"/>
          </a:xfrm>
        </p:spPr>
        <p:txBody>
          <a:bodyPr>
            <a:normAutofit/>
          </a:bodyPr>
          <a:lstStyle/>
          <a:p>
            <a:pPr algn="just"/>
            <a:r>
              <a:rPr lang="en-US" sz="1700" dirty="0"/>
              <a:t>- difficulty in establishing clear parameters to impose a global democratic regime model. Furthermore, democracy is a complex and costly regime, which often requires a slow transition. (</a:t>
            </a:r>
            <a:r>
              <a:rPr lang="en-US" sz="1700" b="1" dirty="0"/>
              <a:t>Democracy in a world of tensions; a Symposium prepared by UNESCO, 1951)</a:t>
            </a:r>
            <a:endParaRPr lang="pt-BR" sz="1700" b="1" dirty="0"/>
          </a:p>
          <a:p>
            <a:pPr algn="just"/>
            <a:endParaRPr lang="pt-BR" sz="1700" dirty="0"/>
          </a:p>
          <a:p>
            <a:pPr algn="just"/>
            <a:endParaRPr lang="pt-BR" sz="1700" dirty="0"/>
          </a:p>
          <a:p>
            <a:pPr algn="just"/>
            <a:r>
              <a:rPr lang="pt-BR" sz="1700" dirty="0"/>
              <a:t>- </a:t>
            </a:r>
            <a:r>
              <a:rPr lang="en-US" sz="1700" dirty="0"/>
              <a:t>self-determination of peoples and different paths to realize fundamental rights other than political rights, such as the right to security and the existential minimum</a:t>
            </a:r>
            <a:endParaRPr lang="pt-BR" sz="1700" dirty="0"/>
          </a:p>
        </p:txBody>
      </p:sp>
      <p:pic>
        <p:nvPicPr>
          <p:cNvPr id="5" name="Imagem 4" descr="Texto, Carta&#10;&#10;Descrição gerada automaticamente">
            <a:extLst>
              <a:ext uri="{FF2B5EF4-FFF2-40B4-BE49-F238E27FC236}">
                <a16:creationId xmlns:a16="http://schemas.microsoft.com/office/drawing/2014/main" id="{2F17163B-9602-CA3A-6669-3DADB5961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332" y="1905001"/>
            <a:ext cx="2393302" cy="4114800"/>
          </a:xfrm>
          <a:prstGeom prst="rect">
            <a:avLst/>
          </a:prstGeom>
          <a:noFill/>
        </p:spPr>
      </p:pic>
    </p:spTree>
    <p:extLst>
      <p:ext uri="{BB962C8B-B14F-4D97-AF65-F5344CB8AC3E}">
        <p14:creationId xmlns:p14="http://schemas.microsoft.com/office/powerpoint/2010/main" val="5142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Diagrama&#10;&#10;Descrição gerada automaticamente">
            <a:extLst>
              <a:ext uri="{FF2B5EF4-FFF2-40B4-BE49-F238E27FC236}">
                <a16:creationId xmlns:a16="http://schemas.microsoft.com/office/drawing/2014/main" id="{6211C3BE-23ED-DC39-2D09-DC673AA2D7E9}"/>
              </a:ext>
            </a:extLst>
          </p:cNvPr>
          <p:cNvPicPr>
            <a:picLocks noGrp="1" noChangeAspect="1"/>
          </p:cNvPicPr>
          <p:nvPr>
            <p:ph type="pic" idx="1"/>
          </p:nvPr>
        </p:nvPicPr>
        <p:blipFill>
          <a:blip r:embed="rId2"/>
          <a:stretch/>
        </p:blipFill>
        <p:spPr>
          <a:xfrm>
            <a:off x="1834364" y="238575"/>
            <a:ext cx="4482546" cy="6380850"/>
          </a:xfrm>
          <a:noFill/>
        </p:spPr>
      </p:pic>
      <p:sp>
        <p:nvSpPr>
          <p:cNvPr id="10" name="Title 2">
            <a:extLst>
              <a:ext uri="{FF2B5EF4-FFF2-40B4-BE49-F238E27FC236}">
                <a16:creationId xmlns:a16="http://schemas.microsoft.com/office/drawing/2014/main" id="{586185FA-2BB0-5A34-4025-6B629F624AFD}"/>
              </a:ext>
            </a:extLst>
          </p:cNvPr>
          <p:cNvSpPr>
            <a:spLocks noGrp="1"/>
          </p:cNvSpPr>
          <p:nvPr>
            <p:ph type="title"/>
          </p:nvPr>
        </p:nvSpPr>
        <p:spPr>
          <a:xfrm>
            <a:off x="8475042" y="604240"/>
            <a:ext cx="3143955" cy="1645491"/>
          </a:xfrm>
        </p:spPr>
        <p:txBody>
          <a:bodyPr/>
          <a:lstStyle/>
          <a:p>
            <a:r>
              <a:rPr lang="en-US" dirty="0"/>
              <a:t>CRISIS OF DEMOCRACY</a:t>
            </a:r>
          </a:p>
        </p:txBody>
      </p:sp>
      <p:sp>
        <p:nvSpPr>
          <p:cNvPr id="12" name="Text Placeholder 3">
            <a:extLst>
              <a:ext uri="{FF2B5EF4-FFF2-40B4-BE49-F238E27FC236}">
                <a16:creationId xmlns:a16="http://schemas.microsoft.com/office/drawing/2014/main" id="{D90E1694-4E93-8B1A-1E47-D1B6FCCB41ED}"/>
              </a:ext>
            </a:extLst>
          </p:cNvPr>
          <p:cNvSpPr>
            <a:spLocks noGrp="1"/>
          </p:cNvSpPr>
          <p:nvPr>
            <p:ph type="body" sz="half" idx="2"/>
          </p:nvPr>
        </p:nvSpPr>
        <p:spPr>
          <a:xfrm>
            <a:off x="8475042" y="2386855"/>
            <a:ext cx="3143955" cy="3510382"/>
          </a:xfrm>
        </p:spPr>
        <p:txBody>
          <a:bodyPr/>
          <a:lstStyle/>
          <a:p>
            <a:r>
              <a:rPr lang="en-US" dirty="0"/>
              <a:t>Fonte: </a:t>
            </a:r>
            <a:r>
              <a:rPr lang="en-US" dirty="0">
                <a:hlinkClick r:id="rId3"/>
              </a:rPr>
              <a:t>https://www.avvenire.it/attualita/pagine/affluenza-elezioni-2022</a:t>
            </a:r>
            <a:endParaRPr lang="en-US" dirty="0"/>
          </a:p>
          <a:p>
            <a:endParaRPr lang="en-US" dirty="0"/>
          </a:p>
          <a:p>
            <a:r>
              <a:rPr lang="en-US" dirty="0"/>
              <a:t>https://www.corriere.it/politica/22_ottobre_05/elezioni-2022-la-prima-volta-1948-rappresentata-meno-meta-popolazione-546e5626-4488-11ed-b1df-7473c7dbd1a7.shtml</a:t>
            </a:r>
          </a:p>
          <a:p>
            <a:endParaRPr lang="en-US" dirty="0"/>
          </a:p>
          <a:p>
            <a:endParaRPr lang="en-US" dirty="0"/>
          </a:p>
        </p:txBody>
      </p:sp>
    </p:spTree>
    <p:extLst>
      <p:ext uri="{BB962C8B-B14F-4D97-AF65-F5344CB8AC3E}">
        <p14:creationId xmlns:p14="http://schemas.microsoft.com/office/powerpoint/2010/main" val="60754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Diagrama&#10;&#10;Descrição gerada automaticamente">
            <a:extLst>
              <a:ext uri="{FF2B5EF4-FFF2-40B4-BE49-F238E27FC236}">
                <a16:creationId xmlns:a16="http://schemas.microsoft.com/office/drawing/2014/main" id="{4481A107-520C-4121-F7A3-743FF2DDDC5C}"/>
              </a:ext>
            </a:extLst>
          </p:cNvPr>
          <p:cNvPicPr>
            <a:picLocks noGrp="1" noChangeAspect="1"/>
          </p:cNvPicPr>
          <p:nvPr>
            <p:ph type="pic" idx="1"/>
          </p:nvPr>
        </p:nvPicPr>
        <p:blipFill>
          <a:blip r:embed="rId2"/>
          <a:stretch/>
        </p:blipFill>
        <p:spPr>
          <a:xfrm>
            <a:off x="778041" y="238575"/>
            <a:ext cx="6595193" cy="6380850"/>
          </a:xfrm>
          <a:noFill/>
        </p:spPr>
      </p:pic>
      <p:sp>
        <p:nvSpPr>
          <p:cNvPr id="10" name="Title 2">
            <a:extLst>
              <a:ext uri="{FF2B5EF4-FFF2-40B4-BE49-F238E27FC236}">
                <a16:creationId xmlns:a16="http://schemas.microsoft.com/office/drawing/2014/main" id="{B7F873C1-E0D3-E695-EC79-2DEADA0F98C1}"/>
              </a:ext>
            </a:extLst>
          </p:cNvPr>
          <p:cNvSpPr>
            <a:spLocks noGrp="1"/>
          </p:cNvSpPr>
          <p:nvPr>
            <p:ph type="title"/>
          </p:nvPr>
        </p:nvSpPr>
        <p:spPr>
          <a:xfrm>
            <a:off x="8369659" y="468131"/>
            <a:ext cx="3392556" cy="1781600"/>
          </a:xfrm>
        </p:spPr>
        <p:txBody>
          <a:bodyPr/>
          <a:lstStyle/>
          <a:p>
            <a:pPr algn="ctr"/>
            <a:r>
              <a:rPr lang="en-US" sz="2799" dirty="0"/>
              <a:t>ACTION PLAN FOR EUROPEAN DEMOCRACY</a:t>
            </a:r>
          </a:p>
        </p:txBody>
      </p:sp>
      <p:sp>
        <p:nvSpPr>
          <p:cNvPr id="12" name="Text Placeholder 3">
            <a:extLst>
              <a:ext uri="{FF2B5EF4-FFF2-40B4-BE49-F238E27FC236}">
                <a16:creationId xmlns:a16="http://schemas.microsoft.com/office/drawing/2014/main" id="{5F6A095C-239B-C75C-A390-D890A7137A53}"/>
              </a:ext>
            </a:extLst>
          </p:cNvPr>
          <p:cNvSpPr>
            <a:spLocks noGrp="1"/>
          </p:cNvSpPr>
          <p:nvPr>
            <p:ph type="body" sz="half" idx="2"/>
          </p:nvPr>
        </p:nvSpPr>
        <p:spPr>
          <a:xfrm>
            <a:off x="8475042" y="2386855"/>
            <a:ext cx="3143955" cy="3510382"/>
          </a:xfrm>
        </p:spPr>
        <p:txBody>
          <a:bodyPr/>
          <a:lstStyle/>
          <a:p>
            <a:r>
              <a:rPr lang="pt-BR" sz="1799" dirty="0"/>
              <a:t>Fonte: </a:t>
            </a:r>
            <a:r>
              <a:rPr lang="pt-BR" sz="1799" dirty="0">
                <a:hlinkClick r:id="rId3"/>
              </a:rPr>
              <a:t>https://commission.europa.eu/strategy-and-policy/priorities-2019-2024/new-push-european-democracy/european-democracy-action-plan_it</a:t>
            </a:r>
            <a:endParaRPr lang="pt-BR" sz="1799" dirty="0"/>
          </a:p>
          <a:p>
            <a:endParaRPr lang="en-US" dirty="0"/>
          </a:p>
        </p:txBody>
      </p:sp>
    </p:spTree>
    <p:extLst>
      <p:ext uri="{BB962C8B-B14F-4D97-AF65-F5344CB8AC3E}">
        <p14:creationId xmlns:p14="http://schemas.microsoft.com/office/powerpoint/2010/main" val="193179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0694272-6F08-82E9-B0C3-0DDBFDAB929F}"/>
              </a:ext>
            </a:extLst>
          </p:cNvPr>
          <p:cNvSpPr>
            <a:spLocks noGrp="1"/>
          </p:cNvSpPr>
          <p:nvPr>
            <p:ph type="title"/>
          </p:nvPr>
        </p:nvSpPr>
        <p:spPr/>
        <p:txBody>
          <a:bodyPr>
            <a:normAutofit/>
          </a:bodyPr>
          <a:lstStyle/>
          <a:p>
            <a:pPr algn="just"/>
            <a:r>
              <a:rPr lang="en-US" dirty="0"/>
              <a:t>Fair elections: Protecting the freedom and regularity of elections</a:t>
            </a:r>
            <a:endParaRPr lang="pt-BR" dirty="0"/>
          </a:p>
        </p:txBody>
      </p:sp>
      <p:sp>
        <p:nvSpPr>
          <p:cNvPr id="6" name="Espaço Reservado para Conteúdo 5">
            <a:extLst>
              <a:ext uri="{FF2B5EF4-FFF2-40B4-BE49-F238E27FC236}">
                <a16:creationId xmlns:a16="http://schemas.microsoft.com/office/drawing/2014/main" id="{5EBFFD5B-A81B-99F8-0BF6-A0BFCCCE44A6}"/>
              </a:ext>
            </a:extLst>
          </p:cNvPr>
          <p:cNvSpPr>
            <a:spLocks noGrp="1"/>
          </p:cNvSpPr>
          <p:nvPr>
            <p:ph idx="1"/>
          </p:nvPr>
        </p:nvSpPr>
        <p:spPr/>
        <p:txBody>
          <a:bodyPr>
            <a:normAutofit/>
          </a:bodyPr>
          <a:lstStyle/>
          <a:p>
            <a:pPr>
              <a:buFont typeface="Arial" panose="020B0604020202020204" pitchFamily="34" charset="0"/>
              <a:buChar char="•"/>
            </a:pPr>
            <a:r>
              <a:rPr lang="en-US" dirty="0"/>
              <a:t>legislation to ensure </a:t>
            </a:r>
            <a:r>
              <a:rPr lang="en-US" dirty="0">
                <a:hlinkClick r:id="rId2"/>
              </a:rPr>
              <a:t>greater transparency in the area of sponsored political content</a:t>
            </a:r>
            <a:r>
              <a:rPr lang="en-US" dirty="0"/>
              <a:t> (‘political advertising’), accompanied by support measures and guidance for political parties and Member States</a:t>
            </a:r>
          </a:p>
          <a:p>
            <a:pPr>
              <a:buFont typeface="Arial" panose="020B0604020202020204" pitchFamily="34" charset="0"/>
              <a:buChar char="•"/>
            </a:pPr>
            <a:r>
              <a:rPr lang="en-US" dirty="0">
                <a:hlinkClick r:id="rId3"/>
              </a:rPr>
              <a:t>the revision</a:t>
            </a:r>
            <a:r>
              <a:rPr lang="en-US" dirty="0"/>
              <a:t> of the </a:t>
            </a:r>
            <a:r>
              <a:rPr lang="en-US" dirty="0">
                <a:hlinkClick r:id="rId4"/>
              </a:rPr>
              <a:t>Regulation on the funding of European political parties</a:t>
            </a:r>
            <a:endParaRPr lang="en-US" dirty="0"/>
          </a:p>
          <a:p>
            <a:pPr>
              <a:buFont typeface="Arial" panose="020B0604020202020204" pitchFamily="34" charset="0"/>
              <a:buChar char="•"/>
            </a:pPr>
            <a:r>
              <a:rPr lang="en-US" dirty="0"/>
              <a:t>a </a:t>
            </a:r>
            <a:r>
              <a:rPr lang="en-US" dirty="0">
                <a:hlinkClick r:id="rId5"/>
              </a:rPr>
              <a:t>new joint operational mechanism for electoral resilience</a:t>
            </a:r>
            <a:r>
              <a:rPr lang="en-US" dirty="0"/>
              <a:t> through the European Cooperation Network on Elections. This is to build capacity in Member States to address risks to elections, in particular on disinformation and cyber-related threats, in close cooperation with the NIS (security of information systems) Cooperation Group.</a:t>
            </a:r>
          </a:p>
          <a:p>
            <a:pPr marL="0" indent="0">
              <a:buNone/>
            </a:pPr>
            <a:endParaRPr lang="pt-BR" dirty="0"/>
          </a:p>
        </p:txBody>
      </p:sp>
    </p:spTree>
    <p:extLst>
      <p:ext uri="{BB962C8B-B14F-4D97-AF65-F5344CB8AC3E}">
        <p14:creationId xmlns:p14="http://schemas.microsoft.com/office/powerpoint/2010/main" val="187938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3D3DAA-3DAF-73D0-042C-E09D11CB6279}"/>
              </a:ext>
            </a:extLst>
          </p:cNvPr>
          <p:cNvSpPr>
            <a:spLocks noGrp="1"/>
          </p:cNvSpPr>
          <p:nvPr>
            <p:ph type="title"/>
          </p:nvPr>
        </p:nvSpPr>
        <p:spPr/>
        <p:txBody>
          <a:bodyPr/>
          <a:lstStyle/>
          <a:p>
            <a:pPr algn="ctr"/>
            <a:r>
              <a:rPr lang="pt-BR" b="1" dirty="0" err="1"/>
              <a:t>Funding</a:t>
            </a:r>
            <a:r>
              <a:rPr lang="pt-BR" b="1" dirty="0"/>
              <a:t> for </a:t>
            </a:r>
            <a:r>
              <a:rPr lang="pt-BR" b="1" dirty="0" err="1"/>
              <a:t>democracy</a:t>
            </a:r>
            <a:br>
              <a:rPr lang="pt-BR" b="1" dirty="0"/>
            </a:br>
            <a:endParaRPr lang="pt-BR" dirty="0"/>
          </a:p>
        </p:txBody>
      </p:sp>
      <p:sp>
        <p:nvSpPr>
          <p:cNvPr id="3" name="Espaço Reservado para Conteúdo 2">
            <a:extLst>
              <a:ext uri="{FF2B5EF4-FFF2-40B4-BE49-F238E27FC236}">
                <a16:creationId xmlns:a16="http://schemas.microsoft.com/office/drawing/2014/main" id="{0674C9B2-2073-12CD-5359-5F8ECD5DBD31}"/>
              </a:ext>
            </a:extLst>
          </p:cNvPr>
          <p:cNvSpPr>
            <a:spLocks noGrp="1"/>
          </p:cNvSpPr>
          <p:nvPr>
            <p:ph idx="1"/>
          </p:nvPr>
        </p:nvSpPr>
        <p:spPr>
          <a:xfrm>
            <a:off x="909837" y="1904999"/>
            <a:ext cx="10153128" cy="4114801"/>
          </a:xfrm>
        </p:spPr>
        <p:txBody>
          <a:bodyPr>
            <a:normAutofit lnSpcReduction="10000"/>
          </a:bodyPr>
          <a:lstStyle/>
          <a:p>
            <a:pPr>
              <a:buFont typeface="Arial" panose="020B0604020202020204" pitchFamily="34" charset="0"/>
              <a:buChar char="•"/>
            </a:pPr>
            <a:endParaRPr lang="it-IT" sz="2799" dirty="0"/>
          </a:p>
          <a:p>
            <a:pPr algn="just">
              <a:buFont typeface="Arial" panose="020B0604020202020204" pitchFamily="34" charset="0"/>
              <a:buChar char="•"/>
            </a:pPr>
            <a:r>
              <a:rPr lang="en-US" dirty="0"/>
              <a:t>promoting election integrity, boosting citizen participation, civic engagement and trust in democracy, through funding from the Citizens, Equality, Rights and Values </a:t>
            </a:r>
            <a:r>
              <a:rPr lang="en-US" dirty="0" err="1"/>
              <a:t>programme</a:t>
            </a:r>
            <a:r>
              <a:rPr lang="en-US" dirty="0"/>
              <a:t>; Creative Europe; Erasmus+; and Horizon Europe, Cohesion funds</a:t>
            </a:r>
          </a:p>
          <a:p>
            <a:pPr algn="just">
              <a:buFont typeface="Arial" panose="020B0604020202020204" pitchFamily="34" charset="0"/>
              <a:buChar char="•"/>
            </a:pPr>
            <a:r>
              <a:rPr lang="en-US" dirty="0"/>
              <a:t>strengthening funding to news media </a:t>
            </a:r>
            <a:r>
              <a:rPr lang="en-US" dirty="0" err="1"/>
              <a:t>organisations</a:t>
            </a:r>
            <a:r>
              <a:rPr lang="en-US" dirty="0"/>
              <a:t> within the EU and beyond, through funding from Creative Europe; Digital Europe; Global Europe Human Rights and Democracy </a:t>
            </a:r>
            <a:r>
              <a:rPr lang="en-US" dirty="0" err="1"/>
              <a:t>Programme</a:t>
            </a:r>
            <a:endParaRPr lang="en-US" dirty="0"/>
          </a:p>
          <a:p>
            <a:pPr algn="just">
              <a:buFont typeface="Arial" panose="020B0604020202020204" pitchFamily="34" charset="0"/>
              <a:buChar char="•"/>
            </a:pPr>
            <a:r>
              <a:rPr lang="en-US" dirty="0"/>
              <a:t>fighting disinformation with the view to promoting media literacy and helping citizens identify disinformation through funding from Erasmus+ and the European Solidarity Corps</a:t>
            </a:r>
          </a:p>
          <a:p>
            <a:pPr algn="just"/>
            <a:endParaRPr lang="pt-BR" dirty="0"/>
          </a:p>
        </p:txBody>
      </p:sp>
    </p:spTree>
    <p:extLst>
      <p:ext uri="{BB962C8B-B14F-4D97-AF65-F5344CB8AC3E}">
        <p14:creationId xmlns:p14="http://schemas.microsoft.com/office/powerpoint/2010/main" val="398695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1479B2-F407-94F8-530C-974845245E6A}"/>
              </a:ext>
            </a:extLst>
          </p:cNvPr>
          <p:cNvSpPr>
            <a:spLocks noGrp="1"/>
          </p:cNvSpPr>
          <p:nvPr>
            <p:ph type="title"/>
          </p:nvPr>
        </p:nvSpPr>
        <p:spPr/>
        <p:txBody>
          <a:bodyPr>
            <a:normAutofit/>
          </a:bodyPr>
          <a:lstStyle/>
          <a:p>
            <a:pPr algn="ctr"/>
            <a:r>
              <a:rPr lang="it-IT" b="1" dirty="0"/>
              <a:t>European media freedom act</a:t>
            </a:r>
            <a:br>
              <a:rPr lang="it-IT" b="1" dirty="0"/>
            </a:br>
            <a:endParaRPr lang="pt-BR" dirty="0"/>
          </a:p>
        </p:txBody>
      </p:sp>
      <p:sp>
        <p:nvSpPr>
          <p:cNvPr id="3" name="Espaço Reservado para Conteúdo 2">
            <a:extLst>
              <a:ext uri="{FF2B5EF4-FFF2-40B4-BE49-F238E27FC236}">
                <a16:creationId xmlns:a16="http://schemas.microsoft.com/office/drawing/2014/main" id="{0C9A689E-B365-1DC5-F83F-EECF2133C5A6}"/>
              </a:ext>
            </a:extLst>
          </p:cNvPr>
          <p:cNvSpPr>
            <a:spLocks noGrp="1"/>
          </p:cNvSpPr>
          <p:nvPr>
            <p:ph idx="1"/>
          </p:nvPr>
        </p:nvSpPr>
        <p:spPr/>
        <p:txBody>
          <a:bodyPr>
            <a:normAutofit fontScale="92500" lnSpcReduction="10000"/>
          </a:bodyPr>
          <a:lstStyle/>
          <a:p>
            <a:pPr algn="just"/>
            <a:r>
              <a:rPr lang="en-US" dirty="0"/>
              <a:t>On 16 September 2022, the European Commission adopted the European Media Freedom Act, a new set of rules to protect media pluralism and independence in the EU.</a:t>
            </a:r>
          </a:p>
          <a:p>
            <a:pPr algn="just"/>
            <a:r>
              <a:rPr lang="en-US" dirty="0"/>
              <a:t>The European Media Freedom Law will ensure that media, both public and private, can operate more easily across borders in the EU internal market, without undue pressure. It will also take into account the digital transformation of the media space.</a:t>
            </a:r>
          </a:p>
          <a:p>
            <a:pPr algn="just"/>
            <a:r>
              <a:rPr lang="en-US" dirty="0"/>
              <a:t>The Commission also proposed to establish an independent European Media Services Board, made up of national media regulators. The Board will promote the effective and consistent application of EU media rules, in particular by publishing guidance on regulatory issues in the sector</a:t>
            </a:r>
          </a:p>
          <a:p>
            <a:pPr algn="just"/>
            <a:r>
              <a:rPr lang="it-IT" dirty="0">
                <a:hlinkClick r:id="rId2"/>
              </a:rPr>
              <a:t>https://ec.europa.eu/commission/presscorner/detail/en/ip_22_5504</a:t>
            </a:r>
            <a:r>
              <a:rPr lang="it-IT" dirty="0"/>
              <a:t>.</a:t>
            </a:r>
          </a:p>
          <a:p>
            <a:endParaRPr lang="pt-BR" dirty="0"/>
          </a:p>
        </p:txBody>
      </p:sp>
    </p:spTree>
    <p:extLst>
      <p:ext uri="{BB962C8B-B14F-4D97-AF65-F5344CB8AC3E}">
        <p14:creationId xmlns:p14="http://schemas.microsoft.com/office/powerpoint/2010/main" val="348769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2DDAF9-F513-6F23-43CD-70C2B73F59E0}"/>
              </a:ext>
            </a:extLst>
          </p:cNvPr>
          <p:cNvSpPr>
            <a:spLocks noGrp="1"/>
          </p:cNvSpPr>
          <p:nvPr>
            <p:ph type="title"/>
          </p:nvPr>
        </p:nvSpPr>
        <p:spPr/>
        <p:txBody>
          <a:bodyPr>
            <a:normAutofit/>
          </a:bodyPr>
          <a:lstStyle/>
          <a:p>
            <a:pPr algn="ctr"/>
            <a:r>
              <a:rPr lang="it-IT" b="1" dirty="0"/>
              <a:t>Media freedom and pluralism</a:t>
            </a:r>
            <a:br>
              <a:rPr lang="it-IT" b="1" dirty="0"/>
            </a:br>
            <a:endParaRPr lang="pt-BR" dirty="0"/>
          </a:p>
        </p:txBody>
      </p:sp>
      <p:sp>
        <p:nvSpPr>
          <p:cNvPr id="3" name="Espaço Reservado para Conteúdo 2">
            <a:extLst>
              <a:ext uri="{FF2B5EF4-FFF2-40B4-BE49-F238E27FC236}">
                <a16:creationId xmlns:a16="http://schemas.microsoft.com/office/drawing/2014/main" id="{A8EF77BD-055A-92CE-BBF6-3DE0F04F9436}"/>
              </a:ext>
            </a:extLst>
          </p:cNvPr>
          <p:cNvSpPr>
            <a:spLocks noGrp="1"/>
          </p:cNvSpPr>
          <p:nvPr>
            <p:ph idx="1"/>
          </p:nvPr>
        </p:nvSpPr>
        <p:spPr/>
        <p:txBody>
          <a:bodyPr>
            <a:normAutofit fontScale="77500" lnSpcReduction="20000"/>
          </a:bodyPr>
          <a:lstStyle/>
          <a:p>
            <a:pPr algn="just"/>
            <a:r>
              <a:rPr lang="en-US" dirty="0"/>
              <a:t>On 27 April 2022, the European Commission launched actions to improve the protection of journalists and human rights defenders from abusive judicial proceedings. Strategic lawsuits aimed at blocking public participation, commonly known as gag actions or "SLAPP" (strategic lawsuits against public participation), are a particular form of harassment used mainly against journalists and human rights defenders to prevent or penalize possibility to intervene on matters of public interest.</a:t>
            </a:r>
          </a:p>
          <a:p>
            <a:pPr algn="just"/>
            <a:r>
              <a:rPr lang="en-US" dirty="0"/>
              <a:t>The proposed directive concerns SLAPPs in civil matters with cross-border implications. It allows judges to quickly dismiss manifestly unfounded lawsuits against journalists and human rights defenders. It also establishes various procedural guarantees and remedies, such as compensation for damages, and dissuasive sanctions for initiating abusive legal actions.</a:t>
            </a:r>
          </a:p>
          <a:p>
            <a:pPr algn="just"/>
            <a:r>
              <a:rPr lang="en-US" dirty="0"/>
              <a:t>At the same time, the Commission also adopted a complementary recommendation to encourage Member States to align their rules with proposed EU law for national cases and in all proceedings, not just in civil matters. The recommendation also calls on Member States to take a number of other measures, such as training and awareness-raising, to combat gag actions.</a:t>
            </a:r>
            <a:endParaRPr lang="pt-BR" dirty="0"/>
          </a:p>
        </p:txBody>
      </p:sp>
    </p:spTree>
    <p:extLst>
      <p:ext uri="{BB962C8B-B14F-4D97-AF65-F5344CB8AC3E}">
        <p14:creationId xmlns:p14="http://schemas.microsoft.com/office/powerpoint/2010/main" val="356584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89D95-2452-D8AD-0A9D-2061F7C8ECA2}"/>
              </a:ext>
            </a:extLst>
          </p:cNvPr>
          <p:cNvSpPr>
            <a:spLocks noGrp="1"/>
          </p:cNvSpPr>
          <p:nvPr>
            <p:ph type="title"/>
          </p:nvPr>
        </p:nvSpPr>
        <p:spPr/>
        <p:txBody>
          <a:bodyPr>
            <a:normAutofit/>
          </a:bodyPr>
          <a:lstStyle/>
          <a:p>
            <a:pPr algn="ctr"/>
            <a:r>
              <a:rPr lang="pt-BR" b="1" dirty="0" err="1"/>
              <a:t>Fight</a:t>
            </a:r>
            <a:r>
              <a:rPr lang="pt-BR" b="1" dirty="0"/>
              <a:t> </a:t>
            </a:r>
            <a:r>
              <a:rPr lang="pt-BR" b="1" dirty="0" err="1"/>
              <a:t>against</a:t>
            </a:r>
            <a:r>
              <a:rPr lang="pt-BR" b="1" dirty="0"/>
              <a:t> </a:t>
            </a:r>
            <a:r>
              <a:rPr lang="pt-BR" b="1" dirty="0" err="1"/>
              <a:t>disinformation</a:t>
            </a:r>
            <a:br>
              <a:rPr lang="pt-BR" b="1" dirty="0"/>
            </a:br>
            <a:endParaRPr lang="pt-BR" dirty="0"/>
          </a:p>
        </p:txBody>
      </p:sp>
      <p:sp>
        <p:nvSpPr>
          <p:cNvPr id="3" name="Espaço Reservado para Conteúdo 2">
            <a:extLst>
              <a:ext uri="{FF2B5EF4-FFF2-40B4-BE49-F238E27FC236}">
                <a16:creationId xmlns:a16="http://schemas.microsoft.com/office/drawing/2014/main" id="{C4AE33C3-6D1D-DFC1-58CF-0B008C4C4AAD}"/>
              </a:ext>
            </a:extLst>
          </p:cNvPr>
          <p:cNvSpPr>
            <a:spLocks noGrp="1"/>
          </p:cNvSpPr>
          <p:nvPr>
            <p:ph idx="1"/>
          </p:nvPr>
        </p:nvSpPr>
        <p:spPr/>
        <p:txBody>
          <a:bodyPr>
            <a:normAutofit fontScale="70000" lnSpcReduction="20000"/>
          </a:bodyPr>
          <a:lstStyle/>
          <a:p>
            <a:r>
              <a:rPr lang="en-US" dirty="0"/>
              <a:t>Democracies around the world are witnessing the proliferation of false information, which could destabilize their democratic institutions and undermine citizens' trust. Addressing misinformation, disinformation and foreign interference requires several strategic responses.</a:t>
            </a:r>
          </a:p>
          <a:p>
            <a:r>
              <a:rPr lang="en-US" dirty="0"/>
              <a:t>The Action Plan for European Democracy sets out a comprehensive response, based on the work done by the EU and firmly anchored in European values ​​and principles. Safeguards freedom of expression and people's right to access legal content.</a:t>
            </a:r>
          </a:p>
          <a:p>
            <a:r>
              <a:rPr lang="en-US" dirty="0"/>
              <a:t>To step up the fight against disinformation, the Commission intends to:</a:t>
            </a:r>
          </a:p>
          <a:p>
            <a:r>
              <a:rPr lang="en-US" dirty="0"/>
              <a:t>improve the toolkit available to the EU to counter foreign interference in our information space, integrating new tools that allow it to impose costs on those responsible</a:t>
            </a:r>
          </a:p>
          <a:p>
            <a:r>
              <a:rPr lang="en-US" dirty="0"/>
              <a:t>Channel efforts to reform the Code of Practice on Disinformation towards a co-regulatory framework for the obligations and liability of online platforms, in line with the forthcoming Digital Services Act</a:t>
            </a:r>
          </a:p>
          <a:p>
            <a:r>
              <a:rPr lang="en-US" dirty="0"/>
              <a:t>publish guidance to improve the code of practice in spring 2021 and establish a more robust framework to monitor its implementation.</a:t>
            </a:r>
            <a:endParaRPr lang="pt-BR" dirty="0"/>
          </a:p>
        </p:txBody>
      </p:sp>
    </p:spTree>
    <p:extLst>
      <p:ext uri="{BB962C8B-B14F-4D97-AF65-F5344CB8AC3E}">
        <p14:creationId xmlns:p14="http://schemas.microsoft.com/office/powerpoint/2010/main" val="80806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0DE9EF-17B5-4732-8A78-F45BE9D61FB5}"/>
              </a:ext>
            </a:extLst>
          </p:cNvPr>
          <p:cNvSpPr>
            <a:spLocks noGrp="1"/>
          </p:cNvSpPr>
          <p:nvPr>
            <p:ph type="title"/>
          </p:nvPr>
        </p:nvSpPr>
        <p:spPr>
          <a:xfrm>
            <a:off x="909836" y="404665"/>
            <a:ext cx="10297144" cy="1224136"/>
          </a:xfrm>
        </p:spPr>
        <p:txBody>
          <a:bodyPr/>
          <a:lstStyle/>
          <a:p>
            <a:pPr algn="ctr"/>
            <a:r>
              <a:rPr lang="pt-BR" dirty="0" err="1"/>
              <a:t>Elections</a:t>
            </a:r>
            <a:r>
              <a:rPr lang="pt-BR" dirty="0"/>
              <a:t> </a:t>
            </a:r>
            <a:r>
              <a:rPr lang="pt-BR" dirty="0" err="1"/>
              <a:t>and</a:t>
            </a:r>
            <a:r>
              <a:rPr lang="pt-BR" dirty="0"/>
              <a:t> </a:t>
            </a:r>
            <a:r>
              <a:rPr lang="pt-BR" dirty="0" err="1"/>
              <a:t>contemporary</a:t>
            </a:r>
            <a:r>
              <a:rPr lang="pt-BR" dirty="0"/>
              <a:t> </a:t>
            </a:r>
            <a:r>
              <a:rPr lang="pt-BR" dirty="0" err="1"/>
              <a:t>challenges</a:t>
            </a:r>
            <a:endParaRPr lang="pt-BR" dirty="0"/>
          </a:p>
        </p:txBody>
      </p:sp>
      <p:sp>
        <p:nvSpPr>
          <p:cNvPr id="3" name="Espaço Reservado para Conteúdo 2">
            <a:extLst>
              <a:ext uri="{FF2B5EF4-FFF2-40B4-BE49-F238E27FC236}">
                <a16:creationId xmlns:a16="http://schemas.microsoft.com/office/drawing/2014/main" id="{77BB3AD0-7A24-4D62-AA93-CB52D1263DC4}"/>
              </a:ext>
            </a:extLst>
          </p:cNvPr>
          <p:cNvSpPr>
            <a:spLocks noGrp="1"/>
          </p:cNvSpPr>
          <p:nvPr>
            <p:ph idx="1"/>
          </p:nvPr>
        </p:nvSpPr>
        <p:spPr/>
        <p:txBody>
          <a:bodyPr>
            <a:normAutofit/>
          </a:bodyPr>
          <a:lstStyle/>
          <a:p>
            <a:pPr algn="just"/>
            <a:r>
              <a:rPr lang="en-US" i="1" dirty="0"/>
              <a:t>“Healthy democracy relies on open, free and fair public debate. It's our duty to protect this space and not allow anybody to spread disinformation that fuels hatred, division, and mistrust in democracy. As the European Union, we've decided to act together and reinforce our response, to promote our principles, to support the resilience of our societies, within our borders and in the </a:t>
            </a:r>
            <a:r>
              <a:rPr lang="en-US" i="1" dirty="0" err="1"/>
              <a:t>neighbourhood</a:t>
            </a:r>
            <a:r>
              <a:rPr lang="en-US" i="1" dirty="0"/>
              <a:t>. It's the European way to respond to one of the main challenges of our times."  </a:t>
            </a:r>
            <a:r>
              <a:rPr kumimoji="0" lang="pt-BR" altLang="pt-BR" sz="2400" b="0" i="0" u="none" strike="noStrike" cap="none" normalizeH="0" baseline="0" dirty="0" err="1">
                <a:ln>
                  <a:noFill/>
                </a:ln>
                <a:solidFill>
                  <a:schemeClr val="tx1"/>
                </a:solidFill>
                <a:effectLst/>
              </a:rPr>
              <a:t>Federica</a:t>
            </a:r>
            <a:r>
              <a:rPr kumimoji="0" lang="pt-BR" altLang="pt-BR" sz="2400" b="0" i="0" u="none" strike="noStrike" cap="none" normalizeH="0" baseline="0" dirty="0">
                <a:ln>
                  <a:noFill/>
                </a:ln>
                <a:solidFill>
                  <a:schemeClr val="tx1"/>
                </a:solidFill>
                <a:effectLst/>
              </a:rPr>
              <a:t> </a:t>
            </a:r>
            <a:r>
              <a:rPr kumimoji="0" lang="pt-BR" altLang="pt-BR" sz="2400" b="0" i="0" u="none" strike="noStrike" cap="none" normalizeH="0" baseline="0" dirty="0" err="1">
                <a:ln>
                  <a:noFill/>
                </a:ln>
                <a:solidFill>
                  <a:schemeClr val="tx1"/>
                </a:solidFill>
                <a:effectLst/>
              </a:rPr>
              <a:t>Mogherini</a:t>
            </a:r>
            <a:r>
              <a:rPr kumimoji="0" lang="pt-BR" altLang="pt-BR" sz="800" b="0" i="0" u="none" strike="noStrike" cap="none" normalizeH="0" baseline="0" dirty="0">
                <a:ln>
                  <a:noFill/>
                </a:ln>
                <a:solidFill>
                  <a:schemeClr val="tx1"/>
                </a:solidFill>
                <a:effectLst/>
              </a:rPr>
              <a:t>  - </a:t>
            </a:r>
            <a:r>
              <a:rPr kumimoji="0" lang="pt-BR" altLang="pt-BR" sz="2400" b="0" i="0" u="none" strike="noStrike" cap="none" normalizeH="0" baseline="0" dirty="0">
                <a:ln>
                  <a:noFill/>
                </a:ln>
                <a:solidFill>
                  <a:schemeClr val="tx1"/>
                </a:solidFill>
                <a:effectLst/>
              </a:rPr>
              <a:t>High </a:t>
            </a:r>
            <a:r>
              <a:rPr kumimoji="0" lang="pt-BR" altLang="pt-BR" sz="2400" b="0" i="0" u="none" strike="noStrike" cap="none" normalizeH="0" baseline="0" dirty="0" err="1">
                <a:ln>
                  <a:noFill/>
                </a:ln>
                <a:solidFill>
                  <a:schemeClr val="tx1"/>
                </a:solidFill>
                <a:effectLst/>
              </a:rPr>
              <a:t>Representative</a:t>
            </a:r>
            <a:r>
              <a:rPr kumimoji="0" lang="pt-BR" altLang="pt-BR" sz="2400" b="0" i="0" u="none" strike="noStrike" cap="none" normalizeH="0" baseline="0" dirty="0">
                <a:ln>
                  <a:noFill/>
                </a:ln>
                <a:solidFill>
                  <a:schemeClr val="tx1"/>
                </a:solidFill>
                <a:effectLst/>
              </a:rPr>
              <a:t>/Vice </a:t>
            </a:r>
            <a:r>
              <a:rPr kumimoji="0" lang="pt-BR" altLang="pt-BR" sz="2400" b="0" i="0" u="none" strike="noStrike" cap="none" normalizeH="0" baseline="0" dirty="0" err="1">
                <a:ln>
                  <a:noFill/>
                </a:ln>
                <a:solidFill>
                  <a:schemeClr val="tx1"/>
                </a:solidFill>
                <a:effectLst/>
              </a:rPr>
              <a:t>President</a:t>
            </a:r>
            <a:r>
              <a:rPr kumimoji="0" lang="pt-BR" altLang="pt-BR" sz="2400" b="0" i="0" u="none" strike="noStrike" cap="none" normalizeH="0" baseline="0" dirty="0">
                <a:ln>
                  <a:noFill/>
                </a:ln>
                <a:solidFill>
                  <a:schemeClr val="tx1"/>
                </a:solidFill>
                <a:effectLst/>
              </a:rPr>
              <a:t> 2014-2019  </a:t>
            </a:r>
            <a:r>
              <a:rPr kumimoji="0" lang="pt-BR" altLang="pt-BR" sz="800" b="0" i="0" u="none" strike="noStrike" cap="none" normalizeH="0" baseline="0" dirty="0">
                <a:ln>
                  <a:noFill/>
                </a:ln>
                <a:solidFill>
                  <a:schemeClr val="tx1"/>
                </a:solidFill>
                <a:effectLst/>
              </a:rPr>
              <a:t>- </a:t>
            </a:r>
            <a:r>
              <a:rPr lang="pt-BR" dirty="0">
                <a:hlinkClick r:id="rId2"/>
              </a:rPr>
              <a:t>https://ec.europa.eu/commission/presscorner/detail/en/IP_18_6647</a:t>
            </a:r>
            <a:endParaRPr lang="en-US" i="1" dirty="0"/>
          </a:p>
          <a:p>
            <a:pPr algn="just"/>
            <a:endParaRPr lang="pt-BR" dirty="0"/>
          </a:p>
        </p:txBody>
      </p:sp>
    </p:spTree>
    <p:extLst>
      <p:ext uri="{BB962C8B-B14F-4D97-AF65-F5344CB8AC3E}">
        <p14:creationId xmlns:p14="http://schemas.microsoft.com/office/powerpoint/2010/main" val="426271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0DE9EF-17B5-4732-8A78-F45BE9D61FB5}"/>
              </a:ext>
            </a:extLst>
          </p:cNvPr>
          <p:cNvSpPr>
            <a:spLocks noGrp="1"/>
          </p:cNvSpPr>
          <p:nvPr>
            <p:ph type="title"/>
          </p:nvPr>
        </p:nvSpPr>
        <p:spPr>
          <a:xfrm>
            <a:off x="1090920" y="1096323"/>
            <a:ext cx="5721763" cy="2049086"/>
          </a:xfrm>
        </p:spPr>
        <p:txBody>
          <a:bodyPr>
            <a:normAutofit fontScale="90000"/>
          </a:bodyPr>
          <a:lstStyle/>
          <a:p>
            <a:r>
              <a:rPr lang="pt-BR" sz="5598" dirty="0" err="1"/>
              <a:t>Elections</a:t>
            </a:r>
            <a:r>
              <a:rPr lang="pt-BR" sz="5598" dirty="0"/>
              <a:t> </a:t>
            </a:r>
            <a:r>
              <a:rPr lang="pt-BR" sz="5598" dirty="0" err="1"/>
              <a:t>and</a:t>
            </a:r>
            <a:r>
              <a:rPr lang="pt-BR" sz="5598" dirty="0"/>
              <a:t> </a:t>
            </a:r>
            <a:r>
              <a:rPr lang="pt-BR" sz="5598" dirty="0" err="1"/>
              <a:t>contemporary</a:t>
            </a:r>
            <a:r>
              <a:rPr lang="pt-BR" sz="5598" dirty="0"/>
              <a:t> </a:t>
            </a:r>
            <a:r>
              <a:rPr lang="pt-BR" sz="5598" dirty="0" err="1"/>
              <a:t>challenges</a:t>
            </a:r>
            <a:endParaRPr lang="pt-BR" sz="5598" dirty="0"/>
          </a:p>
        </p:txBody>
      </p:sp>
      <p:sp>
        <p:nvSpPr>
          <p:cNvPr id="9" name="Content Placeholder 8">
            <a:extLst>
              <a:ext uri="{FF2B5EF4-FFF2-40B4-BE49-F238E27FC236}">
                <a16:creationId xmlns:a16="http://schemas.microsoft.com/office/drawing/2014/main" id="{FFE91CD7-0408-A287-DFF2-7642981F24D3}"/>
              </a:ext>
            </a:extLst>
          </p:cNvPr>
          <p:cNvSpPr>
            <a:spLocks noGrp="1"/>
          </p:cNvSpPr>
          <p:nvPr>
            <p:ph idx="1"/>
          </p:nvPr>
        </p:nvSpPr>
        <p:spPr>
          <a:xfrm>
            <a:off x="1119940" y="3180587"/>
            <a:ext cx="5692742" cy="3105169"/>
          </a:xfrm>
        </p:spPr>
        <p:txBody>
          <a:bodyPr>
            <a:normAutofit/>
          </a:bodyPr>
          <a:lstStyle/>
          <a:p>
            <a:r>
              <a:rPr lang="en-US" dirty="0"/>
              <a:t>“I am disappointed to see that Twitter report lags behind others and I expect a more serious commitment to their obligations stemming from the Code,” the EU’s Vice President for Values and Transparency </a:t>
            </a:r>
            <a:r>
              <a:rPr lang="en-US" dirty="0" err="1"/>
              <a:t>Věra</a:t>
            </a:r>
            <a:r>
              <a:rPr lang="en-US" dirty="0"/>
              <a:t> </a:t>
            </a:r>
            <a:r>
              <a:rPr lang="en-US" dirty="0" err="1"/>
              <a:t>Jourová</a:t>
            </a:r>
            <a:r>
              <a:rPr lang="en-US" dirty="0"/>
              <a:t> said in a statement. </a:t>
            </a:r>
          </a:p>
        </p:txBody>
      </p:sp>
      <p:pic>
        <p:nvPicPr>
          <p:cNvPr id="5" name="Espaço Reservado para Conteúdo 4" descr="Interface gráfica do usuário, Aplicativo&#10;&#10;Descrição gerada automaticamente">
            <a:extLst>
              <a:ext uri="{FF2B5EF4-FFF2-40B4-BE49-F238E27FC236}">
                <a16:creationId xmlns:a16="http://schemas.microsoft.com/office/drawing/2014/main" id="{D6133AC6-2E77-C805-B954-23FD571836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673" y="906193"/>
            <a:ext cx="3582388" cy="5045614"/>
          </a:xfrm>
          <a:prstGeom prst="rect">
            <a:avLst/>
          </a:prstGeom>
        </p:spPr>
      </p:pic>
    </p:spTree>
    <p:extLst>
      <p:ext uri="{BB962C8B-B14F-4D97-AF65-F5344CB8AC3E}">
        <p14:creationId xmlns:p14="http://schemas.microsoft.com/office/powerpoint/2010/main" val="48837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186ABA-FBAB-76F4-6A4F-B4211F7AB9A3}"/>
              </a:ext>
            </a:extLst>
          </p:cNvPr>
          <p:cNvSpPr>
            <a:spLocks noGrp="1"/>
          </p:cNvSpPr>
          <p:nvPr>
            <p:ph type="title"/>
          </p:nvPr>
        </p:nvSpPr>
        <p:spPr>
          <a:xfrm>
            <a:off x="693812" y="381000"/>
            <a:ext cx="11449271" cy="1371600"/>
          </a:xfrm>
        </p:spPr>
        <p:txBody>
          <a:bodyPr/>
          <a:lstStyle/>
          <a:p>
            <a:pPr algn="ctr"/>
            <a:r>
              <a:rPr lang="pt-BR" dirty="0"/>
              <a:t>ELECTIONS AND CONTEMPORARY CHALLENGES</a:t>
            </a:r>
          </a:p>
        </p:txBody>
      </p:sp>
      <p:sp>
        <p:nvSpPr>
          <p:cNvPr id="3" name="Espaço Reservado para Conteúdo 2">
            <a:extLst>
              <a:ext uri="{FF2B5EF4-FFF2-40B4-BE49-F238E27FC236}">
                <a16:creationId xmlns:a16="http://schemas.microsoft.com/office/drawing/2014/main" id="{9355AABD-38E2-E175-EEB8-377B3DCDB172}"/>
              </a:ext>
            </a:extLst>
          </p:cNvPr>
          <p:cNvSpPr>
            <a:spLocks noGrp="1"/>
          </p:cNvSpPr>
          <p:nvPr>
            <p:ph idx="1"/>
          </p:nvPr>
        </p:nvSpPr>
        <p:spPr/>
        <p:txBody>
          <a:bodyPr>
            <a:normAutofit fontScale="92500" lnSpcReduction="20000"/>
          </a:bodyPr>
          <a:lstStyle/>
          <a:p>
            <a:pPr algn="just"/>
            <a:r>
              <a:rPr lang="en-US" dirty="0"/>
              <a:t>Action plan against disinformation. (Ensure more effective detection, Formulate a coordinated response, Online platforms and services, Raise awareness and empower citizens)</a:t>
            </a:r>
          </a:p>
          <a:p>
            <a:pPr algn="just"/>
            <a:r>
              <a:rPr lang="en-US" dirty="0"/>
              <a:t>Code of Practice on Disinformation (strengthened in 2022 - https://digital-strategy.ec.europa.eu/it/policies/code-practice-disinformation)</a:t>
            </a:r>
          </a:p>
          <a:p>
            <a:pPr algn="just"/>
            <a:r>
              <a:rPr lang="en-US" dirty="0"/>
              <a:t>Annual self-assessment reports submitted by Facebook, Google, Microsoft, Mozilla, Twitter and 7 European associations under the Code of Conduct on Disinformation.</a:t>
            </a:r>
          </a:p>
          <a:p>
            <a:pPr algn="just"/>
            <a:r>
              <a:rPr lang="en-US" dirty="0"/>
              <a:t>Special Committee on foreign interference in all democratic processes in the European Union, including disinformation, and on strengthening integrity, transparency and accountability in the European Parliament« https://www.europarl.europa.eu/doceo/document /TA-9-2023-0030_PT.html</a:t>
            </a:r>
            <a:endParaRPr lang="pt-BR" dirty="0"/>
          </a:p>
        </p:txBody>
      </p:sp>
    </p:spTree>
    <p:extLst>
      <p:ext uri="{BB962C8B-B14F-4D97-AF65-F5344CB8AC3E}">
        <p14:creationId xmlns:p14="http://schemas.microsoft.com/office/powerpoint/2010/main" val="8155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21D09-B97E-AD72-9A86-EC4C4CAA0301}"/>
              </a:ext>
            </a:extLst>
          </p:cNvPr>
          <p:cNvSpPr>
            <a:spLocks noGrp="1"/>
          </p:cNvSpPr>
          <p:nvPr>
            <p:ph type="title"/>
          </p:nvPr>
        </p:nvSpPr>
        <p:spPr/>
        <p:txBody>
          <a:bodyPr>
            <a:normAutofit/>
          </a:bodyPr>
          <a:lstStyle/>
          <a:p>
            <a:r>
              <a:rPr lang="en-US" dirty="0"/>
              <a:t>The democratic waves and the international commitment to democracy</a:t>
            </a:r>
            <a:endParaRPr lang="pt-BR" dirty="0"/>
          </a:p>
        </p:txBody>
      </p:sp>
      <p:sp>
        <p:nvSpPr>
          <p:cNvPr id="3" name="Espaço Reservado para Conteúdo 2">
            <a:extLst>
              <a:ext uri="{FF2B5EF4-FFF2-40B4-BE49-F238E27FC236}">
                <a16:creationId xmlns:a16="http://schemas.microsoft.com/office/drawing/2014/main" id="{E90578C1-E5AE-6E0D-B2B8-66BF673D543E}"/>
              </a:ext>
            </a:extLst>
          </p:cNvPr>
          <p:cNvSpPr>
            <a:spLocks noGrp="1"/>
          </p:cNvSpPr>
          <p:nvPr>
            <p:ph idx="1"/>
          </p:nvPr>
        </p:nvSpPr>
        <p:spPr>
          <a:xfrm>
            <a:off x="189182" y="1988840"/>
            <a:ext cx="6553302" cy="4488160"/>
          </a:xfrm>
        </p:spPr>
        <p:txBody>
          <a:bodyPr>
            <a:normAutofit fontScale="55000" lnSpcReduction="20000"/>
          </a:bodyPr>
          <a:lstStyle/>
          <a:p>
            <a:r>
              <a:rPr lang="en-US" dirty="0"/>
              <a:t>First wave - 1828/1926 (French and American revolutions)</a:t>
            </a:r>
          </a:p>
          <a:p>
            <a:r>
              <a:rPr lang="en-US" dirty="0"/>
              <a:t>1st counter/reverse wave – 1922 / 1942 (European totalitarian governments)</a:t>
            </a:r>
          </a:p>
          <a:p>
            <a:r>
              <a:rPr lang="en-US" dirty="0"/>
              <a:t>2nd wave -1943/1962 (end of World War II - Universal Declaration of Human Rights, article 21)</a:t>
            </a:r>
          </a:p>
          <a:p>
            <a:r>
              <a:rPr lang="en-US" dirty="0"/>
              <a:t>2nd counter/reverse wave – 1958/1975 (transition regimes acquire an authoritarian tone)</a:t>
            </a:r>
          </a:p>
          <a:p>
            <a:r>
              <a:rPr lang="en-US" dirty="0"/>
              <a:t>3rd wave – 1974... (Difficulties in legitimizing authoritarianism in an international context of expansion of democratic </a:t>
            </a:r>
            <a:r>
              <a:rPr lang="en-US" dirty="0" err="1"/>
              <a:t>democratic</a:t>
            </a:r>
            <a:r>
              <a:rPr lang="en-US" dirty="0"/>
              <a:t> values; world economic growth; Second Vatican Council (1963/65 - declaration Dignitatis </a:t>
            </a:r>
            <a:r>
              <a:rPr lang="en-US" dirty="0" err="1"/>
              <a:t>humanæ</a:t>
            </a:r>
            <a:r>
              <a:rPr lang="en-US" dirty="0"/>
              <a:t> on the civil right to religious freedom); birth of European Union, enlargement of the members of the European Community, Copenhagen criteria (1993); "avalanche" effect, development of dimensions of democracy, such as environmental democracy, with the Rio Declaration and the Aarhus Convention)</a:t>
            </a:r>
          </a:p>
          <a:p>
            <a:r>
              <a:rPr lang="en-US" dirty="0"/>
              <a:t>4th wave – South Africa transition to democracy - in the 90s (Ian Shapiro)</a:t>
            </a:r>
          </a:p>
          <a:p>
            <a:r>
              <a:rPr lang="en-US" dirty="0"/>
              <a:t>3rd and 4th </a:t>
            </a:r>
            <a:r>
              <a:rPr lang="en-US"/>
              <a:t>counter/reverse </a:t>
            </a:r>
            <a:r>
              <a:rPr lang="en-US" dirty="0"/>
              <a:t>wave - reactions to the Arab Spring, post-truth, disinformation, manipulation of news, interference of non-democratic or few democratic third countries in the affairs of democratic countries (2015 - )</a:t>
            </a:r>
          </a:p>
          <a:p>
            <a:r>
              <a:rPr lang="en-US" dirty="0"/>
              <a:t>5th wave (?) – defense of democracy by international and domestic institutions, and as a criterion for international relations, based on rules to protect democracy</a:t>
            </a:r>
            <a:endParaRPr lang="pt-BR" dirty="0"/>
          </a:p>
        </p:txBody>
      </p:sp>
      <p:pic>
        <p:nvPicPr>
          <p:cNvPr id="4" name="Picture 2" descr="Imagem gratuita: oceano, espuma, tropical, água, beira-mar, onda, surf, mar">
            <a:extLst>
              <a:ext uri="{FF2B5EF4-FFF2-40B4-BE49-F238E27FC236}">
                <a16:creationId xmlns:a16="http://schemas.microsoft.com/office/drawing/2014/main" id="{5219614F-9C0D-35F7-9AA4-A0CD8791C3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56" r="9970" b="2"/>
          <a:stretch/>
        </p:blipFill>
        <p:spPr bwMode="auto">
          <a:xfrm>
            <a:off x="7102523" y="2060848"/>
            <a:ext cx="4897120" cy="3921760"/>
          </a:xfrm>
          <a:prstGeom prst="rect">
            <a:avLst/>
          </a:prstGeom>
          <a:solidFill>
            <a:srgbClr val="FFFFFF"/>
          </a:solidFill>
        </p:spPr>
      </p:pic>
    </p:spTree>
    <p:extLst>
      <p:ext uri="{BB962C8B-B14F-4D97-AF65-F5344CB8AC3E}">
        <p14:creationId xmlns:p14="http://schemas.microsoft.com/office/powerpoint/2010/main" val="244062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C0E2FC-826D-485A-9AC6-983DA37F9E34}"/>
              </a:ext>
            </a:extLst>
          </p:cNvPr>
          <p:cNvSpPr>
            <a:spLocks noGrp="1"/>
          </p:cNvSpPr>
          <p:nvPr>
            <p:ph type="title"/>
          </p:nvPr>
        </p:nvSpPr>
        <p:spPr>
          <a:xfrm>
            <a:off x="578969" y="643320"/>
            <a:ext cx="11030887" cy="1371243"/>
          </a:xfrm>
        </p:spPr>
        <p:txBody>
          <a:bodyPr>
            <a:normAutofit fontScale="90000"/>
          </a:bodyPr>
          <a:lstStyle/>
          <a:p>
            <a:pPr algn="just"/>
            <a:r>
              <a:rPr lang="en-US" sz="2699" dirty="0"/>
              <a:t>Elections and contemporary challenges - Special Committee on foreign interference in all democratic processes in the European Union, including disinformation, and on strengthening integrity, transparency and accountability in the European Parliament</a:t>
            </a:r>
            <a:endParaRPr lang="pt-BR" sz="2699" dirty="0"/>
          </a:p>
        </p:txBody>
      </p:sp>
      <p:sp>
        <p:nvSpPr>
          <p:cNvPr id="3" name="Espaço Reservado para Conteúdo 2">
            <a:extLst>
              <a:ext uri="{FF2B5EF4-FFF2-40B4-BE49-F238E27FC236}">
                <a16:creationId xmlns:a16="http://schemas.microsoft.com/office/drawing/2014/main" id="{8C47C9F7-AE4D-4D8A-B598-B031D69519D9}"/>
              </a:ext>
            </a:extLst>
          </p:cNvPr>
          <p:cNvSpPr>
            <a:spLocks noGrp="1"/>
          </p:cNvSpPr>
          <p:nvPr>
            <p:ph idx="1"/>
          </p:nvPr>
        </p:nvSpPr>
        <p:spPr>
          <a:xfrm>
            <a:off x="507867" y="2123780"/>
            <a:ext cx="11315293" cy="4448921"/>
          </a:xfrm>
        </p:spPr>
        <p:txBody>
          <a:bodyPr>
            <a:normAutofit fontScale="62500" lnSpcReduction="20000"/>
          </a:bodyPr>
          <a:lstStyle/>
          <a:p>
            <a:endParaRPr lang="pt-BR" b="1" dirty="0"/>
          </a:p>
          <a:p>
            <a:r>
              <a:rPr lang="en-US" b="1" dirty="0"/>
              <a:t>The European Parliament</a:t>
            </a:r>
          </a:p>
          <a:p>
            <a:r>
              <a:rPr lang="en-US" b="1" dirty="0"/>
              <a:t>A. </a:t>
            </a:r>
            <a:r>
              <a:rPr lang="en-US" dirty="0"/>
              <a:t> A.  whereas foreign interference constitutes a serious violation of the universal values and principles on which the EU is founded, such as human dignity, freedom, equality, solidarity, respect for human rights and fundamental freedoms, democracy and the rule of law; whereas evidence shows that malicious and authoritarian foreign state and non-state actors are using information manipulation and other tactics to interfere in democratic processes in the EU; whereas such attacks mislead and deceive citizens and affect their voting </a:t>
            </a:r>
            <a:r>
              <a:rPr lang="en-US" dirty="0" err="1"/>
              <a:t>behaviour</a:t>
            </a:r>
            <a:r>
              <a:rPr lang="en-US" dirty="0"/>
              <a:t>, amplify divisive debates, divide, </a:t>
            </a:r>
            <a:r>
              <a:rPr lang="en-US" dirty="0" err="1"/>
              <a:t>polarise</a:t>
            </a:r>
            <a:r>
              <a:rPr lang="en-US" dirty="0"/>
              <a:t>, and exploit the vulnerabilities of, societies, promote hate speech, worsen the situation of vulnerable groups which are more likely to become victims of disinformation, distort the integrity of democratic elections and referendums, sow distrust in national governments, public authorities and the liberal democratic order and have the goal of </a:t>
            </a:r>
            <a:r>
              <a:rPr lang="en-US" dirty="0" err="1"/>
              <a:t>destabilising</a:t>
            </a:r>
            <a:r>
              <a:rPr lang="en-US" dirty="0"/>
              <a:t> European democracy;</a:t>
            </a:r>
          </a:p>
          <a:p>
            <a:r>
              <a:rPr lang="en-US" dirty="0"/>
              <a:t>B.  whereas a campaign of disinformation of an unparalleled malice and magnitude with the purpose of deceiving both domestic citizens and the international community of States as a whole has been carried out by Russia since the eve of and during its war of aggression against Ukraine started on 24 February 2022;</a:t>
            </a:r>
          </a:p>
          <a:p>
            <a:r>
              <a:rPr lang="en-US" dirty="0"/>
              <a:t>C.  whereas attempts by state actors from third countries and non-state actors to interfere in the functioning of democracy in the EU and its Member States, and put pressure on the values enshrined in Article 2 of the Treaty on the European Union by means of malicious interference, are part of a wider disruptive trend experienced by democracies worldwide;</a:t>
            </a:r>
          </a:p>
          <a:p>
            <a:r>
              <a:rPr lang="en-US" dirty="0"/>
              <a:t>(…) Decides that the special committee shall henceforth be named ‘special committee on foreign interference in all democratic processes in the European Union, including disinformation, and the strengthening of integrity, transparency and accountability in the European Parliament’  </a:t>
            </a:r>
            <a:r>
              <a:rPr lang="en-US" dirty="0">
                <a:hlinkClick r:id="rId2"/>
              </a:rPr>
              <a:t>… </a:t>
            </a:r>
            <a:r>
              <a:rPr lang="en-US" b="1" dirty="0">
                <a:hlinkClick r:id="rId2"/>
              </a:rPr>
              <a:t>https://www.europarl.europa.eu/doceo/document/TA-9-2023-0030_EN.html</a:t>
            </a:r>
            <a:endParaRPr lang="en-US" b="1" dirty="0"/>
          </a:p>
          <a:p>
            <a:endParaRPr lang="en-US" b="1" dirty="0"/>
          </a:p>
          <a:p>
            <a:endParaRPr lang="en-US" b="1" dirty="0"/>
          </a:p>
          <a:p>
            <a:endParaRPr lang="en-US" b="1" dirty="0"/>
          </a:p>
          <a:p>
            <a:endParaRPr lang="it-IT" b="1" dirty="0"/>
          </a:p>
          <a:p>
            <a:pPr algn="just"/>
            <a:endParaRPr lang="pt-BR" b="1" dirty="0">
              <a:solidFill>
                <a:schemeClr val="bg2"/>
              </a:solidFill>
            </a:endParaRPr>
          </a:p>
          <a:p>
            <a:endParaRPr lang="pt-BR" dirty="0"/>
          </a:p>
        </p:txBody>
      </p:sp>
    </p:spTree>
    <p:extLst>
      <p:ext uri="{BB962C8B-B14F-4D97-AF65-F5344CB8AC3E}">
        <p14:creationId xmlns:p14="http://schemas.microsoft.com/office/powerpoint/2010/main" val="111623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C7BAAA-A7CF-1823-D320-DDB397F0E026}"/>
              </a:ext>
            </a:extLst>
          </p:cNvPr>
          <p:cNvSpPr>
            <a:spLocks noGrp="1"/>
          </p:cNvSpPr>
          <p:nvPr>
            <p:ph type="title"/>
          </p:nvPr>
        </p:nvSpPr>
        <p:spPr/>
        <p:txBody>
          <a:bodyPr/>
          <a:lstStyle/>
          <a:p>
            <a:pPr algn="ctr"/>
            <a:r>
              <a:rPr lang="pt-BR" dirty="0"/>
              <a:t>EUROPEAN DEFENCE OF DEMOCRACY PACKAGE</a:t>
            </a:r>
          </a:p>
        </p:txBody>
      </p:sp>
      <p:sp>
        <p:nvSpPr>
          <p:cNvPr id="3" name="Espaço Reservado para Conteúdo 2">
            <a:extLst>
              <a:ext uri="{FF2B5EF4-FFF2-40B4-BE49-F238E27FC236}">
                <a16:creationId xmlns:a16="http://schemas.microsoft.com/office/drawing/2014/main" id="{9B58EC93-BAFF-C21D-12CF-6799AD6EBCE7}"/>
              </a:ext>
            </a:extLst>
          </p:cNvPr>
          <p:cNvSpPr>
            <a:spLocks noGrp="1"/>
          </p:cNvSpPr>
          <p:nvPr>
            <p:ph idx="1"/>
          </p:nvPr>
        </p:nvSpPr>
        <p:spPr>
          <a:xfrm>
            <a:off x="909837" y="1904999"/>
            <a:ext cx="10441160" cy="4114801"/>
          </a:xfrm>
        </p:spPr>
        <p:txBody>
          <a:bodyPr>
            <a:normAutofit fontScale="85000" lnSpcReduction="20000"/>
          </a:bodyPr>
          <a:lstStyle/>
          <a:p>
            <a:pPr algn="just"/>
            <a:r>
              <a:rPr lang="en-US" dirty="0"/>
              <a:t>A recent </a:t>
            </a:r>
            <a:r>
              <a:rPr lang="en-US" dirty="0">
                <a:hlinkClick r:id="rId2"/>
              </a:rPr>
              <a:t>Eurobarometer</a:t>
            </a:r>
            <a:r>
              <a:rPr lang="en-US" dirty="0"/>
              <a:t> survey shows that </a:t>
            </a:r>
            <a:r>
              <a:rPr lang="en-US" b="1" dirty="0"/>
              <a:t>81% of Europeans believe that foreign interference in our democratic systems is a serious problem</a:t>
            </a:r>
            <a:r>
              <a:rPr lang="en-US" dirty="0"/>
              <a:t> that needs to be addressed. It is high time to bring covert foreign influence to light.</a:t>
            </a:r>
          </a:p>
          <a:p>
            <a:pPr algn="just"/>
            <a:endParaRPr lang="en-US" dirty="0"/>
          </a:p>
          <a:p>
            <a:pPr algn="just"/>
            <a:r>
              <a:rPr lang="en-US" dirty="0"/>
              <a:t>The central piece of this package is a </a:t>
            </a:r>
            <a:r>
              <a:rPr lang="en-US" b="1" u="sng" dirty="0"/>
              <a:t>legislative proposal</a:t>
            </a:r>
            <a:r>
              <a:rPr lang="en-US" dirty="0"/>
              <a:t> that will</a:t>
            </a:r>
          </a:p>
          <a:p>
            <a:pPr algn="just"/>
            <a:r>
              <a:rPr lang="en-US" b="1" dirty="0"/>
              <a:t>enhance transparency and democratic accountability of interest representation activities on behalf of third countries </a:t>
            </a:r>
            <a:r>
              <a:rPr lang="en-US" dirty="0"/>
              <a:t>which are aimed at influencing policies, decision making and the democratic space. </a:t>
            </a:r>
          </a:p>
          <a:p>
            <a:pPr algn="just"/>
            <a:r>
              <a:rPr lang="en-US" dirty="0"/>
              <a:t>It also includes </a:t>
            </a:r>
            <a:r>
              <a:rPr lang="en-US" b="1" dirty="0"/>
              <a:t>two recommendations which aim to promote free, fair and resilient elections and </a:t>
            </a:r>
          </a:p>
          <a:p>
            <a:pPr algn="just"/>
            <a:r>
              <a:rPr lang="en-US" b="1" dirty="0"/>
              <a:t>the participation of citizens and civil society </a:t>
            </a:r>
            <a:r>
              <a:rPr lang="en-US" b="1" dirty="0" err="1"/>
              <a:t>organisations</a:t>
            </a:r>
            <a:r>
              <a:rPr lang="en-US" b="1" dirty="0"/>
              <a:t> to policy-making.</a:t>
            </a:r>
          </a:p>
          <a:p>
            <a:pPr algn="just"/>
            <a:r>
              <a:rPr lang="pt-BR" dirty="0">
                <a:hlinkClick r:id="rId3"/>
              </a:rPr>
              <a:t>https://ec.europa.eu/commission/presscorner/detail/en/ip_23_6453</a:t>
            </a:r>
            <a:endParaRPr lang="en-US" b="1" dirty="0"/>
          </a:p>
          <a:p>
            <a:endParaRPr lang="pt-BR" dirty="0"/>
          </a:p>
        </p:txBody>
      </p:sp>
    </p:spTree>
    <p:extLst>
      <p:ext uri="{BB962C8B-B14F-4D97-AF65-F5344CB8AC3E}">
        <p14:creationId xmlns:p14="http://schemas.microsoft.com/office/powerpoint/2010/main" val="313838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7129FD4-00C8-4D9C-8A7F-85906B641514}"/>
              </a:ext>
            </a:extLst>
          </p:cNvPr>
          <p:cNvSpPr>
            <a:spLocks noGrp="1"/>
          </p:cNvSpPr>
          <p:nvPr>
            <p:ph type="title"/>
          </p:nvPr>
        </p:nvSpPr>
        <p:spPr/>
        <p:txBody>
          <a:bodyPr>
            <a:normAutofit/>
          </a:bodyPr>
          <a:lstStyle/>
          <a:p>
            <a:pPr algn="ctr"/>
            <a:r>
              <a:rPr lang="pt-BR" dirty="0"/>
              <a:t>VALUE OF DEMOCRACY</a:t>
            </a:r>
          </a:p>
        </p:txBody>
      </p:sp>
      <p:sp>
        <p:nvSpPr>
          <p:cNvPr id="2" name="Espaço Reservado para Conteúdo 1"/>
          <p:cNvSpPr>
            <a:spLocks noGrp="1"/>
          </p:cNvSpPr>
          <p:nvPr>
            <p:ph sz="quarter" idx="13"/>
          </p:nvPr>
        </p:nvSpPr>
        <p:spPr/>
        <p:txBody>
          <a:bodyPr>
            <a:normAutofit/>
          </a:bodyPr>
          <a:lstStyle/>
          <a:p>
            <a:pPr algn="just"/>
            <a:r>
              <a:rPr lang="en-US" sz="2799" dirty="0"/>
              <a:t>The best bet for most people, without disparaging minorities and human dignity</a:t>
            </a:r>
          </a:p>
          <a:p>
            <a:pPr algn="just"/>
            <a:r>
              <a:rPr lang="en-US" sz="2799" dirty="0"/>
              <a:t>The tendency to hold leaders accountable</a:t>
            </a:r>
          </a:p>
          <a:p>
            <a:pPr algn="just"/>
            <a:r>
              <a:rPr lang="en-US" sz="2799" dirty="0"/>
              <a:t>The preservation of peace</a:t>
            </a:r>
          </a:p>
          <a:p>
            <a:pPr algn="just"/>
            <a:r>
              <a:rPr lang="en-US" sz="2799" dirty="0"/>
              <a:t>Legitimacy</a:t>
            </a:r>
          </a:p>
          <a:p>
            <a:pPr algn="just"/>
            <a:r>
              <a:rPr lang="en-US" sz="2799" dirty="0"/>
              <a:t>Maximization of well-being</a:t>
            </a:r>
            <a:endParaRPr lang="pt-BR" sz="2799" dirty="0"/>
          </a:p>
        </p:txBody>
      </p:sp>
    </p:spTree>
    <p:extLst>
      <p:ext uri="{BB962C8B-B14F-4D97-AF65-F5344CB8AC3E}">
        <p14:creationId xmlns:p14="http://schemas.microsoft.com/office/powerpoint/2010/main" val="28269167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4B58FFD-83AB-4C18-A72F-C283CD0A3C51}"/>
              </a:ext>
            </a:extLst>
          </p:cNvPr>
          <p:cNvSpPr>
            <a:spLocks noGrp="1"/>
          </p:cNvSpPr>
          <p:nvPr>
            <p:ph type="title"/>
          </p:nvPr>
        </p:nvSpPr>
        <p:spPr>
          <a:xfrm>
            <a:off x="1522413" y="381000"/>
            <a:ext cx="9612559" cy="1371600"/>
          </a:xfrm>
        </p:spPr>
        <p:txBody>
          <a:bodyPr>
            <a:normAutofit fontScale="90000"/>
          </a:bodyPr>
          <a:lstStyle/>
          <a:p>
            <a:br>
              <a:rPr lang="it-IT" dirty="0"/>
            </a:br>
            <a:r>
              <a:rPr lang="en-US" dirty="0"/>
              <a:t>CRISIS OF DEMOCRACY AND ITS REVITALISATION</a:t>
            </a:r>
            <a:br>
              <a:rPr lang="pt-BR" b="1" dirty="0"/>
            </a:br>
            <a:endParaRPr lang="pt-BR" b="1" dirty="0"/>
          </a:p>
        </p:txBody>
      </p:sp>
      <p:sp>
        <p:nvSpPr>
          <p:cNvPr id="2" name="Espaço Reservado para Conteúdo 1"/>
          <p:cNvSpPr>
            <a:spLocks noGrp="1"/>
          </p:cNvSpPr>
          <p:nvPr>
            <p:ph sz="quarter" idx="13"/>
          </p:nvPr>
        </p:nvSpPr>
        <p:spPr>
          <a:xfrm>
            <a:off x="405780" y="2367093"/>
            <a:ext cx="11449272" cy="4109907"/>
          </a:xfrm>
        </p:spPr>
        <p:txBody>
          <a:bodyPr>
            <a:noAutofit/>
          </a:bodyPr>
          <a:lstStyle/>
          <a:p>
            <a:pPr algn="just"/>
            <a:r>
              <a:rPr lang="en-US" sz="1999" dirty="0"/>
              <a:t>“Learning to live in chaos is perhaps not as harmful as conforming to the discipline of an order” Rupture: the crisis of liberal democracy, Manuel Castells, </a:t>
            </a:r>
            <a:r>
              <a:rPr lang="en-US" sz="1999" dirty="0" err="1"/>
              <a:t>Zahar</a:t>
            </a:r>
            <a:r>
              <a:rPr lang="en-US" sz="1999" dirty="0"/>
              <a:t>, 2018, p. 148.</a:t>
            </a:r>
          </a:p>
          <a:p>
            <a:pPr algn="just"/>
            <a:endParaRPr lang="en-US" sz="1999" dirty="0"/>
          </a:p>
          <a:p>
            <a:pPr algn="just"/>
            <a:r>
              <a:rPr lang="en-US" sz="1999" dirty="0"/>
              <a:t>Greater citizen participation with education and tolerance</a:t>
            </a:r>
          </a:p>
          <a:p>
            <a:pPr algn="just"/>
            <a:endParaRPr lang="en-US" sz="1999" dirty="0"/>
          </a:p>
          <a:p>
            <a:pPr algn="just"/>
            <a:r>
              <a:rPr lang="en-US" sz="1999" dirty="0"/>
              <a:t>Improvement of representative democracy with rapprochement between representatives and represented and strengthening of institutions</a:t>
            </a:r>
          </a:p>
          <a:p>
            <a:pPr algn="just"/>
            <a:endParaRPr lang="en-US" sz="1999" dirty="0"/>
          </a:p>
          <a:p>
            <a:pPr algn="just"/>
            <a:r>
              <a:rPr lang="en-US" sz="1999" dirty="0"/>
              <a:t>Improving participatory democracy (fighting apathy and contempt for politics)</a:t>
            </a:r>
            <a:endParaRPr lang="pt-BR" sz="1999" dirty="0"/>
          </a:p>
        </p:txBody>
      </p:sp>
    </p:spTree>
    <p:extLst>
      <p:ext uri="{BB962C8B-B14F-4D97-AF65-F5344CB8AC3E}">
        <p14:creationId xmlns:p14="http://schemas.microsoft.com/office/powerpoint/2010/main" val="32488039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C3483E-7405-48A8-BC06-F514F96FABF1}"/>
              </a:ext>
            </a:extLst>
          </p:cNvPr>
          <p:cNvSpPr>
            <a:spLocks noGrp="1"/>
          </p:cNvSpPr>
          <p:nvPr>
            <p:ph type="title"/>
          </p:nvPr>
        </p:nvSpPr>
        <p:spPr/>
        <p:txBody>
          <a:bodyPr>
            <a:normAutofit/>
          </a:bodyPr>
          <a:lstStyle/>
          <a:p>
            <a:r>
              <a:rPr lang="en-US" dirty="0"/>
              <a:t>Participatory and environmental democracy and democratic crisis - context and proposal</a:t>
            </a:r>
            <a:endParaRPr lang="pt-BR" dirty="0"/>
          </a:p>
        </p:txBody>
      </p:sp>
      <p:sp>
        <p:nvSpPr>
          <p:cNvPr id="3" name="Espaço Reservado para Conteúdo 2">
            <a:extLst>
              <a:ext uri="{FF2B5EF4-FFF2-40B4-BE49-F238E27FC236}">
                <a16:creationId xmlns:a16="http://schemas.microsoft.com/office/drawing/2014/main" id="{4DB5EDD2-A395-4847-8B24-F4A2E7982BEA}"/>
              </a:ext>
            </a:extLst>
          </p:cNvPr>
          <p:cNvSpPr>
            <a:spLocks noGrp="1"/>
          </p:cNvSpPr>
          <p:nvPr>
            <p:ph idx="1"/>
          </p:nvPr>
        </p:nvSpPr>
        <p:spPr>
          <a:xfrm>
            <a:off x="426608" y="1826042"/>
            <a:ext cx="11376237" cy="4502882"/>
          </a:xfrm>
        </p:spPr>
        <p:txBody>
          <a:bodyPr>
            <a:normAutofit fontScale="92500"/>
          </a:bodyPr>
          <a:lstStyle/>
          <a:p>
            <a:pPr algn="just"/>
            <a:r>
              <a:rPr lang="en-US" dirty="0"/>
              <a:t>In the midst of the democratic crisis and the current peace crisis, the defense of the right to information, participation and access to justice for the protection of the environment may seem, at the same time, ineffective.</a:t>
            </a:r>
          </a:p>
          <a:p>
            <a:pPr algn="just"/>
            <a:r>
              <a:rPr lang="en-US" dirty="0"/>
              <a:t>However, the defense of democracy and the environment are at the center of the efforts that must be carried out jointly by countries.</a:t>
            </a:r>
          </a:p>
          <a:p>
            <a:pPr algn="just"/>
            <a:r>
              <a:rPr lang="en-US" dirty="0"/>
              <a:t>Furthermore, the defense of democracy and the environment is made up not only of large struggles, but of small and continuous struggles, by everyone. This idea, among other things, integrates the concept of political and environmental democratic solidarity.</a:t>
            </a:r>
          </a:p>
          <a:p>
            <a:pPr algn="just"/>
            <a:r>
              <a:rPr lang="en-US" dirty="0"/>
              <a:t>Even if we are under material, social, economic and legal rubble, fighting for the integrity of every brick that makes up the construction of our house - our planet, with its complexities and institutions - is what will allow us to save and preserve something for the present and for future generations.</a:t>
            </a:r>
            <a:endParaRPr lang="it-IT" dirty="0"/>
          </a:p>
        </p:txBody>
      </p:sp>
    </p:spTree>
    <p:extLst>
      <p:ext uri="{BB962C8B-B14F-4D97-AF65-F5344CB8AC3E}">
        <p14:creationId xmlns:p14="http://schemas.microsoft.com/office/powerpoint/2010/main" val="348710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2CEA3C7-FB79-454D-B292-A3A9511EFDDD}"/>
              </a:ext>
            </a:extLst>
          </p:cNvPr>
          <p:cNvSpPr>
            <a:spLocks noGrp="1"/>
          </p:cNvSpPr>
          <p:nvPr>
            <p:ph type="title"/>
          </p:nvPr>
        </p:nvSpPr>
        <p:spPr>
          <a:xfrm>
            <a:off x="589126" y="643320"/>
            <a:ext cx="10838523" cy="1371243"/>
          </a:xfrm>
        </p:spPr>
        <p:txBody>
          <a:bodyPr>
            <a:normAutofit fontScale="90000"/>
          </a:bodyPr>
          <a:lstStyle/>
          <a:p>
            <a:pPr algn="ctr"/>
            <a:br>
              <a:rPr lang="it-IT" sz="3999" b="1" dirty="0"/>
            </a:br>
            <a:r>
              <a:rPr lang="en-US" sz="3999" b="1" dirty="0"/>
              <a:t>CRISIS OF DEMOCRACY/VALUE OF DEMOCRACY</a:t>
            </a:r>
            <a:br>
              <a:rPr lang="pt-BR" dirty="0"/>
            </a:br>
            <a:endParaRPr lang="pt-BR" dirty="0"/>
          </a:p>
        </p:txBody>
      </p:sp>
      <p:sp>
        <p:nvSpPr>
          <p:cNvPr id="2" name="Espaço Reservado para Conteúdo 1"/>
          <p:cNvSpPr>
            <a:spLocks noGrp="1"/>
          </p:cNvSpPr>
          <p:nvPr>
            <p:ph sz="quarter" idx="13"/>
          </p:nvPr>
        </p:nvSpPr>
        <p:spPr/>
        <p:txBody>
          <a:bodyPr>
            <a:normAutofit fontScale="85000" lnSpcReduction="20000"/>
          </a:bodyPr>
          <a:lstStyle/>
          <a:p>
            <a:pPr marL="0" indent="0" algn="just">
              <a:buNone/>
            </a:pPr>
            <a:r>
              <a:rPr lang="en-US" dirty="0"/>
              <a:t>Democracy can be criticized as bringing social instability and making debate on simple issues complex, but we must consider that it is the only regime capable of ensuring freedom. Ian Shapiro, among other things, makes an interesting reflection when he points out that:</a:t>
            </a:r>
          </a:p>
          <a:p>
            <a:pPr marL="0" indent="0" algn="just">
              <a:buNone/>
            </a:pPr>
            <a:endParaRPr lang="en-US" dirty="0"/>
          </a:p>
          <a:p>
            <a:pPr marL="0" indent="0" algn="just">
              <a:buNone/>
            </a:pPr>
            <a:r>
              <a:rPr lang="en-US" dirty="0"/>
              <a:t>“Democracy is a system in which those who are harmed by existing agreements at a given time have both the incentive and the means to point out the flaws in those agreements, demonstrate how the truth about them is being hidden, and seek to change those agreements .»</a:t>
            </a:r>
          </a:p>
          <a:p>
            <a:pPr marL="0" indent="0" algn="just">
              <a:buNone/>
            </a:pPr>
            <a:endParaRPr lang="en-US" dirty="0"/>
          </a:p>
          <a:p>
            <a:pPr marL="0" indent="0" algn="just">
              <a:buNone/>
            </a:pPr>
            <a:r>
              <a:rPr lang="en-US" dirty="0"/>
              <a:t>He also believes that if democratic dispute cannot be considered a cure for society, it is certainly an essential remedy for the chronic disease of constant attack on freedom and truth. SHAPIRO, Ian. Moral foundations of politics.</a:t>
            </a:r>
            <a:endParaRPr lang="pt-BR" dirty="0"/>
          </a:p>
        </p:txBody>
      </p:sp>
    </p:spTree>
    <p:extLst>
      <p:ext uri="{BB962C8B-B14F-4D97-AF65-F5344CB8AC3E}">
        <p14:creationId xmlns:p14="http://schemas.microsoft.com/office/powerpoint/2010/main" val="983672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973826-4818-B05C-18AE-73626E4D0EF8}"/>
              </a:ext>
            </a:extLst>
          </p:cNvPr>
          <p:cNvSpPr>
            <a:spLocks noGrp="1"/>
          </p:cNvSpPr>
          <p:nvPr>
            <p:ph type="title"/>
          </p:nvPr>
        </p:nvSpPr>
        <p:spPr>
          <a:xfrm>
            <a:off x="117748" y="381000"/>
            <a:ext cx="11233247" cy="1371600"/>
          </a:xfrm>
        </p:spPr>
        <p:txBody>
          <a:bodyPr/>
          <a:lstStyle/>
          <a:p>
            <a:pPr algn="ctr"/>
            <a:r>
              <a:rPr lang="pt-BR" dirty="0"/>
              <a:t>DEMOCRACY AND RULE OF LAW IN  INTERNATIONAL RELATIONS</a:t>
            </a:r>
          </a:p>
        </p:txBody>
      </p:sp>
      <p:sp>
        <p:nvSpPr>
          <p:cNvPr id="3" name="Espaço Reservado para Conteúdo 2">
            <a:extLst>
              <a:ext uri="{FF2B5EF4-FFF2-40B4-BE49-F238E27FC236}">
                <a16:creationId xmlns:a16="http://schemas.microsoft.com/office/drawing/2014/main" id="{738AB776-653F-97BD-1EDA-0D99C3ADE008}"/>
              </a:ext>
            </a:extLst>
          </p:cNvPr>
          <p:cNvSpPr>
            <a:spLocks noGrp="1"/>
          </p:cNvSpPr>
          <p:nvPr>
            <p:ph sz="quarter" idx="13"/>
          </p:nvPr>
        </p:nvSpPr>
        <p:spPr/>
        <p:txBody>
          <a:bodyPr>
            <a:normAutofit fontScale="70000" lnSpcReduction="20000"/>
          </a:bodyPr>
          <a:lstStyle/>
          <a:p>
            <a:pPr algn="just"/>
            <a:r>
              <a:rPr lang="en-US" dirty="0"/>
              <a:t>Universal declarations of rights recognizing the importance of the people for representation (for citizens – usually men) </a:t>
            </a:r>
          </a:p>
          <a:p>
            <a:pPr algn="just"/>
            <a:r>
              <a:rPr lang="en-US" dirty="0"/>
              <a:t>Declarations of rights recognizing the importance of political rights for all human beings who participate in political life in society – relationship between political rights and human rights </a:t>
            </a:r>
          </a:p>
          <a:p>
            <a:pPr algn="just"/>
            <a:r>
              <a:rPr lang="en-US" dirty="0"/>
              <a:t>Use of democracy as a condition for the expansion of Europe and regional declarations assuming democracy as the regime that most fulfills fundamental rights </a:t>
            </a:r>
          </a:p>
          <a:p>
            <a:pPr algn="just"/>
            <a:r>
              <a:rPr lang="en-US" dirty="0"/>
              <a:t>Universal declarations (soft low) and actions recognizing the importance of democracy in its relationship with fundamental rights, international conventions and agreements recognizing the importance of participatory democracy in defending the environment (</a:t>
            </a:r>
            <a:r>
              <a:rPr lang="en-US" dirty="0" err="1"/>
              <a:t>Arrhus</a:t>
            </a:r>
            <a:r>
              <a:rPr lang="en-US" dirty="0"/>
              <a:t> Convention and Escazu Agreement) </a:t>
            </a:r>
          </a:p>
          <a:p>
            <a:pPr algn="just"/>
            <a:r>
              <a:rPr lang="en-US" dirty="0"/>
              <a:t>Regional actions between countries to promote democracy and a plan to defend democracy (recognizing that, even without wars, third countries can interfere in the internal democracy of each country, therefore requiring an effort and an agreement between countries to defend democracy)</a:t>
            </a:r>
            <a:r>
              <a:rPr lang="pt-BR" dirty="0"/>
              <a:t> </a:t>
            </a:r>
          </a:p>
        </p:txBody>
      </p:sp>
    </p:spTree>
    <p:extLst>
      <p:ext uri="{BB962C8B-B14F-4D97-AF65-F5344CB8AC3E}">
        <p14:creationId xmlns:p14="http://schemas.microsoft.com/office/powerpoint/2010/main" val="12998894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2CEA3C7-FB79-454D-B292-A3A9511EFDDD}"/>
              </a:ext>
            </a:extLst>
          </p:cNvPr>
          <p:cNvSpPr>
            <a:spLocks noGrp="1"/>
          </p:cNvSpPr>
          <p:nvPr>
            <p:ph type="title"/>
          </p:nvPr>
        </p:nvSpPr>
        <p:spPr>
          <a:xfrm>
            <a:off x="1066522" y="643320"/>
            <a:ext cx="10055781" cy="1371243"/>
          </a:xfrm>
        </p:spPr>
        <p:txBody>
          <a:bodyPr anchor="ctr">
            <a:normAutofit/>
          </a:bodyPr>
          <a:lstStyle/>
          <a:p>
            <a:pPr algn="ctr"/>
            <a:br>
              <a:rPr lang="it-IT" sz="2599" b="1" dirty="0"/>
            </a:br>
            <a:r>
              <a:rPr lang="en-US" sz="2599" b="1" dirty="0"/>
              <a:t>CRISIS OF DEMOCRACY/VALUE OF DEMOCRACY</a:t>
            </a:r>
            <a:endParaRPr lang="pt-BR" sz="2599" dirty="0"/>
          </a:p>
        </p:txBody>
      </p:sp>
      <p:sp>
        <p:nvSpPr>
          <p:cNvPr id="2" name="Espaço Reservado para Conteúdo 1"/>
          <p:cNvSpPr>
            <a:spLocks noGrp="1"/>
          </p:cNvSpPr>
          <p:nvPr>
            <p:ph sz="half" idx="1"/>
          </p:nvPr>
        </p:nvSpPr>
        <p:spPr>
          <a:xfrm>
            <a:off x="1066521" y="2103465"/>
            <a:ext cx="4662226" cy="3748064"/>
          </a:xfrm>
        </p:spPr>
        <p:txBody>
          <a:bodyPr>
            <a:normAutofit fontScale="92500" lnSpcReduction="20000"/>
          </a:bodyPr>
          <a:lstStyle/>
          <a:p>
            <a:pPr algn="just"/>
            <a:r>
              <a:rPr lang="en-US" dirty="0"/>
              <a:t>Developing and strengthening a democratic system is an essential component of the process of development. The significance of democracy lies, I have argued, in three distinct virtues: (I) its intrinsic importance, ( 2) its instrumental contributions, and ( 3 ) its con­structive role in the creation of values and norms.  DEVELOPMENT AS FREEDOM, Amartya Sen, chapter 6</a:t>
            </a:r>
          </a:p>
          <a:p>
            <a:br>
              <a:rPr lang="en-US" dirty="0"/>
            </a:br>
            <a:endParaRPr lang="en-US" dirty="0"/>
          </a:p>
          <a:p>
            <a:pPr marL="0" indent="0">
              <a:buNone/>
            </a:pPr>
            <a:endParaRPr lang="pt-BR" dirty="0"/>
          </a:p>
        </p:txBody>
      </p:sp>
      <p:pic>
        <p:nvPicPr>
          <p:cNvPr id="6" name="Imagem 5">
            <a:extLst>
              <a:ext uri="{FF2B5EF4-FFF2-40B4-BE49-F238E27FC236}">
                <a16:creationId xmlns:a16="http://schemas.microsoft.com/office/drawing/2014/main" id="{2DBD1612-DE3F-7E76-7C69-43394618A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0516" y="2072497"/>
            <a:ext cx="2409825" cy="3810000"/>
          </a:xfrm>
          <a:prstGeom prst="rect">
            <a:avLst/>
          </a:prstGeom>
        </p:spPr>
      </p:pic>
    </p:spTree>
    <p:extLst>
      <p:ext uri="{BB962C8B-B14F-4D97-AF65-F5344CB8AC3E}">
        <p14:creationId xmlns:p14="http://schemas.microsoft.com/office/powerpoint/2010/main" val="16748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Foto preta e branca de rosto de homem visto de perto&#10;&#10;Descrição gerada automaticamente">
            <a:extLst>
              <a:ext uri="{FF2B5EF4-FFF2-40B4-BE49-F238E27FC236}">
                <a16:creationId xmlns:a16="http://schemas.microsoft.com/office/drawing/2014/main" id="{C6BBD683-14A7-8D9F-4D6A-43D03D06E588}"/>
              </a:ext>
            </a:extLst>
          </p:cNvPr>
          <p:cNvPicPr>
            <a:picLocks noChangeAspect="1"/>
          </p:cNvPicPr>
          <p:nvPr/>
        </p:nvPicPr>
        <p:blipFill rotWithShape="1">
          <a:blip r:embed="rId2"/>
          <a:srcRect l="10524" r="26773" b="-1"/>
          <a:stretch/>
        </p:blipFill>
        <p:spPr>
          <a:xfrm>
            <a:off x="228539" y="238575"/>
            <a:ext cx="7694197" cy="6380850"/>
          </a:xfrm>
          <a:prstGeom prst="rect">
            <a:avLst/>
          </a:prstGeom>
          <a:noFill/>
          <a:ln>
            <a:noFill/>
          </a:ln>
        </p:spPr>
      </p:pic>
      <p:sp>
        <p:nvSpPr>
          <p:cNvPr id="2" name="Título 1">
            <a:extLst>
              <a:ext uri="{FF2B5EF4-FFF2-40B4-BE49-F238E27FC236}">
                <a16:creationId xmlns:a16="http://schemas.microsoft.com/office/drawing/2014/main" id="{00DC7F3A-7DF8-7DB8-1B29-77AA5818AD61}"/>
              </a:ext>
            </a:extLst>
          </p:cNvPr>
          <p:cNvSpPr>
            <a:spLocks noGrp="1"/>
          </p:cNvSpPr>
          <p:nvPr>
            <p:ph type="title"/>
          </p:nvPr>
        </p:nvSpPr>
        <p:spPr>
          <a:xfrm>
            <a:off x="8475042" y="604240"/>
            <a:ext cx="3143955" cy="1645491"/>
          </a:xfrm>
        </p:spPr>
        <p:txBody>
          <a:bodyPr anchor="b">
            <a:normAutofit/>
          </a:bodyPr>
          <a:lstStyle/>
          <a:p>
            <a:pPr algn="ctr">
              <a:lnSpc>
                <a:spcPct val="90000"/>
              </a:lnSpc>
            </a:pPr>
            <a:r>
              <a:rPr lang="en-US" sz="1999" dirty="0"/>
              <a:t>CRISIS OF DEMOCRACY/VALUE OF DEMOCRACY</a:t>
            </a:r>
            <a:endParaRPr lang="pt-BR" sz="1999" dirty="0"/>
          </a:p>
        </p:txBody>
      </p:sp>
      <p:sp>
        <p:nvSpPr>
          <p:cNvPr id="3" name="Espaço Reservado para Conteúdo 2">
            <a:extLst>
              <a:ext uri="{FF2B5EF4-FFF2-40B4-BE49-F238E27FC236}">
                <a16:creationId xmlns:a16="http://schemas.microsoft.com/office/drawing/2014/main" id="{B5C9BB01-2FCA-D700-A862-60DA3A5D749A}"/>
              </a:ext>
            </a:extLst>
          </p:cNvPr>
          <p:cNvSpPr>
            <a:spLocks noGrp="1"/>
          </p:cNvSpPr>
          <p:nvPr>
            <p:ph type="body" sz="half" idx="2"/>
          </p:nvPr>
        </p:nvSpPr>
        <p:spPr>
          <a:xfrm>
            <a:off x="8492925" y="2386855"/>
            <a:ext cx="3143955" cy="3510382"/>
          </a:xfrm>
        </p:spPr>
        <p:txBody>
          <a:bodyPr>
            <a:normAutofit/>
          </a:bodyPr>
          <a:lstStyle/>
          <a:p>
            <a:pPr algn="just"/>
            <a:endParaRPr lang="it-IT" dirty="0">
              <a:effectLst/>
            </a:endParaRPr>
          </a:p>
          <a:p>
            <a:pPr algn="just"/>
            <a:r>
              <a:rPr kumimoji="0" lang="pt-BR" altLang="pt-BR" sz="1800" b="0" i="0" u="none" strike="noStrike" cap="none" normalizeH="0" baseline="0" dirty="0" err="1">
                <a:ln>
                  <a:noFill/>
                </a:ln>
                <a:solidFill>
                  <a:schemeClr val="tx1"/>
                </a:solidFill>
                <a:effectLst/>
                <a:latin typeface="Arial Unicode MS"/>
              </a:rPr>
              <a:t>My</a:t>
            </a:r>
            <a:r>
              <a:rPr kumimoji="0" lang="pt-BR" altLang="pt-BR" sz="1800" b="0" i="0" u="none" strike="noStrike" cap="none" normalizeH="0" baseline="0" dirty="0">
                <a:ln>
                  <a:noFill/>
                </a:ln>
                <a:solidFill>
                  <a:schemeClr val="tx1"/>
                </a:solidFill>
                <a:effectLst/>
                <a:latin typeface="Arial Unicode MS"/>
              </a:rPr>
              <a:t> </a:t>
            </a:r>
            <a:r>
              <a:rPr kumimoji="0" lang="pt-BR" altLang="pt-BR" sz="1800" b="0" i="0" u="none" strike="noStrike" cap="none" normalizeH="0" baseline="0" dirty="0" err="1">
                <a:ln>
                  <a:noFill/>
                </a:ln>
                <a:solidFill>
                  <a:schemeClr val="tx1"/>
                </a:solidFill>
                <a:effectLst/>
                <a:latin typeface="Arial Unicode MS"/>
              </a:rPr>
              <a:t>political</a:t>
            </a:r>
            <a:r>
              <a:rPr kumimoji="0" lang="pt-BR" altLang="pt-BR" sz="1800" b="0" i="0" u="none" strike="noStrike" cap="none" normalizeH="0" baseline="0" dirty="0">
                <a:ln>
                  <a:noFill/>
                </a:ln>
                <a:solidFill>
                  <a:schemeClr val="tx1"/>
                </a:solidFill>
                <a:effectLst/>
                <a:latin typeface="Arial Unicode MS"/>
              </a:rPr>
              <a:t> ideal </a:t>
            </a:r>
            <a:r>
              <a:rPr kumimoji="0" lang="pt-BR" altLang="pt-BR" sz="1800" b="0" i="0" u="none" strike="noStrike" cap="none" normalizeH="0" baseline="0" dirty="0" err="1">
                <a:ln>
                  <a:noFill/>
                </a:ln>
                <a:solidFill>
                  <a:schemeClr val="tx1"/>
                </a:solidFill>
                <a:effectLst/>
                <a:latin typeface="Arial Unicode MS"/>
              </a:rPr>
              <a:t>is</a:t>
            </a:r>
            <a:r>
              <a:rPr kumimoji="0" lang="pt-BR" altLang="pt-BR" sz="1800" b="0" i="0" u="none" strike="noStrike" cap="none" normalizeH="0" baseline="0" dirty="0">
                <a:ln>
                  <a:noFill/>
                </a:ln>
                <a:solidFill>
                  <a:schemeClr val="tx1"/>
                </a:solidFill>
                <a:effectLst/>
                <a:latin typeface="Arial Unicode MS"/>
              </a:rPr>
              <a:t> </a:t>
            </a:r>
            <a:r>
              <a:rPr kumimoji="0" lang="pt-BR" altLang="pt-BR" sz="1800" b="0" i="0" u="none" strike="noStrike" cap="none" normalizeH="0" baseline="0" dirty="0" err="1">
                <a:ln>
                  <a:noFill/>
                </a:ln>
                <a:solidFill>
                  <a:schemeClr val="tx1"/>
                </a:solidFill>
                <a:effectLst/>
                <a:latin typeface="Arial Unicode MS"/>
              </a:rPr>
              <a:t>democracy</a:t>
            </a:r>
            <a:r>
              <a:rPr kumimoji="0" lang="pt-BR" altLang="pt-BR" sz="1800" b="0" i="0" u="none" strike="noStrike" cap="none" normalizeH="0" baseline="0" dirty="0">
                <a:ln>
                  <a:noFill/>
                </a:ln>
                <a:solidFill>
                  <a:schemeClr val="tx1"/>
                </a:solidFill>
                <a:effectLst/>
                <a:latin typeface="Arial Unicode MS"/>
              </a:rPr>
              <a:t>. Let </a:t>
            </a:r>
            <a:r>
              <a:rPr kumimoji="0" lang="pt-BR" altLang="pt-BR" sz="1800" b="0" i="0" u="none" strike="noStrike" cap="none" normalizeH="0" baseline="0" dirty="0" err="1">
                <a:ln>
                  <a:noFill/>
                </a:ln>
                <a:solidFill>
                  <a:schemeClr val="tx1"/>
                </a:solidFill>
                <a:effectLst/>
                <a:latin typeface="Arial Unicode MS"/>
              </a:rPr>
              <a:t>every</a:t>
            </a:r>
            <a:r>
              <a:rPr kumimoji="0" lang="pt-BR" altLang="pt-BR" sz="1800" b="0" i="0" u="none" strike="noStrike" cap="none" normalizeH="0" baseline="0" dirty="0">
                <a:ln>
                  <a:noFill/>
                </a:ln>
                <a:solidFill>
                  <a:schemeClr val="tx1"/>
                </a:solidFill>
                <a:effectLst/>
                <a:latin typeface="Arial Unicode MS"/>
              </a:rPr>
              <a:t> </a:t>
            </a:r>
            <a:r>
              <a:rPr kumimoji="0" lang="pt-BR" altLang="pt-BR" sz="1800" b="0" i="0" u="none" strike="noStrike" cap="none" normalizeH="0" baseline="0" dirty="0" err="1">
                <a:ln>
                  <a:noFill/>
                </a:ln>
                <a:solidFill>
                  <a:schemeClr val="tx1"/>
                </a:solidFill>
                <a:effectLst/>
                <a:latin typeface="Arial Unicode MS"/>
              </a:rPr>
              <a:t>man</a:t>
            </a:r>
            <a:r>
              <a:rPr kumimoji="0" lang="pt-BR" altLang="pt-BR" sz="1800" b="0" i="0" u="none" strike="noStrike" cap="none" normalizeH="0" baseline="0" dirty="0">
                <a:ln>
                  <a:noFill/>
                </a:ln>
                <a:solidFill>
                  <a:schemeClr val="tx1"/>
                </a:solidFill>
                <a:effectLst/>
                <a:latin typeface="Arial Unicode MS"/>
              </a:rPr>
              <a:t> </a:t>
            </a:r>
            <a:r>
              <a:rPr kumimoji="0" lang="pt-BR" altLang="pt-BR" sz="1800" b="0" i="0" u="none" strike="noStrike" cap="none" normalizeH="0" baseline="0" dirty="0" err="1">
                <a:ln>
                  <a:noFill/>
                </a:ln>
                <a:solidFill>
                  <a:schemeClr val="tx1"/>
                </a:solidFill>
                <a:effectLst/>
                <a:latin typeface="Arial Unicode MS"/>
              </a:rPr>
              <a:t>be</a:t>
            </a:r>
            <a:r>
              <a:rPr kumimoji="0" lang="pt-BR" altLang="pt-BR" sz="1800" b="0" i="0" u="none" strike="noStrike" cap="none" normalizeH="0" baseline="0" dirty="0">
                <a:ln>
                  <a:noFill/>
                </a:ln>
                <a:solidFill>
                  <a:schemeClr val="tx1"/>
                </a:solidFill>
                <a:effectLst/>
                <a:latin typeface="Arial Unicode MS"/>
              </a:rPr>
              <a:t> </a:t>
            </a:r>
            <a:r>
              <a:rPr kumimoji="0" lang="pt-BR" altLang="pt-BR" sz="1800" b="0" i="0" u="none" strike="noStrike" cap="none" normalizeH="0" baseline="0" dirty="0" err="1">
                <a:ln>
                  <a:noFill/>
                </a:ln>
                <a:solidFill>
                  <a:schemeClr val="tx1"/>
                </a:solidFill>
                <a:effectLst/>
                <a:latin typeface="Arial Unicode MS"/>
              </a:rPr>
              <a:t>respected</a:t>
            </a:r>
            <a:r>
              <a:rPr kumimoji="0" lang="pt-BR" altLang="pt-BR" sz="1800" b="0" i="0" u="none" strike="noStrike" cap="none" normalizeH="0" baseline="0" dirty="0">
                <a:ln>
                  <a:noFill/>
                </a:ln>
                <a:solidFill>
                  <a:schemeClr val="tx1"/>
                </a:solidFill>
                <a:effectLst/>
                <a:latin typeface="Arial Unicode MS"/>
              </a:rPr>
              <a:t> as </a:t>
            </a:r>
            <a:r>
              <a:rPr kumimoji="0" lang="pt-BR" altLang="pt-BR" sz="1800" b="0" i="0" u="none" strike="noStrike" cap="none" normalizeH="0" baseline="0" dirty="0" err="1">
                <a:ln>
                  <a:noFill/>
                </a:ln>
                <a:solidFill>
                  <a:schemeClr val="tx1"/>
                </a:solidFill>
                <a:effectLst/>
                <a:latin typeface="Arial Unicode MS"/>
              </a:rPr>
              <a:t>an</a:t>
            </a:r>
            <a:r>
              <a:rPr kumimoji="0" lang="pt-BR" altLang="pt-BR" sz="1800" b="0" i="0" u="none" strike="noStrike" cap="none" normalizeH="0" baseline="0" dirty="0">
                <a:ln>
                  <a:noFill/>
                </a:ln>
                <a:solidFill>
                  <a:schemeClr val="tx1"/>
                </a:solidFill>
                <a:effectLst/>
                <a:latin typeface="Arial Unicode MS"/>
              </a:rPr>
              <a:t> individual </a:t>
            </a:r>
            <a:r>
              <a:rPr kumimoji="0" lang="pt-BR" altLang="pt-BR" sz="1800" b="0" i="0" u="none" strike="noStrike" cap="none" normalizeH="0" baseline="0" dirty="0" err="1">
                <a:ln>
                  <a:noFill/>
                </a:ln>
                <a:solidFill>
                  <a:schemeClr val="tx1"/>
                </a:solidFill>
                <a:effectLst/>
                <a:latin typeface="Arial Unicode MS"/>
              </a:rPr>
              <a:t>and</a:t>
            </a:r>
            <a:r>
              <a:rPr kumimoji="0" lang="pt-BR" altLang="pt-BR" sz="1800" b="0" i="0" u="none" strike="noStrike" cap="none" normalizeH="0" baseline="0" dirty="0">
                <a:ln>
                  <a:noFill/>
                </a:ln>
                <a:solidFill>
                  <a:schemeClr val="tx1"/>
                </a:solidFill>
                <a:effectLst/>
                <a:latin typeface="Arial Unicode MS"/>
              </a:rPr>
              <a:t> </a:t>
            </a:r>
            <a:r>
              <a:rPr kumimoji="0" lang="pt-BR" altLang="pt-BR" sz="1800" b="0" i="0" u="none" strike="noStrike" cap="none" normalizeH="0" baseline="0" dirty="0" err="1">
                <a:ln>
                  <a:noFill/>
                </a:ln>
                <a:solidFill>
                  <a:schemeClr val="tx1"/>
                </a:solidFill>
                <a:effectLst/>
                <a:latin typeface="Arial Unicode MS"/>
              </a:rPr>
              <a:t>let</a:t>
            </a:r>
            <a:r>
              <a:rPr kumimoji="0" lang="pt-BR" altLang="pt-BR" sz="1800" b="0" i="0" u="none" strike="noStrike" cap="none" normalizeH="0" baseline="0" dirty="0">
                <a:ln>
                  <a:noFill/>
                </a:ln>
                <a:solidFill>
                  <a:schemeClr val="tx1"/>
                </a:solidFill>
                <a:effectLst/>
                <a:latin typeface="Arial Unicode MS"/>
              </a:rPr>
              <a:t> no </a:t>
            </a:r>
            <a:r>
              <a:rPr kumimoji="0" lang="pt-BR" altLang="pt-BR" sz="1800" b="0" i="0" u="none" strike="noStrike" cap="none" normalizeH="0" baseline="0" dirty="0" err="1">
                <a:ln>
                  <a:noFill/>
                </a:ln>
                <a:solidFill>
                  <a:schemeClr val="tx1"/>
                </a:solidFill>
                <a:effectLst/>
                <a:latin typeface="Arial Unicode MS"/>
              </a:rPr>
              <a:t>one</a:t>
            </a:r>
            <a:r>
              <a:rPr kumimoji="0" lang="pt-BR" altLang="pt-BR" sz="1800" b="0" i="0" u="none" strike="noStrike" cap="none" normalizeH="0" baseline="0" dirty="0">
                <a:ln>
                  <a:noFill/>
                </a:ln>
                <a:solidFill>
                  <a:schemeClr val="tx1"/>
                </a:solidFill>
                <a:effectLst/>
                <a:latin typeface="Arial Unicode MS"/>
              </a:rPr>
              <a:t> </a:t>
            </a:r>
            <a:r>
              <a:rPr kumimoji="0" lang="pt-BR" altLang="pt-BR" sz="1800" b="0" i="0" u="none" strike="noStrike" cap="none" normalizeH="0" baseline="0" dirty="0" err="1">
                <a:ln>
                  <a:noFill/>
                </a:ln>
                <a:solidFill>
                  <a:schemeClr val="tx1"/>
                </a:solidFill>
                <a:effectLst/>
                <a:latin typeface="Arial Unicode MS"/>
              </a:rPr>
              <a:t>be</a:t>
            </a:r>
            <a:r>
              <a:rPr kumimoji="0" lang="pt-BR" altLang="pt-BR" sz="1800" b="0" i="0" u="none" strike="noStrike" cap="none" normalizeH="0" baseline="0" dirty="0">
                <a:ln>
                  <a:noFill/>
                </a:ln>
                <a:solidFill>
                  <a:schemeClr val="tx1"/>
                </a:solidFill>
                <a:effectLst/>
                <a:latin typeface="Arial Unicode MS"/>
              </a:rPr>
              <a:t> </a:t>
            </a:r>
            <a:r>
              <a:rPr kumimoji="0" lang="pt-BR" altLang="pt-BR" sz="1800" b="0" i="0" u="none" strike="noStrike" cap="none" normalizeH="0" baseline="0" dirty="0" err="1">
                <a:ln>
                  <a:noFill/>
                </a:ln>
                <a:solidFill>
                  <a:schemeClr val="tx1"/>
                </a:solidFill>
                <a:effectLst/>
                <a:latin typeface="Arial Unicode MS"/>
              </a:rPr>
              <a:t>idolized</a:t>
            </a:r>
            <a:r>
              <a:rPr kumimoji="0" lang="pt-BR" altLang="pt-BR" sz="1800" b="0" i="0" u="none" strike="noStrike" cap="none" normalizeH="0" baseline="0" dirty="0">
                <a:ln>
                  <a:noFill/>
                </a:ln>
                <a:solidFill>
                  <a:schemeClr val="tx1"/>
                </a:solidFill>
                <a:effectLst/>
                <a:latin typeface="Arial Unicode MS"/>
              </a:rPr>
              <a:t>." Albert Einstein - Book The world as I </a:t>
            </a:r>
            <a:r>
              <a:rPr kumimoji="0" lang="pt-BR" altLang="pt-BR" sz="1800" b="0" i="0" u="none" strike="noStrike" cap="none" normalizeH="0" baseline="0" dirty="0" err="1">
                <a:ln>
                  <a:noFill/>
                </a:ln>
                <a:solidFill>
                  <a:schemeClr val="tx1"/>
                </a:solidFill>
                <a:effectLst/>
                <a:latin typeface="Arial Unicode MS"/>
              </a:rPr>
              <a:t>see</a:t>
            </a:r>
            <a:r>
              <a:rPr kumimoji="0" lang="pt-BR" altLang="pt-BR" sz="1800" b="0" i="0" u="none" strike="noStrike" cap="none" normalizeH="0" baseline="0" dirty="0">
                <a:ln>
                  <a:noFill/>
                </a:ln>
                <a:solidFill>
                  <a:schemeClr val="tx1"/>
                </a:solidFill>
                <a:effectLst/>
                <a:latin typeface="Arial Unicode MS"/>
              </a:rPr>
              <a:t> it</a:t>
            </a:r>
            <a:endParaRPr lang="it-IT" dirty="0"/>
          </a:p>
          <a:p>
            <a:pPr algn="just"/>
            <a:r>
              <a:rPr lang="it-IT" dirty="0">
                <a:effectLst/>
              </a:rPr>
              <a:t>https://history.aip.org/exhibits/einstein/essay_text.htm</a:t>
            </a:r>
            <a:br>
              <a:rPr lang="it-IT" dirty="0">
                <a:effectLst/>
              </a:rPr>
            </a:br>
            <a:endParaRPr lang="it-IT" dirty="0">
              <a:effectLst/>
            </a:endParaRPr>
          </a:p>
          <a:p>
            <a:pPr algn="just"/>
            <a:r>
              <a:rPr lang="it-IT" dirty="0">
                <a:effectLst/>
              </a:rPr>
              <a:t>  </a:t>
            </a:r>
            <a:endParaRPr lang="pt-BR" dirty="0"/>
          </a:p>
        </p:txBody>
      </p:sp>
    </p:spTree>
    <p:extLst>
      <p:ext uri="{BB962C8B-B14F-4D97-AF65-F5344CB8AC3E}">
        <p14:creationId xmlns:p14="http://schemas.microsoft.com/office/powerpoint/2010/main" val="34246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2FBD11-EE3C-4F9D-AC1D-D12AD1075ECC}"/>
              </a:ext>
            </a:extLst>
          </p:cNvPr>
          <p:cNvSpPr>
            <a:spLocks noGrp="1"/>
          </p:cNvSpPr>
          <p:nvPr>
            <p:ph type="title"/>
          </p:nvPr>
        </p:nvSpPr>
        <p:spPr>
          <a:xfrm>
            <a:off x="621804" y="249155"/>
            <a:ext cx="5184578" cy="1667678"/>
          </a:xfrm>
        </p:spPr>
        <p:txBody>
          <a:bodyPr anchor="b">
            <a:normAutofit fontScale="90000"/>
          </a:bodyPr>
          <a:lstStyle/>
          <a:p>
            <a:pPr algn="just">
              <a:lnSpc>
                <a:spcPct val="90000"/>
              </a:lnSpc>
            </a:pPr>
            <a:r>
              <a:rPr lang="en-US" sz="3199" dirty="0"/>
              <a:t>DIMENSIONS OF DEMOCRACY: THE INDIVIDUAL AND SOCIETY IMMERSED IN RIGHTS</a:t>
            </a:r>
            <a:endParaRPr lang="pt-BR" sz="3199" dirty="0"/>
          </a:p>
        </p:txBody>
      </p:sp>
      <p:sp>
        <p:nvSpPr>
          <p:cNvPr id="3" name="Espaço Reservado para Conteúdo 2">
            <a:extLst>
              <a:ext uri="{FF2B5EF4-FFF2-40B4-BE49-F238E27FC236}">
                <a16:creationId xmlns:a16="http://schemas.microsoft.com/office/drawing/2014/main" id="{A3DD6B77-0A88-4E1D-BBC1-0D0F8BAB4E80}"/>
              </a:ext>
            </a:extLst>
          </p:cNvPr>
          <p:cNvSpPr>
            <a:spLocks noGrp="1"/>
          </p:cNvSpPr>
          <p:nvPr>
            <p:ph idx="1"/>
          </p:nvPr>
        </p:nvSpPr>
        <p:spPr>
          <a:xfrm>
            <a:off x="289553" y="2348881"/>
            <a:ext cx="5804859" cy="4259964"/>
          </a:xfrm>
        </p:spPr>
        <p:txBody>
          <a:bodyPr>
            <a:noAutofit/>
          </a:bodyPr>
          <a:lstStyle/>
          <a:p>
            <a:pPr algn="just"/>
            <a:r>
              <a:rPr lang="en-US" sz="2799" dirty="0"/>
              <a:t>Despite the challenges and crises of democracy, the 20th century saw what can be called the maximization of democracy, with the expansion of fundamental rights and democracy as a political regime. At the beginning of the 21st century, democracy begins to face important challenges arising from a globalized scenario that requires international action to protect it</a:t>
            </a:r>
            <a:endParaRPr lang="pt-BR" sz="2799" dirty="0"/>
          </a:p>
        </p:txBody>
      </p:sp>
      <p:pic>
        <p:nvPicPr>
          <p:cNvPr id="7" name="Imagem 6" descr="Ícone&#10;&#10;Descrição gerada automaticamente">
            <a:extLst>
              <a:ext uri="{FF2B5EF4-FFF2-40B4-BE49-F238E27FC236}">
                <a16:creationId xmlns:a16="http://schemas.microsoft.com/office/drawing/2014/main" id="{90467D90-4260-4C3A-A58E-0CB827D46199}"/>
              </a:ext>
            </a:extLst>
          </p:cNvPr>
          <p:cNvPicPr>
            <a:picLocks noChangeAspect="1"/>
          </p:cNvPicPr>
          <p:nvPr/>
        </p:nvPicPr>
        <p:blipFill rotWithShape="1">
          <a:blip r:embed="rId2">
            <a:extLst>
              <a:ext uri="{28A0092B-C50C-407E-A947-70E740481C1C}">
                <a14:useLocalDpi xmlns:a14="http://schemas.microsoft.com/office/drawing/2010/main" val="0"/>
              </a:ext>
            </a:extLst>
          </a:blip>
          <a:srcRect t="302" r="-1" b="-1"/>
          <a:stretch/>
        </p:blipFill>
        <p:spPr>
          <a:xfrm>
            <a:off x="6382443" y="903"/>
            <a:ext cx="5804859" cy="685620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535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51F1435-1582-48B6-1D19-983DEBC6EB78}"/>
              </a:ext>
            </a:extLst>
          </p:cNvPr>
          <p:cNvSpPr>
            <a:spLocks noGrp="1"/>
          </p:cNvSpPr>
          <p:nvPr>
            <p:ph idx="1"/>
          </p:nvPr>
        </p:nvSpPr>
        <p:spPr>
          <a:xfrm>
            <a:off x="1053853" y="1904999"/>
            <a:ext cx="9602952" cy="4453836"/>
          </a:xfrm>
        </p:spPr>
        <p:txBody>
          <a:bodyPr>
            <a:normAutofit/>
          </a:bodyPr>
          <a:lstStyle/>
          <a:p>
            <a:pPr algn="just"/>
            <a:r>
              <a:rPr lang="it-IT" b="1" dirty="0"/>
              <a:t>Declaration of the Rights of Man and of the Citizen - 1789</a:t>
            </a:r>
          </a:p>
          <a:p>
            <a:pPr algn="just"/>
            <a:r>
              <a:rPr lang="it-IT" dirty="0"/>
              <a:t>Art. 1 – </a:t>
            </a:r>
            <a:r>
              <a:rPr lang="en-US" dirty="0"/>
              <a:t>Men are born and remain free and equal in rights. Social distinctions may be founded only upon the general good</a:t>
            </a:r>
            <a:endParaRPr lang="it-IT" dirty="0"/>
          </a:p>
          <a:p>
            <a:pPr algn="just"/>
            <a:r>
              <a:rPr lang="it-IT" dirty="0"/>
              <a:t>Art. 6 –  </a:t>
            </a:r>
            <a:r>
              <a:rPr lang="en-US" dirty="0"/>
              <a:t>Law is the expression of the general will. Every citizen has a right to participate personally, or through his representative, in its foundation. It must be the same for all, whether it protects or punishes. All citizens, being equal in the eyes of the law, are equally eligible to all dignities and to all public positions and occupations, according to their abilities, and without distinction except that of their virtues and talents. </a:t>
            </a:r>
            <a:endParaRPr lang="pt-BR" dirty="0"/>
          </a:p>
        </p:txBody>
      </p:sp>
      <p:sp>
        <p:nvSpPr>
          <p:cNvPr id="4" name="Rectangle 1">
            <a:extLst>
              <a:ext uri="{FF2B5EF4-FFF2-40B4-BE49-F238E27FC236}">
                <a16:creationId xmlns:a16="http://schemas.microsoft.com/office/drawing/2014/main" id="{1EB8305A-AFB9-1BB7-8843-CF5BD67A50C4}"/>
              </a:ext>
            </a:extLst>
          </p:cNvPr>
          <p:cNvSpPr>
            <a:spLocks noChangeArrowheads="1"/>
          </p:cNvSpPr>
          <p:nvPr/>
        </p:nvSpPr>
        <p:spPr bwMode="auto">
          <a:xfrm>
            <a:off x="0" y="121739"/>
            <a:ext cx="210259" cy="21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eaLnBrk="0" fontAlgn="base" hangingPunct="0">
              <a:spcBef>
                <a:spcPct val="0"/>
              </a:spcBef>
              <a:spcAft>
                <a:spcPct val="0"/>
              </a:spcAft>
            </a:pPr>
            <a:r>
              <a:rPr lang="it-IT" altLang="pt-BR" sz="800" dirty="0"/>
              <a:t> </a:t>
            </a:r>
            <a:endParaRPr lang="it-IT" altLang="pt-BR" sz="1799" dirty="0">
              <a:latin typeface="Arial" panose="020B0604020202020204" pitchFamily="34" charset="0"/>
            </a:endParaRPr>
          </a:p>
        </p:txBody>
      </p:sp>
      <p:sp>
        <p:nvSpPr>
          <p:cNvPr id="5" name="Rectangle 1">
            <a:extLst>
              <a:ext uri="{FF2B5EF4-FFF2-40B4-BE49-F238E27FC236}">
                <a16:creationId xmlns:a16="http://schemas.microsoft.com/office/drawing/2014/main" id="{2A3A67A0-99D6-77E2-4F62-B5ABB7F6F19F}"/>
              </a:ext>
            </a:extLst>
          </p:cNvPr>
          <p:cNvSpPr>
            <a:spLocks noGrp="1" noChangeArrowheads="1"/>
          </p:cNvSpPr>
          <p:nvPr>
            <p:ph type="title"/>
          </p:nvPr>
        </p:nvSpPr>
        <p:spPr bwMode="auto">
          <a:xfrm>
            <a:off x="720725" y="499165"/>
            <a:ext cx="105582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3200" b="0" i="0" u="none" strike="noStrike" cap="none" normalizeH="0" baseline="0" dirty="0" err="1">
                <a:ln>
                  <a:noFill/>
                </a:ln>
                <a:solidFill>
                  <a:schemeClr val="tx1"/>
                </a:solidFill>
                <a:effectLst/>
                <a:latin typeface="Arial Unicode MS"/>
              </a:rPr>
              <a:t>First</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democratic</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wave</a:t>
            </a:r>
            <a:r>
              <a:rPr kumimoji="0" lang="pt-BR" altLang="pt-BR" sz="3200" b="0" i="0" u="none" strike="noStrike" cap="none" normalizeH="0" baseline="0" dirty="0">
                <a:ln>
                  <a:noFill/>
                </a:ln>
                <a:solidFill>
                  <a:schemeClr val="tx1"/>
                </a:solidFill>
                <a:effectLst/>
                <a:latin typeface="Arial Unicode MS"/>
              </a:rPr>
              <a:t> - </a:t>
            </a:r>
            <a:r>
              <a:rPr kumimoji="0" lang="pt-BR" altLang="pt-BR" sz="3200" b="0" i="0" u="none" strike="noStrike" cap="none" normalizeH="0" baseline="0" dirty="0" err="1">
                <a:ln>
                  <a:noFill/>
                </a:ln>
                <a:solidFill>
                  <a:schemeClr val="tx1"/>
                </a:solidFill>
                <a:effectLst/>
                <a:latin typeface="Arial Unicode MS"/>
              </a:rPr>
              <a:t>beginning</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of</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the</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defense</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of</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freedom</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and</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equality</a:t>
            </a:r>
            <a:r>
              <a:rPr kumimoji="0" lang="pt-BR" altLang="pt-BR" sz="3200" b="0" i="0" u="none" strike="noStrike" cap="none" normalizeH="0" baseline="0" dirty="0">
                <a:ln>
                  <a:noFill/>
                </a:ln>
                <a:solidFill>
                  <a:schemeClr val="tx1"/>
                </a:solidFill>
                <a:effectLst/>
                <a:latin typeface="Arial Unicode MS"/>
              </a:rPr>
              <a:t> as a </a:t>
            </a:r>
            <a:r>
              <a:rPr kumimoji="0" lang="pt-BR" altLang="pt-BR" sz="3200" b="0" i="0" u="none" strike="noStrike" cap="none" normalizeH="0" baseline="0" dirty="0" err="1">
                <a:ln>
                  <a:noFill/>
                </a:ln>
                <a:solidFill>
                  <a:schemeClr val="tx1"/>
                </a:solidFill>
                <a:effectLst/>
                <a:latin typeface="Arial Unicode MS"/>
              </a:rPr>
              <a:t>human</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right</a:t>
            </a:r>
            <a:r>
              <a:rPr kumimoji="0" lang="pt-BR" altLang="pt-BR" sz="3200" b="0" i="0" u="none" strike="noStrike" cap="none" normalizeH="0" baseline="0" dirty="0">
                <a:ln>
                  <a:noFill/>
                </a:ln>
                <a:solidFill>
                  <a:schemeClr val="tx1"/>
                </a:solidFill>
                <a:effectLst/>
              </a:rPr>
              <a:t> </a:t>
            </a:r>
            <a:endParaRPr kumimoji="0" lang="pt-BR" altLang="pt-BR"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479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51F1435-1582-48B6-1D19-983DEBC6EB78}"/>
              </a:ext>
            </a:extLst>
          </p:cNvPr>
          <p:cNvSpPr>
            <a:spLocks noGrp="1"/>
          </p:cNvSpPr>
          <p:nvPr>
            <p:ph idx="1"/>
          </p:nvPr>
        </p:nvSpPr>
        <p:spPr>
          <a:xfrm>
            <a:off x="1053853" y="1904999"/>
            <a:ext cx="9602952" cy="4453836"/>
          </a:xfrm>
        </p:spPr>
        <p:txBody>
          <a:bodyPr>
            <a:normAutofit/>
          </a:bodyPr>
          <a:lstStyle/>
          <a:p>
            <a:pPr algn="just"/>
            <a:r>
              <a:rPr lang="en-US" b="1" dirty="0"/>
              <a:t>The Virginia Declaration of Rights</a:t>
            </a:r>
            <a:r>
              <a:rPr lang="it-IT" b="1" dirty="0"/>
              <a:t> – 1776</a:t>
            </a:r>
          </a:p>
          <a:p>
            <a:r>
              <a:rPr lang="en-US" b="1" dirty="0">
                <a:hlinkClick r:id="rId2"/>
              </a:rPr>
              <a:t>Section 2</a:t>
            </a:r>
            <a:endParaRPr lang="en-US" b="1" dirty="0"/>
          </a:p>
          <a:p>
            <a:r>
              <a:rPr lang="en-US" dirty="0"/>
              <a:t>That all power is vested in, and consequently derived from, the people; that magistrates are their trustees and servants and at all times amenable to them.</a:t>
            </a:r>
          </a:p>
          <a:p>
            <a:pPr algn="just"/>
            <a:endParaRPr lang="it-IT" b="1" dirty="0"/>
          </a:p>
        </p:txBody>
      </p:sp>
      <p:sp>
        <p:nvSpPr>
          <p:cNvPr id="4" name="Rectangle 1">
            <a:extLst>
              <a:ext uri="{FF2B5EF4-FFF2-40B4-BE49-F238E27FC236}">
                <a16:creationId xmlns:a16="http://schemas.microsoft.com/office/drawing/2014/main" id="{1EB8305A-AFB9-1BB7-8843-CF5BD67A50C4}"/>
              </a:ext>
            </a:extLst>
          </p:cNvPr>
          <p:cNvSpPr>
            <a:spLocks noChangeArrowheads="1"/>
          </p:cNvSpPr>
          <p:nvPr/>
        </p:nvSpPr>
        <p:spPr bwMode="auto">
          <a:xfrm>
            <a:off x="0" y="121739"/>
            <a:ext cx="210259" cy="21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eaLnBrk="0" fontAlgn="base" hangingPunct="0">
              <a:spcBef>
                <a:spcPct val="0"/>
              </a:spcBef>
              <a:spcAft>
                <a:spcPct val="0"/>
              </a:spcAft>
            </a:pPr>
            <a:r>
              <a:rPr lang="it-IT" altLang="pt-BR" sz="800" dirty="0"/>
              <a:t> </a:t>
            </a:r>
            <a:endParaRPr lang="it-IT" altLang="pt-BR" sz="1799" dirty="0">
              <a:latin typeface="Arial" panose="020B0604020202020204" pitchFamily="34" charset="0"/>
            </a:endParaRPr>
          </a:p>
        </p:txBody>
      </p:sp>
      <p:sp>
        <p:nvSpPr>
          <p:cNvPr id="5" name="Rectangle 1">
            <a:extLst>
              <a:ext uri="{FF2B5EF4-FFF2-40B4-BE49-F238E27FC236}">
                <a16:creationId xmlns:a16="http://schemas.microsoft.com/office/drawing/2014/main" id="{2A3A67A0-99D6-77E2-4F62-B5ABB7F6F19F}"/>
              </a:ext>
            </a:extLst>
          </p:cNvPr>
          <p:cNvSpPr>
            <a:spLocks noGrp="1" noChangeArrowheads="1"/>
          </p:cNvSpPr>
          <p:nvPr>
            <p:ph type="title"/>
          </p:nvPr>
        </p:nvSpPr>
        <p:spPr bwMode="auto">
          <a:xfrm>
            <a:off x="720725" y="499165"/>
            <a:ext cx="105582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3200" b="0" i="0" u="none" strike="noStrike" cap="none" normalizeH="0" baseline="0" dirty="0" err="1">
                <a:ln>
                  <a:noFill/>
                </a:ln>
                <a:solidFill>
                  <a:schemeClr val="tx1"/>
                </a:solidFill>
                <a:effectLst/>
                <a:latin typeface="Arial Unicode MS"/>
              </a:rPr>
              <a:t>First</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democratic</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wave</a:t>
            </a:r>
            <a:r>
              <a:rPr kumimoji="0" lang="pt-BR" altLang="pt-BR" sz="3200" b="0" i="0" u="none" strike="noStrike" cap="none" normalizeH="0" baseline="0" dirty="0">
                <a:ln>
                  <a:noFill/>
                </a:ln>
                <a:solidFill>
                  <a:schemeClr val="tx1"/>
                </a:solidFill>
                <a:effectLst/>
                <a:latin typeface="Arial Unicode MS"/>
              </a:rPr>
              <a:t> - </a:t>
            </a:r>
            <a:r>
              <a:rPr kumimoji="0" lang="pt-BR" altLang="pt-BR" sz="3200" b="0" i="0" u="none" strike="noStrike" cap="none" normalizeH="0" baseline="0" dirty="0" err="1">
                <a:ln>
                  <a:noFill/>
                </a:ln>
                <a:solidFill>
                  <a:schemeClr val="tx1"/>
                </a:solidFill>
                <a:effectLst/>
                <a:latin typeface="Arial Unicode MS"/>
              </a:rPr>
              <a:t>beginning</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of</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the</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defense</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of</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freedom</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and</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equality</a:t>
            </a:r>
            <a:r>
              <a:rPr kumimoji="0" lang="pt-BR" altLang="pt-BR" sz="3200" b="0" i="0" u="none" strike="noStrike" cap="none" normalizeH="0" baseline="0" dirty="0">
                <a:ln>
                  <a:noFill/>
                </a:ln>
                <a:solidFill>
                  <a:schemeClr val="tx1"/>
                </a:solidFill>
                <a:effectLst/>
                <a:latin typeface="Arial Unicode MS"/>
              </a:rPr>
              <a:t> as a </a:t>
            </a:r>
            <a:r>
              <a:rPr kumimoji="0" lang="pt-BR" altLang="pt-BR" sz="3200" b="0" i="0" u="none" strike="noStrike" cap="none" normalizeH="0" baseline="0" dirty="0" err="1">
                <a:ln>
                  <a:noFill/>
                </a:ln>
                <a:solidFill>
                  <a:schemeClr val="tx1"/>
                </a:solidFill>
                <a:effectLst/>
                <a:latin typeface="Arial Unicode MS"/>
              </a:rPr>
              <a:t>human</a:t>
            </a:r>
            <a:r>
              <a:rPr kumimoji="0" lang="pt-BR" altLang="pt-BR" sz="3200" b="0" i="0" u="none" strike="noStrike" cap="none" normalizeH="0" baseline="0" dirty="0">
                <a:ln>
                  <a:noFill/>
                </a:ln>
                <a:solidFill>
                  <a:schemeClr val="tx1"/>
                </a:solidFill>
                <a:effectLst/>
                <a:latin typeface="Arial Unicode MS"/>
              </a:rPr>
              <a:t> </a:t>
            </a:r>
            <a:r>
              <a:rPr kumimoji="0" lang="pt-BR" altLang="pt-BR" sz="3200" b="0" i="0" u="none" strike="noStrike" cap="none" normalizeH="0" baseline="0" dirty="0" err="1">
                <a:ln>
                  <a:noFill/>
                </a:ln>
                <a:solidFill>
                  <a:schemeClr val="tx1"/>
                </a:solidFill>
                <a:effectLst/>
                <a:latin typeface="Arial Unicode MS"/>
              </a:rPr>
              <a:t>right</a:t>
            </a:r>
            <a:r>
              <a:rPr kumimoji="0" lang="pt-BR" altLang="pt-BR" sz="3200" b="0" i="0" u="none" strike="noStrike" cap="none" normalizeH="0" baseline="0" dirty="0">
                <a:ln>
                  <a:noFill/>
                </a:ln>
                <a:solidFill>
                  <a:schemeClr val="tx1"/>
                </a:solidFill>
                <a:effectLst/>
              </a:rPr>
              <a:t> </a:t>
            </a:r>
            <a:endParaRPr kumimoji="0" lang="pt-BR" altLang="pt-BR"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1692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únel Azul Digita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 id="{9D3A0BA5-9BA3-4FF2-8DE9-02F032876D36}" vid="{5A33D4DE-F3FB-447A-BC59-822AF5AB6DE9}"/>
    </a:ext>
  </a:extLst>
</a:theme>
</file>

<file path=ppt/theme/theme2.xml><?xml version="1.0" encoding="utf-8"?>
<a:theme xmlns:a="http://schemas.openxmlformats.org/drawingml/2006/main" name="Tema do Offic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o Offic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228E6B-D70C-44BB-A81F-A245495F612B}">
  <ds:schemaRefs>
    <ds:schemaRef ds:uri="http://schemas.microsoft.com/sharepoint/v3/contenttype/forms"/>
  </ds:schemaRefs>
</ds:datastoreItem>
</file>

<file path=customXml/itemProps3.xml><?xml version="1.0" encoding="utf-8"?>
<ds:datastoreItem xmlns:ds="http://schemas.openxmlformats.org/officeDocument/2006/customXml" ds:itemID="{00E41224-0370-4595-877C-23316CD80004}">
  <ds:schemaRefs>
    <ds:schemaRef ds:uri="http://schemas.microsoft.com/office/2006/metadata/properties"/>
    <ds:schemaRef ds:uri="http://schemas.microsoft.com/office/infopath/2007/PartnerControls"/>
    <ds:schemaRef ds:uri="4873beb7-5857-4685-be1f-d57550cc96cc"/>
  </ds:schemaRefs>
</ds:datastoreItem>
</file>

<file path=docProps/app.xml><?xml version="1.0" encoding="utf-8"?>
<Properties xmlns="http://schemas.openxmlformats.org/officeDocument/2006/extended-properties" xmlns:vt="http://schemas.openxmlformats.org/officeDocument/2006/docPropsVTypes">
  <Template>Apresentação profissional com túnel azul digital (widescreen)</Template>
  <TotalTime>15662</TotalTime>
  <Words>8100</Words>
  <Application>Microsoft Office PowerPoint</Application>
  <PresentationFormat>Personalizar</PresentationFormat>
  <Paragraphs>381</Paragraphs>
  <Slides>68</Slides>
  <Notes>2</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68</vt:i4>
      </vt:variant>
    </vt:vector>
  </HeadingPairs>
  <TitlesOfParts>
    <vt:vector size="76" baseType="lpstr">
      <vt:lpstr>Amiri</vt:lpstr>
      <vt:lpstr>Arial</vt:lpstr>
      <vt:lpstr>Arial Unicode MS</vt:lpstr>
      <vt:lpstr>Calibri</vt:lpstr>
      <vt:lpstr>Corbel</vt:lpstr>
      <vt:lpstr>Times New Roman</vt:lpstr>
      <vt:lpstr>Verdana</vt:lpstr>
      <vt:lpstr>Túnel Azul Digital 16X9</vt:lpstr>
      <vt:lpstr>Democracy and Rule of Law in  international relations</vt:lpstr>
      <vt:lpstr>Democratic and anti-democratic waves and the importance of defending democratic countries from a democratic counter-wave on the international level</vt:lpstr>
      <vt:lpstr>Democratic and anti-democratic waves and the importance of defending democratic countries from a democratic counter-wave on the international level</vt:lpstr>
      <vt:lpstr>Structure of today's lesson/class/speech</vt:lpstr>
      <vt:lpstr>The complexity of conceptualizing democracy and the difficulty in assuming democracy as a criterion in internacional relations</vt:lpstr>
      <vt:lpstr>The democratic waves and the international commitment to democracy</vt:lpstr>
      <vt:lpstr>DIMENSIONS OF DEMOCRACY: THE INDIVIDUAL AND SOCIETY IMMERSED IN RIGHTS</vt:lpstr>
      <vt:lpstr>First democratic wave - beginning of the defense of freedom and equality as a human right </vt:lpstr>
      <vt:lpstr>First democratic wave - beginning of the defense of freedom and equality as a human right </vt:lpstr>
      <vt:lpstr>The importance of democracy for the European Union and for the world</vt:lpstr>
      <vt:lpstr>The importance of democracy for the European Union and for the world</vt:lpstr>
      <vt:lpstr>The importance of democracy for the European Union and for the world</vt:lpstr>
      <vt:lpstr>Second Democratic Wave - beginning of the defense of democracy as a human right at the international level?</vt:lpstr>
      <vt:lpstr>Third and Fourth Democratic Waves - expressive expansion of democracy and recognition of democracy as a criterion for establishing international relations (European Union)</vt:lpstr>
      <vt:lpstr>Third and Fourth Democratic Waves - expressive expansion of democracy and recognition of democracy as a criterion for establishing international relations (European Union)</vt:lpstr>
      <vt:lpstr>Third and Fourth Democratic Waves - expressive expansion of democracy and recognition of democracy as a criterion for establishing international relations (European Union)</vt:lpstr>
      <vt:lpstr>Third and Fourth Democratic Waves - expressive expansion of democracy and recognition of democracy as a criterion for establishing international relations (European Union)</vt:lpstr>
      <vt:lpstr>Third and Fourth Democratic Waves - expressive expansion of democracy and recognition of democracy as a criterion for establishing international relations (European Union)</vt:lpstr>
      <vt:lpstr>Third and Fourth Democratic Waves - expressive expansion of democracy and recognition of democracy as a criterion for establishing international relations (European Union)</vt:lpstr>
      <vt:lpstr>INTER-AMERICAN DEMOCRATIC CHARTER - Organization of American States - 2001</vt:lpstr>
      <vt:lpstr>INTER-AMERICAN DEMOCRATIC CHARTER - Organization of American States - 2001 </vt:lpstr>
      <vt:lpstr>AFRICAN CHARTER ON DEMOCRACY, ELECTIONS AND GOVERNANCE - 2007</vt:lpstr>
      <vt:lpstr>5th wave – defense of democracy by international and domestic institutions, based on rules to protect democracy</vt:lpstr>
      <vt:lpstr>5th wave – defense of democracy by international and domestic institutions, based on rules to protect democracy</vt:lpstr>
      <vt:lpstr>5th wave – defense of democracy by international and domestic institutions, based on rules to protect democracy</vt:lpstr>
      <vt:lpstr>5th wave – defense of democracy by international and domestic institutions, based on rules to protect democracy</vt:lpstr>
      <vt:lpstr>Who (which people, individuals, groups or organizations) should be involved in defending democracy</vt:lpstr>
      <vt:lpstr>The 2030 Agenda for Sustainable Development</vt:lpstr>
      <vt:lpstr>The democratic regime and its requirements </vt:lpstr>
      <vt:lpstr>The democratic regime and its requirements </vt:lpstr>
      <vt:lpstr>The democratic regime and its requirements - WHAT IS DEMOCRACY? </vt:lpstr>
      <vt:lpstr>Dimensions of democracy</vt:lpstr>
      <vt:lpstr>Theories of democracy</vt:lpstr>
      <vt:lpstr>THEORIES OF DEMOCRACY AND ITS IMPORTANCE</vt:lpstr>
      <vt:lpstr>The Copenhagen criteria and the enlargement of the European Union</vt:lpstr>
      <vt:lpstr>The enlargement of the European Union and democratic challenges   Case C‑156/21 Hungary x European Parliament and Council of the European Union - Protection of the Union budget in the case of breaches of the principles of the rule of law in the Member States     Case C‑204/21 European Commission X Republic of Poland - Independence of judges </vt:lpstr>
      <vt:lpstr>Support for democracy in external relations (EU)</vt:lpstr>
      <vt:lpstr>Democracy as a criterion in international relations – Venezuela x Council of the European Union case</vt:lpstr>
      <vt:lpstr>Principle 10 of the RIO DECLARATION ON THE ENVIRONMENT AND DEVELOPMENT – 1992 - participatory and deliberative environmental democracy</vt:lpstr>
      <vt:lpstr>Aarhus Convention (signed in 1998 in Aarhus/Denmark and in force since 30 October 2001.) - recognition of the limits of environmental decision-making by public authorities.</vt:lpstr>
      <vt:lpstr>Aarhus Convention (signed in 1998 in Aarhus/Denmark and in force since 30 October 2001.) - recognition of the limits of environmental decision-making by public authorities.</vt:lpstr>
      <vt:lpstr>The Future we want - Rio+20</vt:lpstr>
      <vt:lpstr>Escazú Agreement - Regional Agreement on Access to Information, Public Participation and Access to Justice in Environmental Affairs in Latin America and the Caribbean, adopted in Escazú (Costa Rica) on 4 March 2018</vt:lpstr>
      <vt:lpstr>THE DEMOCRATIC REGIME AND ITS REQUIREMENTS</vt:lpstr>
      <vt:lpstr>THE DEMOCRATIC REGIME AND ITS REQUIREMENTS </vt:lpstr>
      <vt:lpstr>CRISIS OF DEMOCRACY </vt:lpstr>
      <vt:lpstr>CRISIS OF DEMOCRACY </vt:lpstr>
      <vt:lpstr>Permanent challenges of democracy and democratic crisis</vt:lpstr>
      <vt:lpstr>CRISIS OF DEMOCRACY </vt:lpstr>
      <vt:lpstr>CRISIS OF DEMOCRACY</vt:lpstr>
      <vt:lpstr>ACTION PLAN FOR EUROPEAN DEMOCRACY</vt:lpstr>
      <vt:lpstr>Fair elections: Protecting the freedom and regularity of elections</vt:lpstr>
      <vt:lpstr>Funding for democracy </vt:lpstr>
      <vt:lpstr>European media freedom act </vt:lpstr>
      <vt:lpstr>Media freedom and pluralism </vt:lpstr>
      <vt:lpstr>Fight against disinformation </vt:lpstr>
      <vt:lpstr>Elections and contemporary challenges</vt:lpstr>
      <vt:lpstr>Elections and contemporary challenges</vt:lpstr>
      <vt:lpstr>ELECTIONS AND CONTEMPORARY CHALLENGES</vt:lpstr>
      <vt:lpstr>Elections and contemporary challenges - Special Committee on foreign interference in all democratic processes in the European Union, including disinformation, and on strengthening integrity, transparency and accountability in the European Parliament</vt:lpstr>
      <vt:lpstr>EUROPEAN DEFENCE OF DEMOCRACY PACKAGE</vt:lpstr>
      <vt:lpstr>VALUE OF DEMOCRACY</vt:lpstr>
      <vt:lpstr> CRISIS OF DEMOCRACY AND ITS REVITALISATION </vt:lpstr>
      <vt:lpstr>Participatory and environmental democracy and democratic crisis - context and proposal</vt:lpstr>
      <vt:lpstr> CRISIS OF DEMOCRACY/VALUE OF DEMOCRACY </vt:lpstr>
      <vt:lpstr>DEMOCRACY AND RULE OF LAW IN  INTERNATIONAL RELATIONS</vt:lpstr>
      <vt:lpstr> CRISIS OF DEMOCRACY/VALUE OF DEMOCRACY</vt:lpstr>
      <vt:lpstr>CRISIS OF DEMOCRACY/VALUE OF DEMOCRACY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Democracy and Rule of Law in internacional relations</dc:title>
  <dc:creator>Raquel Cavalcanti Ramos Machado</dc:creator>
  <cp:lastModifiedBy>Raquel Cavalcanti Ramos Machado</cp:lastModifiedBy>
  <cp:revision>15</cp:revision>
  <dcterms:created xsi:type="dcterms:W3CDTF">2024-01-24T17:27:29Z</dcterms:created>
  <dcterms:modified xsi:type="dcterms:W3CDTF">2024-02-06T06:45:04Z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