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1"/>
  </p:notesMasterIdLst>
  <p:handoutMasterIdLst>
    <p:handoutMasterId r:id="rId62"/>
  </p:handoutMasterIdLst>
  <p:sldIdLst>
    <p:sldId id="274" r:id="rId2"/>
    <p:sldId id="397" r:id="rId3"/>
    <p:sldId id="414" r:id="rId4"/>
    <p:sldId id="398" r:id="rId5"/>
    <p:sldId id="283" r:id="rId6"/>
    <p:sldId id="280" r:id="rId7"/>
    <p:sldId id="278" r:id="rId8"/>
    <p:sldId id="279" r:id="rId9"/>
    <p:sldId id="355" r:id="rId10"/>
    <p:sldId id="415" r:id="rId11"/>
    <p:sldId id="282" r:id="rId12"/>
    <p:sldId id="277" r:id="rId13"/>
    <p:sldId id="281" r:id="rId14"/>
    <p:sldId id="287" r:id="rId15"/>
    <p:sldId id="421" r:id="rId16"/>
    <p:sldId id="288" r:id="rId17"/>
    <p:sldId id="394" r:id="rId18"/>
    <p:sldId id="284" r:id="rId19"/>
    <p:sldId id="417" r:id="rId20"/>
    <p:sldId id="405" r:id="rId21"/>
    <p:sldId id="400" r:id="rId22"/>
    <p:sldId id="356" r:id="rId23"/>
    <p:sldId id="387" r:id="rId24"/>
    <p:sldId id="388" r:id="rId25"/>
    <p:sldId id="389" r:id="rId26"/>
    <p:sldId id="315" r:id="rId27"/>
    <p:sldId id="390" r:id="rId28"/>
    <p:sldId id="391" r:id="rId29"/>
    <p:sldId id="291" r:id="rId30"/>
    <p:sldId id="293" r:id="rId31"/>
    <p:sldId id="418" r:id="rId32"/>
    <p:sldId id="300" r:id="rId33"/>
    <p:sldId id="419" r:id="rId34"/>
    <p:sldId id="295" r:id="rId35"/>
    <p:sldId id="329" r:id="rId36"/>
    <p:sldId id="294" r:id="rId37"/>
    <p:sldId id="407" r:id="rId38"/>
    <p:sldId id="296" r:id="rId39"/>
    <p:sldId id="408" r:id="rId40"/>
    <p:sldId id="409" r:id="rId41"/>
    <p:sldId id="410" r:id="rId42"/>
    <p:sldId id="301" r:id="rId43"/>
    <p:sldId id="302" r:id="rId44"/>
    <p:sldId id="422" r:id="rId45"/>
    <p:sldId id="411" r:id="rId46"/>
    <p:sldId id="412" r:id="rId47"/>
    <p:sldId id="299" r:id="rId48"/>
    <p:sldId id="298" r:id="rId49"/>
    <p:sldId id="393" r:id="rId50"/>
    <p:sldId id="413" r:id="rId51"/>
    <p:sldId id="416" r:id="rId52"/>
    <p:sldId id="305" r:id="rId53"/>
    <p:sldId id="306" r:id="rId54"/>
    <p:sldId id="304" r:id="rId55"/>
    <p:sldId id="395" r:id="rId56"/>
    <p:sldId id="396" r:id="rId57"/>
    <p:sldId id="402" r:id="rId58"/>
    <p:sldId id="401" r:id="rId59"/>
    <p:sldId id="420" r:id="rId6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870"/>
  </p:normalViewPr>
  <p:slideViewPr>
    <p:cSldViewPr snapToGrid="0" snapToObjects="1">
      <p:cViewPr>
        <p:scale>
          <a:sx n="127" d="100"/>
          <a:sy n="127" d="100"/>
        </p:scale>
        <p:origin x="144" y="-288"/>
      </p:cViewPr>
      <p:guideLst/>
    </p:cSldViewPr>
  </p:slideViewPr>
  <p:notesTextViewPr>
    <p:cViewPr>
      <p:scale>
        <a:sx n="1" d="1"/>
        <a:sy n="1" d="1"/>
      </p:scale>
      <p:origin x="0" y="0"/>
    </p:cViewPr>
  </p:notesTextViewPr>
  <p:notesViewPr>
    <p:cSldViewPr snapToGrid="0" snapToObjects="1">
      <p:cViewPr varScale="1">
        <p:scale>
          <a:sx n="96" d="100"/>
          <a:sy n="96" d="100"/>
        </p:scale>
        <p:origin x="3688" y="17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21A9DB-8AB5-4C2B-BD40-B876829C02C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32216DA-1150-4A26-A160-754B11CB1C0B}">
      <dgm:prSet/>
      <dgm:spPr/>
      <dgm:t>
        <a:bodyPr/>
        <a:lstStyle/>
        <a:p>
          <a:r>
            <a:rPr lang="en-US" dirty="0"/>
            <a:t>List of convention in an annex to the regulation</a:t>
          </a:r>
        </a:p>
      </dgm:t>
    </dgm:pt>
    <dgm:pt modelId="{93585F10-2DF7-4B9A-8E54-192EF64D35AE}" type="parTrans" cxnId="{7CA7121E-4375-4106-B77D-9A2F9D5EF2BB}">
      <dgm:prSet/>
      <dgm:spPr/>
      <dgm:t>
        <a:bodyPr/>
        <a:lstStyle/>
        <a:p>
          <a:endParaRPr lang="en-US"/>
        </a:p>
      </dgm:t>
    </dgm:pt>
    <dgm:pt modelId="{4B8FD054-DE85-4ECB-8448-B702ED05C16F}" type="sibTrans" cxnId="{7CA7121E-4375-4106-B77D-9A2F9D5EF2BB}">
      <dgm:prSet/>
      <dgm:spPr/>
      <dgm:t>
        <a:bodyPr/>
        <a:lstStyle/>
        <a:p>
          <a:endParaRPr lang="en-US"/>
        </a:p>
      </dgm:t>
    </dgm:pt>
    <dgm:pt modelId="{C48C92C3-FB81-4CBB-B6A7-B88E558AB8C9}">
      <dgm:prSet/>
      <dgm:spPr/>
      <dgm:t>
        <a:bodyPr/>
        <a:lstStyle/>
        <a:p>
          <a:r>
            <a:rPr lang="it-IT" dirty="0"/>
            <a:t>HR conventions – ILO conventions on labour </a:t>
          </a:r>
          <a:r>
            <a:rPr lang="it-IT" dirty="0" err="1"/>
            <a:t>rights</a:t>
          </a:r>
          <a:endParaRPr lang="en-US" dirty="0"/>
        </a:p>
      </dgm:t>
    </dgm:pt>
    <dgm:pt modelId="{35975681-B93C-4A8A-B300-764FD80B2E13}" type="parTrans" cxnId="{4A448B04-1452-49BC-AA3B-23BE56B1D918}">
      <dgm:prSet/>
      <dgm:spPr/>
      <dgm:t>
        <a:bodyPr/>
        <a:lstStyle/>
        <a:p>
          <a:endParaRPr lang="en-US"/>
        </a:p>
      </dgm:t>
    </dgm:pt>
    <dgm:pt modelId="{3B61A1D8-1E0B-4B67-90E7-EB350D778534}" type="sibTrans" cxnId="{4A448B04-1452-49BC-AA3B-23BE56B1D918}">
      <dgm:prSet/>
      <dgm:spPr/>
      <dgm:t>
        <a:bodyPr/>
        <a:lstStyle/>
        <a:p>
          <a:endParaRPr lang="en-US"/>
        </a:p>
      </dgm:t>
    </dgm:pt>
    <dgm:pt modelId="{C30A0F90-4CFF-4DA8-B3A7-94EE503E7565}">
      <dgm:prSet/>
      <dgm:spPr/>
      <dgm:t>
        <a:bodyPr/>
        <a:lstStyle/>
        <a:p>
          <a:r>
            <a:rPr lang="it-IT" dirty="0"/>
            <a:t>Cartagena </a:t>
          </a:r>
          <a:r>
            <a:rPr lang="it-IT" dirty="0" err="1"/>
            <a:t>Protocol</a:t>
          </a:r>
          <a:r>
            <a:rPr lang="it-IT" dirty="0"/>
            <a:t> on </a:t>
          </a:r>
          <a:r>
            <a:rPr lang="it-IT" dirty="0" err="1"/>
            <a:t>biodiversity</a:t>
          </a:r>
          <a:r>
            <a:rPr lang="it-IT" dirty="0"/>
            <a:t> Kyoto </a:t>
          </a:r>
          <a:r>
            <a:rPr lang="it-IT" dirty="0" err="1"/>
            <a:t>Protocol</a:t>
          </a:r>
          <a:r>
            <a:rPr lang="it-IT" dirty="0"/>
            <a:t> </a:t>
          </a:r>
          <a:endParaRPr lang="en-US" dirty="0"/>
        </a:p>
      </dgm:t>
    </dgm:pt>
    <dgm:pt modelId="{771CD1B4-63EC-4642-8216-5DCE462AB34D}" type="parTrans" cxnId="{98AA4842-1F95-4AC4-AF8F-772BE1B8B0B9}">
      <dgm:prSet/>
      <dgm:spPr/>
      <dgm:t>
        <a:bodyPr/>
        <a:lstStyle/>
        <a:p>
          <a:endParaRPr lang="en-US"/>
        </a:p>
      </dgm:t>
    </dgm:pt>
    <dgm:pt modelId="{CF581F32-9D34-4CA7-AAAD-56A8F9437F28}" type="sibTrans" cxnId="{98AA4842-1F95-4AC4-AF8F-772BE1B8B0B9}">
      <dgm:prSet/>
      <dgm:spPr/>
      <dgm:t>
        <a:bodyPr/>
        <a:lstStyle/>
        <a:p>
          <a:endParaRPr lang="en-US"/>
        </a:p>
      </dgm:t>
    </dgm:pt>
    <dgm:pt modelId="{8819D208-7FF1-4B5D-B2A0-608E3766384A}">
      <dgm:prSet/>
      <dgm:spPr/>
      <dgm:t>
        <a:bodyPr/>
        <a:lstStyle/>
        <a:p>
          <a:r>
            <a:rPr lang="it-IT" dirty="0"/>
            <a:t>Good governance</a:t>
          </a:r>
          <a:endParaRPr lang="en-US" dirty="0"/>
        </a:p>
      </dgm:t>
    </dgm:pt>
    <dgm:pt modelId="{0832884A-66E1-44ED-96C2-79EDE18B95F4}" type="parTrans" cxnId="{AFA18C27-D405-44D4-9343-C12BF44E8B8F}">
      <dgm:prSet/>
      <dgm:spPr/>
      <dgm:t>
        <a:bodyPr/>
        <a:lstStyle/>
        <a:p>
          <a:endParaRPr lang="en-US"/>
        </a:p>
      </dgm:t>
    </dgm:pt>
    <dgm:pt modelId="{2305FDB0-951E-4FB6-B109-7025D4F54EED}" type="sibTrans" cxnId="{AFA18C27-D405-44D4-9343-C12BF44E8B8F}">
      <dgm:prSet/>
      <dgm:spPr/>
      <dgm:t>
        <a:bodyPr/>
        <a:lstStyle/>
        <a:p>
          <a:endParaRPr lang="en-US"/>
        </a:p>
      </dgm:t>
    </dgm:pt>
    <dgm:pt modelId="{3764A128-BBD6-D04D-A7B0-1BFC7780CD24}" type="pres">
      <dgm:prSet presAssocID="{3421A9DB-8AB5-4C2B-BD40-B876829C02C1}" presName="vert0" presStyleCnt="0">
        <dgm:presLayoutVars>
          <dgm:dir/>
          <dgm:animOne val="branch"/>
          <dgm:animLvl val="lvl"/>
        </dgm:presLayoutVars>
      </dgm:prSet>
      <dgm:spPr/>
    </dgm:pt>
    <dgm:pt modelId="{24DE350A-EAF6-DD4B-8D21-30B99CDC5741}" type="pres">
      <dgm:prSet presAssocID="{232216DA-1150-4A26-A160-754B11CB1C0B}" presName="thickLine" presStyleLbl="alignNode1" presStyleIdx="0" presStyleCnt="4"/>
      <dgm:spPr/>
    </dgm:pt>
    <dgm:pt modelId="{470C2BFB-BE76-4C49-8703-1B455721741D}" type="pres">
      <dgm:prSet presAssocID="{232216DA-1150-4A26-A160-754B11CB1C0B}" presName="horz1" presStyleCnt="0"/>
      <dgm:spPr/>
    </dgm:pt>
    <dgm:pt modelId="{2B85200E-7A36-E248-AF39-F9C8B7A5EF61}" type="pres">
      <dgm:prSet presAssocID="{232216DA-1150-4A26-A160-754B11CB1C0B}" presName="tx1" presStyleLbl="revTx" presStyleIdx="0" presStyleCnt="4"/>
      <dgm:spPr/>
    </dgm:pt>
    <dgm:pt modelId="{E586F9A0-6842-4044-AC17-B3EC5EAA5497}" type="pres">
      <dgm:prSet presAssocID="{232216DA-1150-4A26-A160-754B11CB1C0B}" presName="vert1" presStyleCnt="0"/>
      <dgm:spPr/>
    </dgm:pt>
    <dgm:pt modelId="{B74F307F-66B3-F840-8433-2AD5A7D919BA}" type="pres">
      <dgm:prSet presAssocID="{C48C92C3-FB81-4CBB-B6A7-B88E558AB8C9}" presName="thickLine" presStyleLbl="alignNode1" presStyleIdx="1" presStyleCnt="4"/>
      <dgm:spPr/>
    </dgm:pt>
    <dgm:pt modelId="{CE40C607-27BA-F24F-AE79-08D52F5C15F0}" type="pres">
      <dgm:prSet presAssocID="{C48C92C3-FB81-4CBB-B6A7-B88E558AB8C9}" presName="horz1" presStyleCnt="0"/>
      <dgm:spPr/>
    </dgm:pt>
    <dgm:pt modelId="{3309C8A4-A69B-2E4F-9C86-B04B31606E6F}" type="pres">
      <dgm:prSet presAssocID="{C48C92C3-FB81-4CBB-B6A7-B88E558AB8C9}" presName="tx1" presStyleLbl="revTx" presStyleIdx="1" presStyleCnt="4"/>
      <dgm:spPr/>
    </dgm:pt>
    <dgm:pt modelId="{9C4DE1AF-094F-1E47-AC13-4487E64AE19E}" type="pres">
      <dgm:prSet presAssocID="{C48C92C3-FB81-4CBB-B6A7-B88E558AB8C9}" presName="vert1" presStyleCnt="0"/>
      <dgm:spPr/>
    </dgm:pt>
    <dgm:pt modelId="{CBB24BD7-A4BE-8E4D-B8D7-51922B8E997F}" type="pres">
      <dgm:prSet presAssocID="{C30A0F90-4CFF-4DA8-B3A7-94EE503E7565}" presName="thickLine" presStyleLbl="alignNode1" presStyleIdx="2" presStyleCnt="4"/>
      <dgm:spPr/>
    </dgm:pt>
    <dgm:pt modelId="{CBD6FDC6-F51D-FD4E-959F-C45781883EB2}" type="pres">
      <dgm:prSet presAssocID="{C30A0F90-4CFF-4DA8-B3A7-94EE503E7565}" presName="horz1" presStyleCnt="0"/>
      <dgm:spPr/>
    </dgm:pt>
    <dgm:pt modelId="{41A92C21-CF3C-B740-AE42-2D82B635C1CE}" type="pres">
      <dgm:prSet presAssocID="{C30A0F90-4CFF-4DA8-B3A7-94EE503E7565}" presName="tx1" presStyleLbl="revTx" presStyleIdx="2" presStyleCnt="4"/>
      <dgm:spPr/>
    </dgm:pt>
    <dgm:pt modelId="{C074258A-60EE-2448-8C3E-0B28652F3897}" type="pres">
      <dgm:prSet presAssocID="{C30A0F90-4CFF-4DA8-B3A7-94EE503E7565}" presName="vert1" presStyleCnt="0"/>
      <dgm:spPr/>
    </dgm:pt>
    <dgm:pt modelId="{5E00486E-7885-B747-9BB6-DB33C7D88244}" type="pres">
      <dgm:prSet presAssocID="{8819D208-7FF1-4B5D-B2A0-608E3766384A}" presName="thickLine" presStyleLbl="alignNode1" presStyleIdx="3" presStyleCnt="4"/>
      <dgm:spPr/>
    </dgm:pt>
    <dgm:pt modelId="{62B6A56D-0C66-BD4F-9D08-D0EE15B78872}" type="pres">
      <dgm:prSet presAssocID="{8819D208-7FF1-4B5D-B2A0-608E3766384A}" presName="horz1" presStyleCnt="0"/>
      <dgm:spPr/>
    </dgm:pt>
    <dgm:pt modelId="{C3CF6DD7-EE97-A44A-9871-F29B84500ECB}" type="pres">
      <dgm:prSet presAssocID="{8819D208-7FF1-4B5D-B2A0-608E3766384A}" presName="tx1" presStyleLbl="revTx" presStyleIdx="3" presStyleCnt="4"/>
      <dgm:spPr/>
    </dgm:pt>
    <dgm:pt modelId="{DF5FD636-C72A-8B43-9F2D-80ADB8856A9C}" type="pres">
      <dgm:prSet presAssocID="{8819D208-7FF1-4B5D-B2A0-608E3766384A}" presName="vert1" presStyleCnt="0"/>
      <dgm:spPr/>
    </dgm:pt>
  </dgm:ptLst>
  <dgm:cxnLst>
    <dgm:cxn modelId="{4A448B04-1452-49BC-AA3B-23BE56B1D918}" srcId="{3421A9DB-8AB5-4C2B-BD40-B876829C02C1}" destId="{C48C92C3-FB81-4CBB-B6A7-B88E558AB8C9}" srcOrd="1" destOrd="0" parTransId="{35975681-B93C-4A8A-B300-764FD80B2E13}" sibTransId="{3B61A1D8-1E0B-4B67-90E7-EB350D778534}"/>
    <dgm:cxn modelId="{7CA7121E-4375-4106-B77D-9A2F9D5EF2BB}" srcId="{3421A9DB-8AB5-4C2B-BD40-B876829C02C1}" destId="{232216DA-1150-4A26-A160-754B11CB1C0B}" srcOrd="0" destOrd="0" parTransId="{93585F10-2DF7-4B9A-8E54-192EF64D35AE}" sibTransId="{4B8FD054-DE85-4ECB-8448-B702ED05C16F}"/>
    <dgm:cxn modelId="{AFA18C27-D405-44D4-9343-C12BF44E8B8F}" srcId="{3421A9DB-8AB5-4C2B-BD40-B876829C02C1}" destId="{8819D208-7FF1-4B5D-B2A0-608E3766384A}" srcOrd="3" destOrd="0" parTransId="{0832884A-66E1-44ED-96C2-79EDE18B95F4}" sibTransId="{2305FDB0-951E-4FB6-B109-7025D4F54EED}"/>
    <dgm:cxn modelId="{64728635-B2DC-0A46-8996-18F9814B95BC}" type="presOf" srcId="{C48C92C3-FB81-4CBB-B6A7-B88E558AB8C9}" destId="{3309C8A4-A69B-2E4F-9C86-B04B31606E6F}" srcOrd="0" destOrd="0" presId="urn:microsoft.com/office/officeart/2008/layout/LinedList"/>
    <dgm:cxn modelId="{98AA4842-1F95-4AC4-AF8F-772BE1B8B0B9}" srcId="{3421A9DB-8AB5-4C2B-BD40-B876829C02C1}" destId="{C30A0F90-4CFF-4DA8-B3A7-94EE503E7565}" srcOrd="2" destOrd="0" parTransId="{771CD1B4-63EC-4642-8216-5DCE462AB34D}" sibTransId="{CF581F32-9D34-4CA7-AAAD-56A8F9437F28}"/>
    <dgm:cxn modelId="{7EBB5058-6C8E-E44C-9EC9-E54263182108}" type="presOf" srcId="{C30A0F90-4CFF-4DA8-B3A7-94EE503E7565}" destId="{41A92C21-CF3C-B740-AE42-2D82B635C1CE}" srcOrd="0" destOrd="0" presId="urn:microsoft.com/office/officeart/2008/layout/LinedList"/>
    <dgm:cxn modelId="{6B887F9B-E2AC-1546-A0BF-DF7F73862186}" type="presOf" srcId="{232216DA-1150-4A26-A160-754B11CB1C0B}" destId="{2B85200E-7A36-E248-AF39-F9C8B7A5EF61}" srcOrd="0" destOrd="0" presId="urn:microsoft.com/office/officeart/2008/layout/LinedList"/>
    <dgm:cxn modelId="{9C98F1CF-D0AC-5044-80B6-01FD297FF047}" type="presOf" srcId="{8819D208-7FF1-4B5D-B2A0-608E3766384A}" destId="{C3CF6DD7-EE97-A44A-9871-F29B84500ECB}" srcOrd="0" destOrd="0" presId="urn:microsoft.com/office/officeart/2008/layout/LinedList"/>
    <dgm:cxn modelId="{7EA50AE7-B0F9-F34A-99D9-A51A90A7C775}" type="presOf" srcId="{3421A9DB-8AB5-4C2B-BD40-B876829C02C1}" destId="{3764A128-BBD6-D04D-A7B0-1BFC7780CD24}" srcOrd="0" destOrd="0" presId="urn:microsoft.com/office/officeart/2008/layout/LinedList"/>
    <dgm:cxn modelId="{523B4210-B7F7-8F45-A0B1-DA9394B879D3}" type="presParOf" srcId="{3764A128-BBD6-D04D-A7B0-1BFC7780CD24}" destId="{24DE350A-EAF6-DD4B-8D21-30B99CDC5741}" srcOrd="0" destOrd="0" presId="urn:microsoft.com/office/officeart/2008/layout/LinedList"/>
    <dgm:cxn modelId="{9B41F4AA-8ECC-B447-BA2C-1AA3E8E59870}" type="presParOf" srcId="{3764A128-BBD6-D04D-A7B0-1BFC7780CD24}" destId="{470C2BFB-BE76-4C49-8703-1B455721741D}" srcOrd="1" destOrd="0" presId="urn:microsoft.com/office/officeart/2008/layout/LinedList"/>
    <dgm:cxn modelId="{3110FDA7-7D7C-2D49-89A8-A5C2126D35C8}" type="presParOf" srcId="{470C2BFB-BE76-4C49-8703-1B455721741D}" destId="{2B85200E-7A36-E248-AF39-F9C8B7A5EF61}" srcOrd="0" destOrd="0" presId="urn:microsoft.com/office/officeart/2008/layout/LinedList"/>
    <dgm:cxn modelId="{B35E88EC-1BA1-7943-AD51-04570A340E8D}" type="presParOf" srcId="{470C2BFB-BE76-4C49-8703-1B455721741D}" destId="{E586F9A0-6842-4044-AC17-B3EC5EAA5497}" srcOrd="1" destOrd="0" presId="urn:microsoft.com/office/officeart/2008/layout/LinedList"/>
    <dgm:cxn modelId="{ADCF18D3-4344-9A4B-BCFD-5FD2D377AE4B}" type="presParOf" srcId="{3764A128-BBD6-D04D-A7B0-1BFC7780CD24}" destId="{B74F307F-66B3-F840-8433-2AD5A7D919BA}" srcOrd="2" destOrd="0" presId="urn:microsoft.com/office/officeart/2008/layout/LinedList"/>
    <dgm:cxn modelId="{591492A0-CC18-564E-A96F-8B504A5E7E3F}" type="presParOf" srcId="{3764A128-BBD6-D04D-A7B0-1BFC7780CD24}" destId="{CE40C607-27BA-F24F-AE79-08D52F5C15F0}" srcOrd="3" destOrd="0" presId="urn:microsoft.com/office/officeart/2008/layout/LinedList"/>
    <dgm:cxn modelId="{FB7D75F5-1562-D744-9B4A-31190A462A96}" type="presParOf" srcId="{CE40C607-27BA-F24F-AE79-08D52F5C15F0}" destId="{3309C8A4-A69B-2E4F-9C86-B04B31606E6F}" srcOrd="0" destOrd="0" presId="urn:microsoft.com/office/officeart/2008/layout/LinedList"/>
    <dgm:cxn modelId="{8AD28448-8939-7745-8242-76F511A8174F}" type="presParOf" srcId="{CE40C607-27BA-F24F-AE79-08D52F5C15F0}" destId="{9C4DE1AF-094F-1E47-AC13-4487E64AE19E}" srcOrd="1" destOrd="0" presId="urn:microsoft.com/office/officeart/2008/layout/LinedList"/>
    <dgm:cxn modelId="{7849E509-FFF7-A645-8CFF-73D15DB61B82}" type="presParOf" srcId="{3764A128-BBD6-D04D-A7B0-1BFC7780CD24}" destId="{CBB24BD7-A4BE-8E4D-B8D7-51922B8E997F}" srcOrd="4" destOrd="0" presId="urn:microsoft.com/office/officeart/2008/layout/LinedList"/>
    <dgm:cxn modelId="{92CA49D9-92B3-BB4B-8A91-7737B2B73B17}" type="presParOf" srcId="{3764A128-BBD6-D04D-A7B0-1BFC7780CD24}" destId="{CBD6FDC6-F51D-FD4E-959F-C45781883EB2}" srcOrd="5" destOrd="0" presId="urn:microsoft.com/office/officeart/2008/layout/LinedList"/>
    <dgm:cxn modelId="{4D140517-C9BE-5045-B937-C13ED938C7AE}" type="presParOf" srcId="{CBD6FDC6-F51D-FD4E-959F-C45781883EB2}" destId="{41A92C21-CF3C-B740-AE42-2D82B635C1CE}" srcOrd="0" destOrd="0" presId="urn:microsoft.com/office/officeart/2008/layout/LinedList"/>
    <dgm:cxn modelId="{82985377-95D3-2D4D-A6B6-EE4D8C875FC1}" type="presParOf" srcId="{CBD6FDC6-F51D-FD4E-959F-C45781883EB2}" destId="{C074258A-60EE-2448-8C3E-0B28652F3897}" srcOrd="1" destOrd="0" presId="urn:microsoft.com/office/officeart/2008/layout/LinedList"/>
    <dgm:cxn modelId="{C6CF2BE2-BCCE-624C-B22E-25375801BAF9}" type="presParOf" srcId="{3764A128-BBD6-D04D-A7B0-1BFC7780CD24}" destId="{5E00486E-7885-B747-9BB6-DB33C7D88244}" srcOrd="6" destOrd="0" presId="urn:microsoft.com/office/officeart/2008/layout/LinedList"/>
    <dgm:cxn modelId="{0FA9DDC8-54AE-244D-9B8F-D4A113BF0590}" type="presParOf" srcId="{3764A128-BBD6-D04D-A7B0-1BFC7780CD24}" destId="{62B6A56D-0C66-BD4F-9D08-D0EE15B78872}" srcOrd="7" destOrd="0" presId="urn:microsoft.com/office/officeart/2008/layout/LinedList"/>
    <dgm:cxn modelId="{73765E04-A18A-0E45-B5D5-21EA6F07A24E}" type="presParOf" srcId="{62B6A56D-0C66-BD4F-9D08-D0EE15B78872}" destId="{C3CF6DD7-EE97-A44A-9871-F29B84500ECB}" srcOrd="0" destOrd="0" presId="urn:microsoft.com/office/officeart/2008/layout/LinedList"/>
    <dgm:cxn modelId="{EF60F85D-7EBD-5440-9E27-4A2BF51D34B7}" type="presParOf" srcId="{62B6A56D-0C66-BD4F-9D08-D0EE15B78872}" destId="{DF5FD636-C72A-8B43-9F2D-80ADB8856A9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DE350A-EAF6-DD4B-8D21-30B99CDC5741}">
      <dsp:nvSpPr>
        <dsp:cNvPr id="0" name=""/>
        <dsp:cNvSpPr/>
      </dsp:nvSpPr>
      <dsp:spPr>
        <a:xfrm>
          <a:off x="0" y="0"/>
          <a:ext cx="508717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85200E-7A36-E248-AF39-F9C8B7A5EF61}">
      <dsp:nvSpPr>
        <dsp:cNvPr id="0" name=""/>
        <dsp:cNvSpPr/>
      </dsp:nvSpPr>
      <dsp:spPr>
        <a:xfrm>
          <a:off x="0" y="0"/>
          <a:ext cx="5087172" cy="902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List of convention in an annex to the regulation</a:t>
          </a:r>
        </a:p>
      </dsp:txBody>
      <dsp:txXfrm>
        <a:off x="0" y="0"/>
        <a:ext cx="5087172" cy="902354"/>
      </dsp:txXfrm>
    </dsp:sp>
    <dsp:sp modelId="{B74F307F-66B3-F840-8433-2AD5A7D919BA}">
      <dsp:nvSpPr>
        <dsp:cNvPr id="0" name=""/>
        <dsp:cNvSpPr/>
      </dsp:nvSpPr>
      <dsp:spPr>
        <a:xfrm>
          <a:off x="0" y="902354"/>
          <a:ext cx="508717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09C8A4-A69B-2E4F-9C86-B04B31606E6F}">
      <dsp:nvSpPr>
        <dsp:cNvPr id="0" name=""/>
        <dsp:cNvSpPr/>
      </dsp:nvSpPr>
      <dsp:spPr>
        <a:xfrm>
          <a:off x="0" y="902354"/>
          <a:ext cx="5087172" cy="902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it-IT" sz="2500" kern="1200" dirty="0"/>
            <a:t>HR conventions – ILO conventions on labour </a:t>
          </a:r>
          <a:r>
            <a:rPr lang="it-IT" sz="2500" kern="1200" dirty="0" err="1"/>
            <a:t>rights</a:t>
          </a:r>
          <a:endParaRPr lang="en-US" sz="2500" kern="1200" dirty="0"/>
        </a:p>
      </dsp:txBody>
      <dsp:txXfrm>
        <a:off x="0" y="902354"/>
        <a:ext cx="5087172" cy="902354"/>
      </dsp:txXfrm>
    </dsp:sp>
    <dsp:sp modelId="{CBB24BD7-A4BE-8E4D-B8D7-51922B8E997F}">
      <dsp:nvSpPr>
        <dsp:cNvPr id="0" name=""/>
        <dsp:cNvSpPr/>
      </dsp:nvSpPr>
      <dsp:spPr>
        <a:xfrm>
          <a:off x="0" y="1804708"/>
          <a:ext cx="508717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A92C21-CF3C-B740-AE42-2D82B635C1CE}">
      <dsp:nvSpPr>
        <dsp:cNvPr id="0" name=""/>
        <dsp:cNvSpPr/>
      </dsp:nvSpPr>
      <dsp:spPr>
        <a:xfrm>
          <a:off x="0" y="1804708"/>
          <a:ext cx="5087172" cy="902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it-IT" sz="2500" kern="1200" dirty="0"/>
            <a:t>Cartagena </a:t>
          </a:r>
          <a:r>
            <a:rPr lang="it-IT" sz="2500" kern="1200" dirty="0" err="1"/>
            <a:t>Protocol</a:t>
          </a:r>
          <a:r>
            <a:rPr lang="it-IT" sz="2500" kern="1200" dirty="0"/>
            <a:t> on </a:t>
          </a:r>
          <a:r>
            <a:rPr lang="it-IT" sz="2500" kern="1200" dirty="0" err="1"/>
            <a:t>biodiversity</a:t>
          </a:r>
          <a:r>
            <a:rPr lang="it-IT" sz="2500" kern="1200" dirty="0"/>
            <a:t> Kyoto </a:t>
          </a:r>
          <a:r>
            <a:rPr lang="it-IT" sz="2500" kern="1200" dirty="0" err="1"/>
            <a:t>Protocol</a:t>
          </a:r>
          <a:r>
            <a:rPr lang="it-IT" sz="2500" kern="1200" dirty="0"/>
            <a:t> </a:t>
          </a:r>
          <a:endParaRPr lang="en-US" sz="2500" kern="1200" dirty="0"/>
        </a:p>
      </dsp:txBody>
      <dsp:txXfrm>
        <a:off x="0" y="1804708"/>
        <a:ext cx="5087172" cy="902354"/>
      </dsp:txXfrm>
    </dsp:sp>
    <dsp:sp modelId="{5E00486E-7885-B747-9BB6-DB33C7D88244}">
      <dsp:nvSpPr>
        <dsp:cNvPr id="0" name=""/>
        <dsp:cNvSpPr/>
      </dsp:nvSpPr>
      <dsp:spPr>
        <a:xfrm>
          <a:off x="0" y="2707062"/>
          <a:ext cx="508717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CF6DD7-EE97-A44A-9871-F29B84500ECB}">
      <dsp:nvSpPr>
        <dsp:cNvPr id="0" name=""/>
        <dsp:cNvSpPr/>
      </dsp:nvSpPr>
      <dsp:spPr>
        <a:xfrm>
          <a:off x="0" y="2707062"/>
          <a:ext cx="5087172" cy="902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it-IT" sz="2500" kern="1200" dirty="0"/>
            <a:t>Good governance</a:t>
          </a:r>
          <a:endParaRPr lang="en-US" sz="2500" kern="1200" dirty="0"/>
        </a:p>
      </dsp:txBody>
      <dsp:txXfrm>
        <a:off x="0" y="2707062"/>
        <a:ext cx="5087172" cy="90235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F41EB90E-CFB8-F44E-B642-3547E7498E1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dirty="0"/>
          </a:p>
        </p:txBody>
      </p:sp>
      <p:sp>
        <p:nvSpPr>
          <p:cNvPr id="3" name="Segnaposto data 2">
            <a:extLst>
              <a:ext uri="{FF2B5EF4-FFF2-40B4-BE49-F238E27FC236}">
                <a16:creationId xmlns:a16="http://schemas.microsoft.com/office/drawing/2014/main" id="{AC1AA9F4-79F3-0849-9668-EEA0F41376E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68FFCE3-B1EC-224A-AC89-77E2A1CFA9F4}" type="datetimeFigureOut">
              <a:rPr lang="it-IT" smtClean="0"/>
              <a:t>05/02/24</a:t>
            </a:fld>
            <a:endParaRPr lang="it-IT"/>
          </a:p>
        </p:txBody>
      </p:sp>
      <p:sp>
        <p:nvSpPr>
          <p:cNvPr id="4" name="Segnaposto piè di pagina 3">
            <a:extLst>
              <a:ext uri="{FF2B5EF4-FFF2-40B4-BE49-F238E27FC236}">
                <a16:creationId xmlns:a16="http://schemas.microsoft.com/office/drawing/2014/main" id="{4E634D68-15DE-7D47-8721-6263B622047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055B18E8-773A-F94C-843A-1C6936F85D3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B80EA23-061C-F04E-83CF-B6668C02386C}" type="slidenum">
              <a:rPr lang="it-IT" smtClean="0"/>
              <a:t>‹N›</a:t>
            </a:fld>
            <a:endParaRPr lang="it-IT"/>
          </a:p>
        </p:txBody>
      </p:sp>
      <p:pic>
        <p:nvPicPr>
          <p:cNvPr id="10" name="Immagine 9">
            <a:extLst>
              <a:ext uri="{FF2B5EF4-FFF2-40B4-BE49-F238E27FC236}">
                <a16:creationId xmlns:a16="http://schemas.microsoft.com/office/drawing/2014/main" id="{F063D63F-12AE-F64E-BCC5-7D1E0AD88AE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8535" y="1134649"/>
            <a:ext cx="1141168" cy="256829"/>
          </a:xfrm>
          <a:prstGeom prst="rect">
            <a:avLst/>
          </a:prstGeom>
        </p:spPr>
      </p:pic>
    </p:spTree>
    <p:extLst>
      <p:ext uri="{BB962C8B-B14F-4D97-AF65-F5344CB8AC3E}">
        <p14:creationId xmlns:p14="http://schemas.microsoft.com/office/powerpoint/2010/main" val="3375494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6A3628-A7FA-4546-8D7C-3CE1674E3BD4}" type="datetimeFigureOut">
              <a:rPr lang="it-IT" smtClean="0"/>
              <a:t>05/02/24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060DAF-1CFA-CF4E-802C-0942895F3BC4}" type="slidenum">
              <a:rPr lang="it-IT" smtClean="0"/>
              <a:t>‹N›</a:t>
            </a:fld>
            <a:endParaRPr lang="it-IT"/>
          </a:p>
        </p:txBody>
      </p:sp>
    </p:spTree>
    <p:extLst>
      <p:ext uri="{BB962C8B-B14F-4D97-AF65-F5344CB8AC3E}">
        <p14:creationId xmlns:p14="http://schemas.microsoft.com/office/powerpoint/2010/main" val="246129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7C031B-208F-1440-B143-0F759F589364}"/>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B7208539-BBF6-C846-846B-B10EF207E5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C24C6B3D-DC94-944B-8E90-E364BE020828}"/>
              </a:ext>
            </a:extLst>
          </p:cNvPr>
          <p:cNvSpPr>
            <a:spLocks noGrp="1"/>
          </p:cNvSpPr>
          <p:nvPr>
            <p:ph type="dt" sz="half" idx="10"/>
          </p:nvPr>
        </p:nvSpPr>
        <p:spPr/>
        <p:txBody>
          <a:bodyPr/>
          <a:lstStyle/>
          <a:p>
            <a:fld id="{2557EF7E-0FC9-134A-842A-246F075DFFD5}" type="datetimeFigureOut">
              <a:rPr lang="it-IT" smtClean="0"/>
              <a:t>05/02/24</a:t>
            </a:fld>
            <a:endParaRPr lang="it-IT"/>
          </a:p>
        </p:txBody>
      </p:sp>
      <p:sp>
        <p:nvSpPr>
          <p:cNvPr id="5" name="Segnaposto piè di pagina 4">
            <a:extLst>
              <a:ext uri="{FF2B5EF4-FFF2-40B4-BE49-F238E27FC236}">
                <a16:creationId xmlns:a16="http://schemas.microsoft.com/office/drawing/2014/main" id="{2E870037-58D8-8948-B97B-1ECCCF44999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2799D00-6EB9-8045-BDD5-EE1B5A39C805}"/>
              </a:ext>
            </a:extLst>
          </p:cNvPr>
          <p:cNvSpPr>
            <a:spLocks noGrp="1"/>
          </p:cNvSpPr>
          <p:nvPr>
            <p:ph type="sldNum" sz="quarter" idx="12"/>
          </p:nvPr>
        </p:nvSpPr>
        <p:spPr/>
        <p:txBody>
          <a:bodyPr/>
          <a:lstStyle/>
          <a:p>
            <a:fld id="{0F2813C3-63EE-2F47-9D85-4873F5D0C056}" type="slidenum">
              <a:rPr lang="it-IT" smtClean="0"/>
              <a:t>‹N›</a:t>
            </a:fld>
            <a:endParaRPr lang="it-IT"/>
          </a:p>
        </p:txBody>
      </p:sp>
    </p:spTree>
    <p:extLst>
      <p:ext uri="{BB962C8B-B14F-4D97-AF65-F5344CB8AC3E}">
        <p14:creationId xmlns:p14="http://schemas.microsoft.com/office/powerpoint/2010/main" val="1849337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A4E563-79BA-5842-9379-83CD65008DA8}"/>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EB58243-1164-2F47-B551-22A6AE152A7D}"/>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406E8B0-A747-8741-B5AB-F004D7739B69}"/>
              </a:ext>
            </a:extLst>
          </p:cNvPr>
          <p:cNvSpPr>
            <a:spLocks noGrp="1"/>
          </p:cNvSpPr>
          <p:nvPr>
            <p:ph type="dt" sz="half" idx="10"/>
          </p:nvPr>
        </p:nvSpPr>
        <p:spPr/>
        <p:txBody>
          <a:bodyPr/>
          <a:lstStyle/>
          <a:p>
            <a:fld id="{2557EF7E-0FC9-134A-842A-246F075DFFD5}" type="datetimeFigureOut">
              <a:rPr lang="it-IT" smtClean="0"/>
              <a:t>05/02/24</a:t>
            </a:fld>
            <a:endParaRPr lang="it-IT"/>
          </a:p>
        </p:txBody>
      </p:sp>
      <p:sp>
        <p:nvSpPr>
          <p:cNvPr id="5" name="Segnaposto piè di pagina 4">
            <a:extLst>
              <a:ext uri="{FF2B5EF4-FFF2-40B4-BE49-F238E27FC236}">
                <a16:creationId xmlns:a16="http://schemas.microsoft.com/office/drawing/2014/main" id="{C3EBF83F-E09A-B344-AAF3-D4853471315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0EC3A33-0A61-B740-AF07-8645DD983D62}"/>
              </a:ext>
            </a:extLst>
          </p:cNvPr>
          <p:cNvSpPr>
            <a:spLocks noGrp="1"/>
          </p:cNvSpPr>
          <p:nvPr>
            <p:ph type="sldNum" sz="quarter" idx="12"/>
          </p:nvPr>
        </p:nvSpPr>
        <p:spPr/>
        <p:txBody>
          <a:bodyPr/>
          <a:lstStyle/>
          <a:p>
            <a:fld id="{0F2813C3-63EE-2F47-9D85-4873F5D0C056}" type="slidenum">
              <a:rPr lang="it-IT" smtClean="0"/>
              <a:t>‹N›</a:t>
            </a:fld>
            <a:endParaRPr lang="it-IT"/>
          </a:p>
        </p:txBody>
      </p:sp>
    </p:spTree>
    <p:extLst>
      <p:ext uri="{BB962C8B-B14F-4D97-AF65-F5344CB8AC3E}">
        <p14:creationId xmlns:p14="http://schemas.microsoft.com/office/powerpoint/2010/main" val="2700118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F09A38E8-2F33-164D-B5F9-B9E290D39D22}"/>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A375C93-011D-B74E-A055-F98BB62DECF5}"/>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7D7BBAC-7263-7142-AB4F-CE03923E3CAA}"/>
              </a:ext>
            </a:extLst>
          </p:cNvPr>
          <p:cNvSpPr>
            <a:spLocks noGrp="1"/>
          </p:cNvSpPr>
          <p:nvPr>
            <p:ph type="dt" sz="half" idx="10"/>
          </p:nvPr>
        </p:nvSpPr>
        <p:spPr/>
        <p:txBody>
          <a:bodyPr/>
          <a:lstStyle/>
          <a:p>
            <a:fld id="{2557EF7E-0FC9-134A-842A-246F075DFFD5}" type="datetimeFigureOut">
              <a:rPr lang="it-IT" smtClean="0"/>
              <a:t>05/02/24</a:t>
            </a:fld>
            <a:endParaRPr lang="it-IT"/>
          </a:p>
        </p:txBody>
      </p:sp>
      <p:sp>
        <p:nvSpPr>
          <p:cNvPr id="5" name="Segnaposto piè di pagina 4">
            <a:extLst>
              <a:ext uri="{FF2B5EF4-FFF2-40B4-BE49-F238E27FC236}">
                <a16:creationId xmlns:a16="http://schemas.microsoft.com/office/drawing/2014/main" id="{8DB4E20D-4D7D-5C4A-B196-2989E3D8358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5B426E5-52E5-4E4D-9F52-DFA53C7AE150}"/>
              </a:ext>
            </a:extLst>
          </p:cNvPr>
          <p:cNvSpPr>
            <a:spLocks noGrp="1"/>
          </p:cNvSpPr>
          <p:nvPr>
            <p:ph type="sldNum" sz="quarter" idx="12"/>
          </p:nvPr>
        </p:nvSpPr>
        <p:spPr/>
        <p:txBody>
          <a:bodyPr/>
          <a:lstStyle/>
          <a:p>
            <a:fld id="{0F2813C3-63EE-2F47-9D85-4873F5D0C056}" type="slidenum">
              <a:rPr lang="it-IT" smtClean="0"/>
              <a:t>‹N›</a:t>
            </a:fld>
            <a:endParaRPr lang="it-IT"/>
          </a:p>
        </p:txBody>
      </p:sp>
    </p:spTree>
    <p:extLst>
      <p:ext uri="{BB962C8B-B14F-4D97-AF65-F5344CB8AC3E}">
        <p14:creationId xmlns:p14="http://schemas.microsoft.com/office/powerpoint/2010/main" val="3340121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FBE1F7-E1BE-2D42-A48B-D50D740B17E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5CBA298-08F0-1B4B-8F0F-38D6985F2E14}"/>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B9677CA-387B-A04E-BE5E-BB360DF2AF82}"/>
              </a:ext>
            </a:extLst>
          </p:cNvPr>
          <p:cNvSpPr>
            <a:spLocks noGrp="1"/>
          </p:cNvSpPr>
          <p:nvPr>
            <p:ph type="dt" sz="half" idx="10"/>
          </p:nvPr>
        </p:nvSpPr>
        <p:spPr/>
        <p:txBody>
          <a:bodyPr/>
          <a:lstStyle/>
          <a:p>
            <a:fld id="{2557EF7E-0FC9-134A-842A-246F075DFFD5}" type="datetimeFigureOut">
              <a:rPr lang="it-IT" smtClean="0"/>
              <a:t>05/02/24</a:t>
            </a:fld>
            <a:endParaRPr lang="it-IT"/>
          </a:p>
        </p:txBody>
      </p:sp>
      <p:sp>
        <p:nvSpPr>
          <p:cNvPr id="5" name="Segnaposto piè di pagina 4">
            <a:extLst>
              <a:ext uri="{FF2B5EF4-FFF2-40B4-BE49-F238E27FC236}">
                <a16:creationId xmlns:a16="http://schemas.microsoft.com/office/drawing/2014/main" id="{CA8AFD3C-7171-5E45-9A17-C08E0DA2FF8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DFB7CB6-BCF7-B546-AF3C-39AD6FBA22D6}"/>
              </a:ext>
            </a:extLst>
          </p:cNvPr>
          <p:cNvSpPr>
            <a:spLocks noGrp="1"/>
          </p:cNvSpPr>
          <p:nvPr>
            <p:ph type="sldNum" sz="quarter" idx="12"/>
          </p:nvPr>
        </p:nvSpPr>
        <p:spPr/>
        <p:txBody>
          <a:bodyPr/>
          <a:lstStyle/>
          <a:p>
            <a:fld id="{0F2813C3-63EE-2F47-9D85-4873F5D0C056}" type="slidenum">
              <a:rPr lang="it-IT" smtClean="0"/>
              <a:t>‹N›</a:t>
            </a:fld>
            <a:endParaRPr lang="it-IT"/>
          </a:p>
        </p:txBody>
      </p:sp>
    </p:spTree>
    <p:extLst>
      <p:ext uri="{BB962C8B-B14F-4D97-AF65-F5344CB8AC3E}">
        <p14:creationId xmlns:p14="http://schemas.microsoft.com/office/powerpoint/2010/main" val="3140783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62E3C1-7E4D-1845-B1FC-AA47B33B1C8F}"/>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16613B0D-C831-5649-A1F8-AF45D385ED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3C1FD3D4-EDB9-D54F-BA31-09A5AFF35698}"/>
              </a:ext>
            </a:extLst>
          </p:cNvPr>
          <p:cNvSpPr>
            <a:spLocks noGrp="1"/>
          </p:cNvSpPr>
          <p:nvPr>
            <p:ph type="dt" sz="half" idx="10"/>
          </p:nvPr>
        </p:nvSpPr>
        <p:spPr/>
        <p:txBody>
          <a:bodyPr/>
          <a:lstStyle/>
          <a:p>
            <a:fld id="{2557EF7E-0FC9-134A-842A-246F075DFFD5}" type="datetimeFigureOut">
              <a:rPr lang="it-IT" smtClean="0"/>
              <a:t>05/02/24</a:t>
            </a:fld>
            <a:endParaRPr lang="it-IT"/>
          </a:p>
        </p:txBody>
      </p:sp>
      <p:sp>
        <p:nvSpPr>
          <p:cNvPr id="5" name="Segnaposto piè di pagina 4">
            <a:extLst>
              <a:ext uri="{FF2B5EF4-FFF2-40B4-BE49-F238E27FC236}">
                <a16:creationId xmlns:a16="http://schemas.microsoft.com/office/drawing/2014/main" id="{7A52D251-62D2-3A44-B069-1357D51A4D0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21A7219-70BD-3049-9CF8-265B1E634194}"/>
              </a:ext>
            </a:extLst>
          </p:cNvPr>
          <p:cNvSpPr>
            <a:spLocks noGrp="1"/>
          </p:cNvSpPr>
          <p:nvPr>
            <p:ph type="sldNum" sz="quarter" idx="12"/>
          </p:nvPr>
        </p:nvSpPr>
        <p:spPr/>
        <p:txBody>
          <a:bodyPr/>
          <a:lstStyle/>
          <a:p>
            <a:fld id="{0F2813C3-63EE-2F47-9D85-4873F5D0C056}" type="slidenum">
              <a:rPr lang="it-IT" smtClean="0"/>
              <a:t>‹N›</a:t>
            </a:fld>
            <a:endParaRPr lang="it-IT"/>
          </a:p>
        </p:txBody>
      </p:sp>
    </p:spTree>
    <p:extLst>
      <p:ext uri="{BB962C8B-B14F-4D97-AF65-F5344CB8AC3E}">
        <p14:creationId xmlns:p14="http://schemas.microsoft.com/office/powerpoint/2010/main" val="2217933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93A474-0325-0B43-85F0-4B1100A7AB7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A491897-B4CC-CE4A-AF0D-A2597FC8011B}"/>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D515F93-9DC9-384A-8BA9-CC332F4282C3}"/>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F3E92786-4604-BC49-8432-0B12856DFF73}"/>
              </a:ext>
            </a:extLst>
          </p:cNvPr>
          <p:cNvSpPr>
            <a:spLocks noGrp="1"/>
          </p:cNvSpPr>
          <p:nvPr>
            <p:ph type="dt" sz="half" idx="10"/>
          </p:nvPr>
        </p:nvSpPr>
        <p:spPr/>
        <p:txBody>
          <a:bodyPr/>
          <a:lstStyle/>
          <a:p>
            <a:fld id="{2557EF7E-0FC9-134A-842A-246F075DFFD5}" type="datetimeFigureOut">
              <a:rPr lang="it-IT" smtClean="0"/>
              <a:t>05/02/24</a:t>
            </a:fld>
            <a:endParaRPr lang="it-IT"/>
          </a:p>
        </p:txBody>
      </p:sp>
      <p:sp>
        <p:nvSpPr>
          <p:cNvPr id="6" name="Segnaposto piè di pagina 5">
            <a:extLst>
              <a:ext uri="{FF2B5EF4-FFF2-40B4-BE49-F238E27FC236}">
                <a16:creationId xmlns:a16="http://schemas.microsoft.com/office/drawing/2014/main" id="{E4DD3348-F399-544C-81A5-5A5606617E2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8BF8828-0113-DF4E-AAA7-BD5213D0D43E}"/>
              </a:ext>
            </a:extLst>
          </p:cNvPr>
          <p:cNvSpPr>
            <a:spLocks noGrp="1"/>
          </p:cNvSpPr>
          <p:nvPr>
            <p:ph type="sldNum" sz="quarter" idx="12"/>
          </p:nvPr>
        </p:nvSpPr>
        <p:spPr/>
        <p:txBody>
          <a:bodyPr/>
          <a:lstStyle/>
          <a:p>
            <a:fld id="{0F2813C3-63EE-2F47-9D85-4873F5D0C056}" type="slidenum">
              <a:rPr lang="it-IT" smtClean="0"/>
              <a:t>‹N›</a:t>
            </a:fld>
            <a:endParaRPr lang="it-IT"/>
          </a:p>
        </p:txBody>
      </p:sp>
    </p:spTree>
    <p:extLst>
      <p:ext uri="{BB962C8B-B14F-4D97-AF65-F5344CB8AC3E}">
        <p14:creationId xmlns:p14="http://schemas.microsoft.com/office/powerpoint/2010/main" val="2468734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6C0BB7-DC96-5640-A507-3452FEA10F24}"/>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358683C-FF78-944E-A779-EB9F56060B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4029632A-5740-7245-AEA2-CCA79062922B}"/>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84AF510F-7D1B-9241-8138-972A133F9C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539624F5-3E13-5041-B422-A387B6F1C826}"/>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0B17CC78-F6CF-E145-A432-0BBE5BC24B16}"/>
              </a:ext>
            </a:extLst>
          </p:cNvPr>
          <p:cNvSpPr>
            <a:spLocks noGrp="1"/>
          </p:cNvSpPr>
          <p:nvPr>
            <p:ph type="dt" sz="half" idx="10"/>
          </p:nvPr>
        </p:nvSpPr>
        <p:spPr/>
        <p:txBody>
          <a:bodyPr/>
          <a:lstStyle/>
          <a:p>
            <a:fld id="{2557EF7E-0FC9-134A-842A-246F075DFFD5}" type="datetimeFigureOut">
              <a:rPr lang="it-IT" smtClean="0"/>
              <a:t>05/02/24</a:t>
            </a:fld>
            <a:endParaRPr lang="it-IT"/>
          </a:p>
        </p:txBody>
      </p:sp>
      <p:sp>
        <p:nvSpPr>
          <p:cNvPr id="8" name="Segnaposto piè di pagina 7">
            <a:extLst>
              <a:ext uri="{FF2B5EF4-FFF2-40B4-BE49-F238E27FC236}">
                <a16:creationId xmlns:a16="http://schemas.microsoft.com/office/drawing/2014/main" id="{2F0F2CD2-E157-2448-95FF-D1D6A515EEDC}"/>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4C32B52E-D8CA-804F-A1CA-0596ADD5CF05}"/>
              </a:ext>
            </a:extLst>
          </p:cNvPr>
          <p:cNvSpPr>
            <a:spLocks noGrp="1"/>
          </p:cNvSpPr>
          <p:nvPr>
            <p:ph type="sldNum" sz="quarter" idx="12"/>
          </p:nvPr>
        </p:nvSpPr>
        <p:spPr/>
        <p:txBody>
          <a:bodyPr/>
          <a:lstStyle/>
          <a:p>
            <a:fld id="{0F2813C3-63EE-2F47-9D85-4873F5D0C056}" type="slidenum">
              <a:rPr lang="it-IT" smtClean="0"/>
              <a:t>‹N›</a:t>
            </a:fld>
            <a:endParaRPr lang="it-IT"/>
          </a:p>
        </p:txBody>
      </p:sp>
    </p:spTree>
    <p:extLst>
      <p:ext uri="{BB962C8B-B14F-4D97-AF65-F5344CB8AC3E}">
        <p14:creationId xmlns:p14="http://schemas.microsoft.com/office/powerpoint/2010/main" val="2861401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5ADC20-718C-284F-9AED-B29A6EA5E9B8}"/>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97E2548E-803C-124D-A2EF-E20B347312CB}"/>
              </a:ext>
            </a:extLst>
          </p:cNvPr>
          <p:cNvSpPr>
            <a:spLocks noGrp="1"/>
          </p:cNvSpPr>
          <p:nvPr>
            <p:ph type="dt" sz="half" idx="10"/>
          </p:nvPr>
        </p:nvSpPr>
        <p:spPr/>
        <p:txBody>
          <a:bodyPr/>
          <a:lstStyle/>
          <a:p>
            <a:fld id="{2557EF7E-0FC9-134A-842A-246F075DFFD5}" type="datetimeFigureOut">
              <a:rPr lang="it-IT" smtClean="0"/>
              <a:t>05/02/24</a:t>
            </a:fld>
            <a:endParaRPr lang="it-IT"/>
          </a:p>
        </p:txBody>
      </p:sp>
      <p:sp>
        <p:nvSpPr>
          <p:cNvPr id="4" name="Segnaposto piè di pagina 3">
            <a:extLst>
              <a:ext uri="{FF2B5EF4-FFF2-40B4-BE49-F238E27FC236}">
                <a16:creationId xmlns:a16="http://schemas.microsoft.com/office/drawing/2014/main" id="{2547CC4A-E518-704E-B070-286844CB0125}"/>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139A3F2-7980-D146-9F8B-1B64DBA3E3BB}"/>
              </a:ext>
            </a:extLst>
          </p:cNvPr>
          <p:cNvSpPr>
            <a:spLocks noGrp="1"/>
          </p:cNvSpPr>
          <p:nvPr>
            <p:ph type="sldNum" sz="quarter" idx="12"/>
          </p:nvPr>
        </p:nvSpPr>
        <p:spPr/>
        <p:txBody>
          <a:bodyPr/>
          <a:lstStyle/>
          <a:p>
            <a:fld id="{0F2813C3-63EE-2F47-9D85-4873F5D0C056}" type="slidenum">
              <a:rPr lang="it-IT" smtClean="0"/>
              <a:t>‹N›</a:t>
            </a:fld>
            <a:endParaRPr lang="it-IT"/>
          </a:p>
        </p:txBody>
      </p:sp>
    </p:spTree>
    <p:extLst>
      <p:ext uri="{BB962C8B-B14F-4D97-AF65-F5344CB8AC3E}">
        <p14:creationId xmlns:p14="http://schemas.microsoft.com/office/powerpoint/2010/main" val="3911269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5C2FBE2C-3571-7641-A59B-A274BFC17969}"/>
              </a:ext>
            </a:extLst>
          </p:cNvPr>
          <p:cNvSpPr>
            <a:spLocks noGrp="1"/>
          </p:cNvSpPr>
          <p:nvPr>
            <p:ph type="dt" sz="half" idx="10"/>
          </p:nvPr>
        </p:nvSpPr>
        <p:spPr/>
        <p:txBody>
          <a:bodyPr/>
          <a:lstStyle/>
          <a:p>
            <a:fld id="{2557EF7E-0FC9-134A-842A-246F075DFFD5}" type="datetimeFigureOut">
              <a:rPr lang="it-IT" smtClean="0"/>
              <a:t>05/02/24</a:t>
            </a:fld>
            <a:endParaRPr lang="it-IT"/>
          </a:p>
        </p:txBody>
      </p:sp>
      <p:sp>
        <p:nvSpPr>
          <p:cNvPr id="3" name="Segnaposto piè di pagina 2">
            <a:extLst>
              <a:ext uri="{FF2B5EF4-FFF2-40B4-BE49-F238E27FC236}">
                <a16:creationId xmlns:a16="http://schemas.microsoft.com/office/drawing/2014/main" id="{BA510D30-F505-1E44-9B42-F01E1ADD1F28}"/>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B22A1595-E275-224C-967C-95384F1D3325}"/>
              </a:ext>
            </a:extLst>
          </p:cNvPr>
          <p:cNvSpPr>
            <a:spLocks noGrp="1"/>
          </p:cNvSpPr>
          <p:nvPr>
            <p:ph type="sldNum" sz="quarter" idx="12"/>
          </p:nvPr>
        </p:nvSpPr>
        <p:spPr/>
        <p:txBody>
          <a:bodyPr/>
          <a:lstStyle/>
          <a:p>
            <a:fld id="{0F2813C3-63EE-2F47-9D85-4873F5D0C056}" type="slidenum">
              <a:rPr lang="it-IT" smtClean="0"/>
              <a:t>‹N›</a:t>
            </a:fld>
            <a:endParaRPr lang="it-IT"/>
          </a:p>
        </p:txBody>
      </p:sp>
    </p:spTree>
    <p:extLst>
      <p:ext uri="{BB962C8B-B14F-4D97-AF65-F5344CB8AC3E}">
        <p14:creationId xmlns:p14="http://schemas.microsoft.com/office/powerpoint/2010/main" val="4244707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62E2CB1-43F6-AF44-8233-71E246BD463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0923D32-365A-0A44-83C3-2CA4DA9319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EBBF1A62-7D21-7949-8549-05CDAFE35F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1CB934E8-5A1C-2443-9872-445C19F5F159}"/>
              </a:ext>
            </a:extLst>
          </p:cNvPr>
          <p:cNvSpPr>
            <a:spLocks noGrp="1"/>
          </p:cNvSpPr>
          <p:nvPr>
            <p:ph type="dt" sz="half" idx="10"/>
          </p:nvPr>
        </p:nvSpPr>
        <p:spPr/>
        <p:txBody>
          <a:bodyPr/>
          <a:lstStyle/>
          <a:p>
            <a:fld id="{2557EF7E-0FC9-134A-842A-246F075DFFD5}" type="datetimeFigureOut">
              <a:rPr lang="it-IT" smtClean="0"/>
              <a:t>05/02/24</a:t>
            </a:fld>
            <a:endParaRPr lang="it-IT"/>
          </a:p>
        </p:txBody>
      </p:sp>
      <p:sp>
        <p:nvSpPr>
          <p:cNvPr id="6" name="Segnaposto piè di pagina 5">
            <a:extLst>
              <a:ext uri="{FF2B5EF4-FFF2-40B4-BE49-F238E27FC236}">
                <a16:creationId xmlns:a16="http://schemas.microsoft.com/office/drawing/2014/main" id="{F315B450-5A0F-BC40-B01C-D2AEC676D42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8352556-0C82-8A40-948C-3A0A9E1614CE}"/>
              </a:ext>
            </a:extLst>
          </p:cNvPr>
          <p:cNvSpPr>
            <a:spLocks noGrp="1"/>
          </p:cNvSpPr>
          <p:nvPr>
            <p:ph type="sldNum" sz="quarter" idx="12"/>
          </p:nvPr>
        </p:nvSpPr>
        <p:spPr/>
        <p:txBody>
          <a:bodyPr/>
          <a:lstStyle/>
          <a:p>
            <a:fld id="{0F2813C3-63EE-2F47-9D85-4873F5D0C056}" type="slidenum">
              <a:rPr lang="it-IT" smtClean="0"/>
              <a:t>‹N›</a:t>
            </a:fld>
            <a:endParaRPr lang="it-IT"/>
          </a:p>
        </p:txBody>
      </p:sp>
    </p:spTree>
    <p:extLst>
      <p:ext uri="{BB962C8B-B14F-4D97-AF65-F5344CB8AC3E}">
        <p14:creationId xmlns:p14="http://schemas.microsoft.com/office/powerpoint/2010/main" val="3379226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263EC4-6022-0641-AF9A-518D4C00C30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90905CD3-42A2-3D43-8E3E-C8DC4466C9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D276A132-0D0A-9546-85CA-E68BE4A6E8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03C89AC-5E13-B54D-B781-78B8A5218421}"/>
              </a:ext>
            </a:extLst>
          </p:cNvPr>
          <p:cNvSpPr>
            <a:spLocks noGrp="1"/>
          </p:cNvSpPr>
          <p:nvPr>
            <p:ph type="dt" sz="half" idx="10"/>
          </p:nvPr>
        </p:nvSpPr>
        <p:spPr/>
        <p:txBody>
          <a:bodyPr/>
          <a:lstStyle/>
          <a:p>
            <a:fld id="{2557EF7E-0FC9-134A-842A-246F075DFFD5}" type="datetimeFigureOut">
              <a:rPr lang="it-IT" smtClean="0"/>
              <a:t>05/02/24</a:t>
            </a:fld>
            <a:endParaRPr lang="it-IT"/>
          </a:p>
        </p:txBody>
      </p:sp>
      <p:sp>
        <p:nvSpPr>
          <p:cNvPr id="6" name="Segnaposto piè di pagina 5">
            <a:extLst>
              <a:ext uri="{FF2B5EF4-FFF2-40B4-BE49-F238E27FC236}">
                <a16:creationId xmlns:a16="http://schemas.microsoft.com/office/drawing/2014/main" id="{BC0CC7C0-A793-9C44-8D1E-ED3A3085EC9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8A1D823-897B-AA46-96FA-8AEFFB98464E}"/>
              </a:ext>
            </a:extLst>
          </p:cNvPr>
          <p:cNvSpPr>
            <a:spLocks noGrp="1"/>
          </p:cNvSpPr>
          <p:nvPr>
            <p:ph type="sldNum" sz="quarter" idx="12"/>
          </p:nvPr>
        </p:nvSpPr>
        <p:spPr/>
        <p:txBody>
          <a:bodyPr/>
          <a:lstStyle/>
          <a:p>
            <a:fld id="{0F2813C3-63EE-2F47-9D85-4873F5D0C056}" type="slidenum">
              <a:rPr lang="it-IT" smtClean="0"/>
              <a:t>‹N›</a:t>
            </a:fld>
            <a:endParaRPr lang="it-IT"/>
          </a:p>
        </p:txBody>
      </p:sp>
    </p:spTree>
    <p:extLst>
      <p:ext uri="{BB962C8B-B14F-4D97-AF65-F5344CB8AC3E}">
        <p14:creationId xmlns:p14="http://schemas.microsoft.com/office/powerpoint/2010/main" val="1228033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AC63DB74-CBC3-234B-8CD3-1375FA5FDB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CD29C90-3D60-7346-BAFA-836CE21991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4229E6D-338E-8A4B-B0D0-6E3C9C814F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57EF7E-0FC9-134A-842A-246F075DFFD5}" type="datetimeFigureOut">
              <a:rPr lang="it-IT" smtClean="0"/>
              <a:t>05/02/24</a:t>
            </a:fld>
            <a:endParaRPr lang="it-IT"/>
          </a:p>
        </p:txBody>
      </p:sp>
      <p:sp>
        <p:nvSpPr>
          <p:cNvPr id="5" name="Segnaposto piè di pagina 4">
            <a:extLst>
              <a:ext uri="{FF2B5EF4-FFF2-40B4-BE49-F238E27FC236}">
                <a16:creationId xmlns:a16="http://schemas.microsoft.com/office/drawing/2014/main" id="{697BB78E-1441-774A-AA54-F01D0DDD03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BCC951B2-CE17-B148-81FF-2EB54ABDB0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2813C3-63EE-2F47-9D85-4873F5D0C056}" type="slidenum">
              <a:rPr lang="it-IT" smtClean="0"/>
              <a:t>‹N›</a:t>
            </a:fld>
            <a:endParaRPr lang="it-IT"/>
          </a:p>
        </p:txBody>
      </p:sp>
    </p:spTree>
    <p:extLst>
      <p:ext uri="{BB962C8B-B14F-4D97-AF65-F5344CB8AC3E}">
        <p14:creationId xmlns:p14="http://schemas.microsoft.com/office/powerpoint/2010/main" val="34271309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Layout" Target="../slideLayouts/slideLayout2.xml"/><Relationship Id="rId5" Type="http://schemas.openxmlformats.org/officeDocument/2006/relationships/image" Target="../media/image5.tiff"/><Relationship Id="rId4" Type="http://schemas.openxmlformats.org/officeDocument/2006/relationships/image" Target="../media/image4.tiff"/></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68F79A3-FD55-745D-4057-9012795E4D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3" cy="2743200"/>
          </a:xfrm>
          <a:prstGeom prst="rect">
            <a:avLst/>
          </a:prstGeom>
          <a:ln>
            <a:noFill/>
          </a:ln>
          <a:effectLst>
            <a:outerShdw blurRad="228600" dist="114300" dir="7140000" sx="95000" sy="95000" algn="t"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EF205F5A-B69C-6CF4-E0E3-CE77844E8B64}"/>
              </a:ext>
            </a:extLst>
          </p:cNvPr>
          <p:cNvSpPr>
            <a:spLocks noGrp="1"/>
          </p:cNvSpPr>
          <p:nvPr>
            <p:ph type="title"/>
          </p:nvPr>
        </p:nvSpPr>
        <p:spPr>
          <a:xfrm>
            <a:off x="761801" y="425997"/>
            <a:ext cx="5334199" cy="1883391"/>
          </a:xfrm>
        </p:spPr>
        <p:txBody>
          <a:bodyPr>
            <a:normAutofit fontScale="90000"/>
          </a:bodyPr>
          <a:lstStyle/>
          <a:p>
            <a:pPr algn="ctr"/>
            <a:br>
              <a:rPr lang="it-IT" sz="2200" dirty="0">
                <a:latin typeface="Garamond" panose="02020404030301010803" pitchFamily="18" charset="0"/>
              </a:rPr>
            </a:br>
            <a:br>
              <a:rPr lang="it-IT" sz="2200" dirty="0">
                <a:latin typeface="Garamond" panose="02020404030301010803" pitchFamily="18" charset="0"/>
              </a:rPr>
            </a:br>
            <a:br>
              <a:rPr lang="it-IT" sz="2200" dirty="0">
                <a:latin typeface="Garamond" panose="02020404030301010803" pitchFamily="18" charset="0"/>
              </a:rPr>
            </a:br>
            <a:br>
              <a:rPr lang="it-IT" sz="2200" dirty="0">
                <a:latin typeface="Garamond" panose="02020404030301010803" pitchFamily="18" charset="0"/>
              </a:rPr>
            </a:br>
            <a:br>
              <a:rPr lang="it-IT" sz="2200" dirty="0">
                <a:latin typeface="Garamond" panose="02020404030301010803" pitchFamily="18" charset="0"/>
              </a:rPr>
            </a:br>
            <a:br>
              <a:rPr lang="it-IT" sz="2200" dirty="0">
                <a:latin typeface="Garamond" panose="02020404030301010803" pitchFamily="18" charset="0"/>
              </a:rPr>
            </a:br>
            <a:br>
              <a:rPr lang="it-IT" sz="2200" dirty="0">
                <a:latin typeface="Garamond" panose="02020404030301010803" pitchFamily="18" charset="0"/>
              </a:rPr>
            </a:br>
            <a:r>
              <a:rPr lang="it-IT" sz="2800" b="1" dirty="0">
                <a:solidFill>
                  <a:srgbClr val="0070C0"/>
                </a:solidFill>
                <a:latin typeface="Garamond" panose="02020404030301010803" pitchFamily="18" charset="0"/>
              </a:rPr>
              <a:t>Winter School </a:t>
            </a:r>
            <a:br>
              <a:rPr lang="it-IT" sz="2800" b="1" dirty="0">
                <a:latin typeface="Garamond" panose="02020404030301010803" pitchFamily="18" charset="0"/>
              </a:rPr>
            </a:br>
            <a:r>
              <a:rPr lang="it-IT" sz="2800" b="1" dirty="0" err="1">
                <a:solidFill>
                  <a:srgbClr val="0070C0"/>
                </a:solidFill>
                <a:effectLst/>
                <a:latin typeface="Garamond" panose="02020404030301010803" pitchFamily="18" charset="0"/>
              </a:rPr>
              <a:t>Reinforcing</a:t>
            </a:r>
            <a:r>
              <a:rPr lang="it-IT" sz="2800" b="1" dirty="0">
                <a:solidFill>
                  <a:srgbClr val="0070C0"/>
                </a:solidFill>
                <a:effectLst/>
                <a:latin typeface="Garamond" panose="02020404030301010803" pitchFamily="18" charset="0"/>
              </a:rPr>
              <a:t> EU </a:t>
            </a:r>
            <a:r>
              <a:rPr lang="it-IT" sz="2800" b="1" dirty="0" err="1">
                <a:solidFill>
                  <a:srgbClr val="0070C0"/>
                </a:solidFill>
                <a:effectLst/>
                <a:latin typeface="Garamond" panose="02020404030301010803" pitchFamily="18" charset="0"/>
              </a:rPr>
              <a:t>responsible</a:t>
            </a:r>
            <a:r>
              <a:rPr lang="it-IT" sz="2800" b="1" dirty="0">
                <a:solidFill>
                  <a:srgbClr val="0070C0"/>
                </a:solidFill>
                <a:effectLst/>
                <a:latin typeface="Garamond" panose="02020404030301010803" pitchFamily="18" charset="0"/>
              </a:rPr>
              <a:t> global leadership </a:t>
            </a:r>
            <a:br>
              <a:rPr lang="it-IT" sz="2800" b="1" dirty="0">
                <a:solidFill>
                  <a:srgbClr val="0070C0"/>
                </a:solidFill>
                <a:effectLst/>
                <a:latin typeface="Garamond" panose="02020404030301010803" pitchFamily="18" charset="0"/>
              </a:rPr>
            </a:br>
            <a:r>
              <a:rPr lang="it-IT" sz="2800" b="1" dirty="0" err="1">
                <a:solidFill>
                  <a:srgbClr val="0070C0"/>
                </a:solidFill>
                <a:effectLst/>
                <a:latin typeface="Garamond" panose="02020404030301010803" pitchFamily="18" charset="0"/>
              </a:rPr>
              <a:t>Promoting</a:t>
            </a:r>
            <a:r>
              <a:rPr lang="it-IT" sz="2800" b="1" dirty="0">
                <a:solidFill>
                  <a:srgbClr val="0070C0"/>
                </a:solidFill>
                <a:effectLst/>
                <a:latin typeface="Garamond" panose="02020404030301010803" pitchFamily="18" charset="0"/>
              </a:rPr>
              <a:t> EU </a:t>
            </a:r>
            <a:r>
              <a:rPr lang="it-IT" sz="2800" b="1" dirty="0" err="1">
                <a:solidFill>
                  <a:srgbClr val="0070C0"/>
                </a:solidFill>
                <a:effectLst/>
                <a:latin typeface="Garamond" panose="02020404030301010803" pitchFamily="18" charset="0"/>
              </a:rPr>
              <a:t>values</a:t>
            </a:r>
            <a:r>
              <a:rPr lang="it-IT" sz="2800" b="1" dirty="0">
                <a:solidFill>
                  <a:srgbClr val="0070C0"/>
                </a:solidFill>
                <a:effectLst/>
                <a:latin typeface="Garamond" panose="02020404030301010803" pitchFamily="18" charset="0"/>
              </a:rPr>
              <a:t> for a rules-</a:t>
            </a:r>
            <a:r>
              <a:rPr lang="it-IT" sz="2800" b="1" dirty="0" err="1">
                <a:solidFill>
                  <a:srgbClr val="0070C0"/>
                </a:solidFill>
                <a:effectLst/>
                <a:latin typeface="Garamond" panose="02020404030301010803" pitchFamily="18" charset="0"/>
              </a:rPr>
              <a:t>based</a:t>
            </a:r>
            <a:r>
              <a:rPr lang="it-IT" sz="2800" b="1" dirty="0">
                <a:solidFill>
                  <a:srgbClr val="0070C0"/>
                </a:solidFill>
                <a:effectLst/>
                <a:latin typeface="Garamond" panose="02020404030301010803" pitchFamily="18" charset="0"/>
              </a:rPr>
              <a:t> </a:t>
            </a:r>
            <a:r>
              <a:rPr lang="it-IT" sz="2800" b="1" dirty="0" err="1">
                <a:solidFill>
                  <a:srgbClr val="0070C0"/>
                </a:solidFill>
                <a:effectLst/>
                <a:latin typeface="Garamond" panose="02020404030301010803" pitchFamily="18" charset="0"/>
              </a:rPr>
              <a:t>multilateral</a:t>
            </a:r>
            <a:r>
              <a:rPr lang="it-IT" sz="2800" b="1" dirty="0">
                <a:solidFill>
                  <a:srgbClr val="0070C0"/>
                </a:solidFill>
                <a:effectLst/>
                <a:latin typeface="Garamond" panose="02020404030301010803" pitchFamily="18" charset="0"/>
              </a:rPr>
              <a:t> world </a:t>
            </a:r>
            <a:br>
              <a:rPr lang="it-IT" sz="2800" dirty="0">
                <a:effectLst/>
                <a:latin typeface="Garamond" panose="02020404030301010803" pitchFamily="18" charset="0"/>
              </a:rPr>
            </a:br>
            <a:endParaRPr lang="it-IT" sz="2800" dirty="0"/>
          </a:p>
        </p:txBody>
      </p:sp>
      <p:sp>
        <p:nvSpPr>
          <p:cNvPr id="3" name="Segnaposto contenuto 2">
            <a:extLst>
              <a:ext uri="{FF2B5EF4-FFF2-40B4-BE49-F238E27FC236}">
                <a16:creationId xmlns:a16="http://schemas.microsoft.com/office/drawing/2014/main" id="{AE5FE721-3569-E8BC-B3ED-ACF09D843E40}"/>
              </a:ext>
            </a:extLst>
          </p:cNvPr>
          <p:cNvSpPr>
            <a:spLocks noGrp="1"/>
          </p:cNvSpPr>
          <p:nvPr>
            <p:ph idx="1"/>
          </p:nvPr>
        </p:nvSpPr>
        <p:spPr>
          <a:xfrm>
            <a:off x="761801" y="3306565"/>
            <a:ext cx="5334199" cy="2980254"/>
          </a:xfrm>
        </p:spPr>
        <p:txBody>
          <a:bodyPr anchor="ctr">
            <a:normAutofit/>
          </a:bodyPr>
          <a:lstStyle/>
          <a:p>
            <a:pPr marL="0" indent="0">
              <a:buNone/>
            </a:pPr>
            <a:r>
              <a:rPr lang="it-IT" sz="2400" i="1" dirty="0" err="1">
                <a:solidFill>
                  <a:srgbClr val="0070C0"/>
                </a:solidFill>
                <a:effectLst/>
                <a:latin typeface="Garamond" panose="02020404030301010803" pitchFamily="18" charset="0"/>
              </a:rPr>
              <a:t>Upholding</a:t>
            </a:r>
            <a:r>
              <a:rPr lang="it-IT" sz="2400" i="1" dirty="0">
                <a:solidFill>
                  <a:srgbClr val="0070C0"/>
                </a:solidFill>
                <a:effectLst/>
                <a:latin typeface="Garamond" panose="02020404030301010803" pitchFamily="18" charset="0"/>
              </a:rPr>
              <a:t> and </a:t>
            </a:r>
            <a:r>
              <a:rPr lang="it-IT" sz="2400" i="1" dirty="0" err="1">
                <a:solidFill>
                  <a:srgbClr val="0070C0"/>
                </a:solidFill>
                <a:effectLst/>
                <a:latin typeface="Garamond" panose="02020404030301010803" pitchFamily="18" charset="0"/>
              </a:rPr>
              <a:t>promoting</a:t>
            </a:r>
            <a:r>
              <a:rPr lang="it-IT" sz="2400" i="1" dirty="0">
                <a:solidFill>
                  <a:srgbClr val="0070C0"/>
                </a:solidFill>
                <a:effectLst/>
                <a:latin typeface="Garamond" panose="02020404030301010803" pitchFamily="18" charset="0"/>
              </a:rPr>
              <a:t> Human </a:t>
            </a:r>
            <a:r>
              <a:rPr lang="it-IT" sz="2400" i="1" dirty="0" err="1">
                <a:solidFill>
                  <a:srgbClr val="0070C0"/>
                </a:solidFill>
                <a:effectLst/>
                <a:latin typeface="Garamond" panose="02020404030301010803" pitchFamily="18" charset="0"/>
              </a:rPr>
              <a:t>Rights</a:t>
            </a:r>
            <a:r>
              <a:rPr lang="it-IT" sz="2400" i="1" dirty="0">
                <a:solidFill>
                  <a:srgbClr val="0070C0"/>
                </a:solidFill>
                <a:effectLst/>
                <a:latin typeface="Garamond" panose="02020404030301010803" pitchFamily="18" charset="0"/>
              </a:rPr>
              <a:t> in </a:t>
            </a:r>
            <a:r>
              <a:rPr lang="it-IT" sz="2400" i="1" dirty="0" err="1">
                <a:solidFill>
                  <a:srgbClr val="0070C0"/>
                </a:solidFill>
                <a:effectLst/>
                <a:latin typeface="Garamond" panose="02020404030301010803" pitchFamily="18" charset="0"/>
              </a:rPr>
              <a:t>wider</a:t>
            </a:r>
            <a:r>
              <a:rPr lang="it-IT" sz="2400" i="1" dirty="0">
                <a:solidFill>
                  <a:srgbClr val="0070C0"/>
                </a:solidFill>
                <a:effectLst/>
                <a:latin typeface="Garamond" panose="02020404030301010803" pitchFamily="18" charset="0"/>
              </a:rPr>
              <a:t> world </a:t>
            </a:r>
            <a:r>
              <a:rPr lang="it-IT" sz="2400" i="1" dirty="0" err="1">
                <a:solidFill>
                  <a:srgbClr val="0070C0"/>
                </a:solidFill>
                <a:effectLst/>
                <a:latin typeface="Garamond" panose="02020404030301010803" pitchFamily="18" charset="0"/>
              </a:rPr>
              <a:t>through</a:t>
            </a:r>
            <a:r>
              <a:rPr lang="it-IT" sz="2400" i="1" dirty="0">
                <a:solidFill>
                  <a:srgbClr val="0070C0"/>
                </a:solidFill>
                <a:effectLst/>
                <a:latin typeface="Garamond" panose="02020404030301010803" pitchFamily="18" charset="0"/>
              </a:rPr>
              <a:t> EU international agreements</a:t>
            </a:r>
            <a:endParaRPr lang="it-IT" sz="2400" dirty="0">
              <a:solidFill>
                <a:srgbClr val="0070C0"/>
              </a:solidFill>
              <a:effectLst/>
              <a:latin typeface="Garamond" panose="02020404030301010803" pitchFamily="18" charset="0"/>
            </a:endParaRPr>
          </a:p>
          <a:p>
            <a:pPr marL="0" indent="0">
              <a:buNone/>
            </a:pPr>
            <a:r>
              <a:rPr lang="it-IT" sz="2400" dirty="0">
                <a:solidFill>
                  <a:srgbClr val="0070C0"/>
                </a:solidFill>
                <a:latin typeface="Garamond" panose="02020404030301010803" pitchFamily="18" charset="0"/>
              </a:rPr>
              <a:t>Professor Francesca Martines</a:t>
            </a:r>
          </a:p>
          <a:p>
            <a:pPr marL="0" indent="0">
              <a:buNone/>
            </a:pPr>
            <a:r>
              <a:rPr lang="it-IT" sz="2400" dirty="0">
                <a:solidFill>
                  <a:srgbClr val="0070C0"/>
                </a:solidFill>
                <a:latin typeface="Garamond" panose="02020404030301010803" pitchFamily="18" charset="0"/>
              </a:rPr>
              <a:t>6 </a:t>
            </a:r>
            <a:r>
              <a:rPr lang="it-IT" sz="2400" dirty="0" err="1">
                <a:solidFill>
                  <a:srgbClr val="0070C0"/>
                </a:solidFill>
                <a:latin typeface="Garamond" panose="02020404030301010803" pitchFamily="18" charset="0"/>
              </a:rPr>
              <a:t>February</a:t>
            </a:r>
            <a:r>
              <a:rPr lang="it-IT" sz="2400" dirty="0">
                <a:solidFill>
                  <a:srgbClr val="0070C0"/>
                </a:solidFill>
                <a:latin typeface="Garamond" panose="02020404030301010803" pitchFamily="18" charset="0"/>
              </a:rPr>
              <a:t> 2024, Pisa, </a:t>
            </a:r>
            <a:r>
              <a:rPr lang="it-IT" sz="2400" dirty="0" err="1">
                <a:solidFill>
                  <a:srgbClr val="0070C0"/>
                </a:solidFill>
                <a:latin typeface="Garamond" panose="02020404030301010803" pitchFamily="18" charset="0"/>
              </a:rPr>
              <a:t>Italy</a:t>
            </a:r>
            <a:endParaRPr lang="it-IT" sz="2400" dirty="0">
              <a:solidFill>
                <a:srgbClr val="0070C0"/>
              </a:solidFill>
              <a:latin typeface="Garamond" panose="02020404030301010803" pitchFamily="18" charset="0"/>
            </a:endParaRPr>
          </a:p>
          <a:p>
            <a:pPr marL="0" indent="0">
              <a:buNone/>
            </a:pPr>
            <a:endParaRPr lang="it-IT" sz="2400" dirty="0">
              <a:solidFill>
                <a:srgbClr val="0070C0"/>
              </a:solidFill>
              <a:latin typeface="Garamond" panose="02020404030301010803" pitchFamily="18" charset="0"/>
            </a:endParaRPr>
          </a:p>
          <a:p>
            <a:endParaRPr lang="it-IT" sz="2000" dirty="0"/>
          </a:p>
        </p:txBody>
      </p:sp>
      <p:pic>
        <p:nvPicPr>
          <p:cNvPr id="5" name="Immagine 4" descr="Immagine che contiene edificio, cielo, nuvola, aria aperta&#10;&#10;Descrizione generata automaticamente">
            <a:extLst>
              <a:ext uri="{FF2B5EF4-FFF2-40B4-BE49-F238E27FC236}">
                <a16:creationId xmlns:a16="http://schemas.microsoft.com/office/drawing/2014/main" id="{36560A51-A1E9-B327-82E5-6DFA6C9A37A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3054" r="-1" b="-1"/>
          <a:stretch/>
        </p:blipFill>
        <p:spPr>
          <a:xfrm>
            <a:off x="6781801" y="2787104"/>
            <a:ext cx="5410192" cy="4137927"/>
          </a:xfrm>
          <a:prstGeom prst="rect">
            <a:avLst/>
          </a:prstGeom>
        </p:spPr>
      </p:pic>
      <p:pic>
        <p:nvPicPr>
          <p:cNvPr id="4" name="Immagine 3" descr="Immagine che contiene testo, logo, Carattere, Elementi grafici&#10;&#10;Descrizione generata automaticamente">
            <a:extLst>
              <a:ext uri="{FF2B5EF4-FFF2-40B4-BE49-F238E27FC236}">
                <a16:creationId xmlns:a16="http://schemas.microsoft.com/office/drawing/2014/main" id="{B5E2C877-71B5-08B4-29BA-9B1569DF44D2}"/>
              </a:ext>
            </a:extLst>
          </p:cNvPr>
          <p:cNvPicPr>
            <a:picLocks noChangeAspect="1"/>
          </p:cNvPicPr>
          <p:nvPr/>
        </p:nvPicPr>
        <p:blipFill rotWithShape="1">
          <a:blip r:embed="rId3"/>
          <a:srcRect t="10795" r="1" b="11259"/>
          <a:stretch/>
        </p:blipFill>
        <p:spPr>
          <a:xfrm>
            <a:off x="8915400" y="271463"/>
            <a:ext cx="2514799" cy="1280351"/>
          </a:xfrm>
          <a:prstGeom prst="rect">
            <a:avLst/>
          </a:prstGeom>
          <a:effectLst>
            <a:outerShdw blurRad="254000" dist="190500" dir="5580000" sx="90000" sy="90000" algn="ctr" rotWithShape="0">
              <a:srgbClr val="000000">
                <a:alpha val="25000"/>
              </a:srgbClr>
            </a:outerShdw>
          </a:effectLst>
        </p:spPr>
      </p:pic>
      <p:pic>
        <p:nvPicPr>
          <p:cNvPr id="6" name="Immagine 5">
            <a:extLst>
              <a:ext uri="{FF2B5EF4-FFF2-40B4-BE49-F238E27FC236}">
                <a16:creationId xmlns:a16="http://schemas.microsoft.com/office/drawing/2014/main" id="{894C3C40-60BD-53C8-B33A-9CEACE09D78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4675" y="85406"/>
            <a:ext cx="4835525" cy="1098493"/>
          </a:xfrm>
          <a:prstGeom prst="rect">
            <a:avLst/>
          </a:prstGeom>
        </p:spPr>
      </p:pic>
      <p:pic>
        <p:nvPicPr>
          <p:cNvPr id="7" name="Immagine 6">
            <a:extLst>
              <a:ext uri="{FF2B5EF4-FFF2-40B4-BE49-F238E27FC236}">
                <a16:creationId xmlns:a16="http://schemas.microsoft.com/office/drawing/2014/main" id="{A9519E09-2389-2AB8-E08F-F2EE268C10D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83126" y="85406"/>
            <a:ext cx="1466408" cy="1466408"/>
          </a:xfrm>
          <a:prstGeom prst="rect">
            <a:avLst/>
          </a:prstGeom>
        </p:spPr>
      </p:pic>
    </p:spTree>
    <p:extLst>
      <p:ext uri="{BB962C8B-B14F-4D97-AF65-F5344CB8AC3E}">
        <p14:creationId xmlns:p14="http://schemas.microsoft.com/office/powerpoint/2010/main" val="2969031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olo 1">
            <a:extLst>
              <a:ext uri="{FF2B5EF4-FFF2-40B4-BE49-F238E27FC236}">
                <a16:creationId xmlns:a16="http://schemas.microsoft.com/office/drawing/2014/main" id="{775145BE-FF0E-49B9-A6BC-BEC20080F38F}"/>
              </a:ext>
            </a:extLst>
          </p:cNvPr>
          <p:cNvSpPr>
            <a:spLocks noGrp="1"/>
          </p:cNvSpPr>
          <p:nvPr>
            <p:ph type="title"/>
          </p:nvPr>
        </p:nvSpPr>
        <p:spPr>
          <a:xfrm>
            <a:off x="838200" y="365125"/>
            <a:ext cx="5393361" cy="1325563"/>
          </a:xfrm>
        </p:spPr>
        <p:txBody>
          <a:bodyPr>
            <a:normAutofit/>
          </a:bodyPr>
          <a:lstStyle/>
          <a:p>
            <a:r>
              <a:rPr lang="en-GB" sz="3200" dirty="0"/>
              <a:t>Article 207 TFEU</a:t>
            </a:r>
            <a:br>
              <a:rPr lang="en-GB" sz="3200" dirty="0"/>
            </a:br>
            <a:r>
              <a:rPr lang="en-GB" sz="3200" dirty="0"/>
              <a:t>Common commercial policy</a:t>
            </a:r>
          </a:p>
        </p:txBody>
      </p:sp>
      <p:sp>
        <p:nvSpPr>
          <p:cNvPr id="3" name="Segnaposto contenuto 2">
            <a:extLst>
              <a:ext uri="{FF2B5EF4-FFF2-40B4-BE49-F238E27FC236}">
                <a16:creationId xmlns:a16="http://schemas.microsoft.com/office/drawing/2014/main" id="{98D05637-6ECD-3285-CE27-26934A9B66F4}"/>
              </a:ext>
            </a:extLst>
          </p:cNvPr>
          <p:cNvSpPr>
            <a:spLocks noGrp="1"/>
          </p:cNvSpPr>
          <p:nvPr>
            <p:ph idx="1"/>
          </p:nvPr>
        </p:nvSpPr>
        <p:spPr>
          <a:xfrm>
            <a:off x="838200" y="1825625"/>
            <a:ext cx="5393361" cy="4351338"/>
          </a:xfrm>
        </p:spPr>
        <p:txBody>
          <a:bodyPr>
            <a:normAutofit/>
          </a:bodyPr>
          <a:lstStyle/>
          <a:p>
            <a:pPr marL="0" indent="0">
              <a:buNone/>
            </a:pPr>
            <a:r>
              <a:rPr lang="en-GB" sz="2200" dirty="0">
                <a:latin typeface="Times"/>
              </a:rPr>
              <a:t>1. T</a:t>
            </a:r>
            <a:r>
              <a:rPr lang="en-GB" sz="2200" dirty="0">
                <a:effectLst/>
                <a:latin typeface="Times"/>
              </a:rPr>
              <a:t>he common commercial policy shall be based on uniform principles, particularly with regard to changes in tariff rates, the conclusion of tariff and trade agreements relating to trade in goods and services, and the commercial aspects of intellectual property, foreign direct investment, the</a:t>
            </a:r>
            <a:r>
              <a:rPr lang="en-GB" sz="2200" dirty="0">
                <a:latin typeface="Times"/>
              </a:rPr>
              <a:t> </a:t>
            </a:r>
            <a:r>
              <a:rPr lang="en-GB" sz="2200" dirty="0">
                <a:effectLst/>
                <a:latin typeface="Times"/>
              </a:rPr>
              <a:t>achievement of uniformity in measures of liberalisation, export policy and measures to protect trade such as those to be taken in the event of dumping or subsidies</a:t>
            </a:r>
            <a:r>
              <a:rPr lang="en-GB" sz="2200" b="1" dirty="0">
                <a:effectLst/>
                <a:latin typeface="Times"/>
              </a:rPr>
              <a:t>. The common commercial policy shall be conducted in the context of the principles and objectives of the Union's external</a:t>
            </a:r>
            <a:r>
              <a:rPr lang="en-GB" sz="2200" b="1" dirty="0">
                <a:latin typeface="Times"/>
              </a:rPr>
              <a:t> </a:t>
            </a:r>
            <a:r>
              <a:rPr lang="en-GB" sz="2200" b="1" dirty="0">
                <a:effectLst/>
                <a:latin typeface="Times"/>
              </a:rPr>
              <a:t>action </a:t>
            </a:r>
          </a:p>
          <a:p>
            <a:endParaRPr lang="en-GB" sz="2200" dirty="0"/>
          </a:p>
        </p:txBody>
      </p:sp>
      <p:pic>
        <p:nvPicPr>
          <p:cNvPr id="7170" name="Picture 2" descr="Gratis Furgone Contenitore Blu Bianco Arancio E Marrone Foto a disposizione">
            <a:extLst>
              <a:ext uri="{FF2B5EF4-FFF2-40B4-BE49-F238E27FC236}">
                <a16:creationId xmlns:a16="http://schemas.microsoft.com/office/drawing/2014/main" id="{BCDC0F26-461C-99DF-A9AD-EB79B1990D4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697" r="21505" b="2"/>
          <a:stretch/>
        </p:blipFill>
        <p:spPr bwMode="auto">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
        <p:nvSpPr>
          <p:cNvPr id="7177"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179"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4912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6DD8EF-729E-24EB-4FE8-5C8B0A4C51BB}"/>
              </a:ext>
            </a:extLst>
          </p:cNvPr>
          <p:cNvSpPr>
            <a:spLocks noGrp="1"/>
          </p:cNvSpPr>
          <p:nvPr>
            <p:ph type="title"/>
          </p:nvPr>
        </p:nvSpPr>
        <p:spPr/>
        <p:txBody>
          <a:bodyPr/>
          <a:lstStyle/>
          <a:p>
            <a:r>
              <a:rPr lang="en-GB" dirty="0"/>
              <a:t>EU Trade agreements </a:t>
            </a:r>
          </a:p>
        </p:txBody>
      </p:sp>
      <p:pic>
        <p:nvPicPr>
          <p:cNvPr id="1026" name="Picture 2" descr="EU trade map - Consilium">
            <a:extLst>
              <a:ext uri="{FF2B5EF4-FFF2-40B4-BE49-F238E27FC236}">
                <a16:creationId xmlns:a16="http://schemas.microsoft.com/office/drawing/2014/main" id="{767DE5CE-4B61-54A2-47D3-B5A73D37108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19944" y="1825625"/>
            <a:ext cx="6981306" cy="4937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628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DAA13A1-772E-DFE8-3DF9-D19FF29BB020}"/>
              </a:ext>
            </a:extLst>
          </p:cNvPr>
          <p:cNvSpPr>
            <a:spLocks noGrp="1"/>
          </p:cNvSpPr>
          <p:nvPr>
            <p:ph type="title"/>
          </p:nvPr>
        </p:nvSpPr>
        <p:spPr>
          <a:xfrm>
            <a:off x="640080" y="325369"/>
            <a:ext cx="4368602" cy="1956841"/>
          </a:xfrm>
        </p:spPr>
        <p:txBody>
          <a:bodyPr anchor="b">
            <a:normAutofit/>
          </a:bodyPr>
          <a:lstStyle/>
          <a:p>
            <a:r>
              <a:rPr lang="it-IT" sz="4000" dirty="0"/>
              <a:t>WORLD Actor ?</a:t>
            </a:r>
          </a:p>
        </p:txBody>
      </p:sp>
      <p:sp>
        <p:nvSpPr>
          <p:cNvPr id="2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90DD1E16-0DD2-30CD-F61F-797DDBE55165}"/>
              </a:ext>
            </a:extLst>
          </p:cNvPr>
          <p:cNvSpPr>
            <a:spLocks noGrp="1"/>
          </p:cNvSpPr>
          <p:nvPr>
            <p:ph idx="1"/>
          </p:nvPr>
        </p:nvSpPr>
        <p:spPr>
          <a:xfrm>
            <a:off x="640080" y="2872899"/>
            <a:ext cx="4243589" cy="3320668"/>
          </a:xfrm>
        </p:spPr>
        <p:txBody>
          <a:bodyPr>
            <a:normAutofit/>
          </a:bodyPr>
          <a:lstStyle/>
          <a:p>
            <a:pPr marL="0" indent="0">
              <a:buNone/>
            </a:pPr>
            <a:r>
              <a:rPr lang="it-IT" sz="2200" dirty="0"/>
              <a:t>POWER: </a:t>
            </a:r>
          </a:p>
          <a:p>
            <a:r>
              <a:rPr lang="it-IT" sz="2200" dirty="0"/>
              <a:t>IMPACT on </a:t>
            </a:r>
            <a:r>
              <a:rPr lang="it-IT" sz="2200" dirty="0" err="1"/>
              <a:t>distribution</a:t>
            </a:r>
            <a:r>
              <a:rPr lang="it-IT" sz="2200" dirty="0"/>
              <a:t> of </a:t>
            </a:r>
            <a:r>
              <a:rPr lang="it-IT" sz="2200" dirty="0" err="1"/>
              <a:t>resources</a:t>
            </a:r>
            <a:r>
              <a:rPr lang="it-IT" sz="2200" dirty="0"/>
              <a:t> </a:t>
            </a:r>
          </a:p>
          <a:p>
            <a:r>
              <a:rPr lang="it-IT" sz="2200" dirty="0"/>
              <a:t>IMPACT on </a:t>
            </a:r>
            <a:r>
              <a:rPr lang="it-IT" sz="2200" dirty="0" err="1"/>
              <a:t>defining</a:t>
            </a:r>
            <a:r>
              <a:rPr lang="it-IT" sz="2200" dirty="0"/>
              <a:t> </a:t>
            </a:r>
            <a:r>
              <a:rPr lang="it-IT" sz="2200" dirty="0" err="1"/>
              <a:t>values</a:t>
            </a:r>
            <a:r>
              <a:rPr lang="it-IT" sz="2200" dirty="0"/>
              <a:t> </a:t>
            </a:r>
          </a:p>
          <a:p>
            <a:r>
              <a:rPr lang="it-IT" sz="2200" dirty="0"/>
              <a:t>SHAPING rules</a:t>
            </a:r>
          </a:p>
          <a:p>
            <a:r>
              <a:rPr lang="it-IT" sz="2200" dirty="0"/>
              <a:t> </a:t>
            </a:r>
            <a:r>
              <a:rPr lang="it-IT" sz="2200" dirty="0" err="1"/>
              <a:t>Autonomy</a:t>
            </a:r>
            <a:r>
              <a:rPr lang="it-IT" sz="2200" dirty="0"/>
              <a:t>  </a:t>
            </a:r>
          </a:p>
        </p:txBody>
      </p:sp>
      <p:pic>
        <p:nvPicPr>
          <p:cNvPr id="5" name="Picture 4" descr="Sphere of mesh and nodes">
            <a:extLst>
              <a:ext uri="{FF2B5EF4-FFF2-40B4-BE49-F238E27FC236}">
                <a16:creationId xmlns:a16="http://schemas.microsoft.com/office/drawing/2014/main" id="{24148046-91C4-2296-7C8C-EB122C29CA50}"/>
              </a:ext>
            </a:extLst>
          </p:cNvPr>
          <p:cNvPicPr>
            <a:picLocks noChangeAspect="1"/>
          </p:cNvPicPr>
          <p:nvPr/>
        </p:nvPicPr>
        <p:blipFill rotWithShape="1">
          <a:blip r:embed="rId2"/>
          <a:srcRect l="13750" r="1102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610744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6153" name="Rectangle 6152">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1791789-9423-1350-D174-986515F456E9}"/>
              </a:ext>
            </a:extLst>
          </p:cNvPr>
          <p:cNvSpPr>
            <a:spLocks noGrp="1"/>
          </p:cNvSpPr>
          <p:nvPr>
            <p:ph type="title"/>
          </p:nvPr>
        </p:nvSpPr>
        <p:spPr>
          <a:xfrm>
            <a:off x="761803" y="350196"/>
            <a:ext cx="4646904" cy="1624520"/>
          </a:xfrm>
        </p:spPr>
        <p:txBody>
          <a:bodyPr anchor="ctr">
            <a:normAutofit/>
          </a:bodyPr>
          <a:lstStyle/>
          <a:p>
            <a:pPr marL="0" indent="0">
              <a:buNone/>
            </a:pPr>
            <a:r>
              <a:rPr lang="en-GB" sz="4000" b="1" dirty="0"/>
              <a:t>What Human rights? Context</a:t>
            </a:r>
          </a:p>
        </p:txBody>
      </p:sp>
      <p:sp>
        <p:nvSpPr>
          <p:cNvPr id="3" name="Segnaposto contenuto 2">
            <a:extLst>
              <a:ext uri="{FF2B5EF4-FFF2-40B4-BE49-F238E27FC236}">
                <a16:creationId xmlns:a16="http://schemas.microsoft.com/office/drawing/2014/main" id="{0A2E2729-5708-0E38-4848-3E6575E98649}"/>
              </a:ext>
            </a:extLst>
          </p:cNvPr>
          <p:cNvSpPr>
            <a:spLocks noGrp="1"/>
          </p:cNvSpPr>
          <p:nvPr>
            <p:ph idx="1"/>
          </p:nvPr>
        </p:nvSpPr>
        <p:spPr>
          <a:xfrm>
            <a:off x="761802" y="2286000"/>
            <a:ext cx="4646905" cy="4070350"/>
          </a:xfrm>
        </p:spPr>
        <p:txBody>
          <a:bodyPr anchor="ctr">
            <a:normAutofit/>
          </a:bodyPr>
          <a:lstStyle/>
          <a:p>
            <a:pPr marL="0" indent="0">
              <a:buNone/>
            </a:pPr>
            <a:endParaRPr lang="en-GB" sz="2000" dirty="0"/>
          </a:p>
          <a:p>
            <a:pPr marL="0" indent="0">
              <a:buNone/>
            </a:pPr>
            <a:endParaRPr lang="en-GB" sz="2000" b="1" dirty="0"/>
          </a:p>
          <a:p>
            <a:pPr marL="0" indent="0">
              <a:buNone/>
            </a:pPr>
            <a:r>
              <a:rPr lang="en-GB" sz="2000" dirty="0"/>
              <a:t>article 2 TEU – identity values </a:t>
            </a:r>
          </a:p>
          <a:p>
            <a:pPr marL="0" indent="0">
              <a:buNone/>
            </a:pPr>
            <a:endParaRPr lang="en-GB" sz="2000" dirty="0"/>
          </a:p>
          <a:p>
            <a:pPr marL="0" indent="0">
              <a:buNone/>
            </a:pPr>
            <a:r>
              <a:rPr lang="en-GB" sz="2000" dirty="0"/>
              <a:t>Article 3.5 TEU (EU external mission) </a:t>
            </a:r>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it-IT" sz="2000" dirty="0"/>
          </a:p>
        </p:txBody>
      </p:sp>
      <p:pic>
        <p:nvPicPr>
          <p:cNvPr id="6146" name="Picture 2" descr="Foto gratuita mano umana che tiene la vernice bagnata dell'arcobaleno caos divertente generato dall'intelligenza artificiale">
            <a:extLst>
              <a:ext uri="{FF2B5EF4-FFF2-40B4-BE49-F238E27FC236}">
                <a16:creationId xmlns:a16="http://schemas.microsoft.com/office/drawing/2014/main" id="{0079C066-3DE2-2996-4239-CCA0EF1796F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911" r="32144" b="1"/>
          <a:stretch/>
        </p:blipFill>
        <p:spPr bwMode="auto">
          <a:xfrm>
            <a:off x="6096000" y="1"/>
            <a:ext cx="61028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141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959ACEB2-F565-3CF5-75CC-3081018C6018}"/>
              </a:ext>
            </a:extLst>
          </p:cNvPr>
          <p:cNvSpPr>
            <a:spLocks noGrp="1"/>
          </p:cNvSpPr>
          <p:nvPr>
            <p:ph type="title"/>
          </p:nvPr>
        </p:nvSpPr>
        <p:spPr>
          <a:xfrm>
            <a:off x="761803" y="350196"/>
            <a:ext cx="4646904" cy="1624520"/>
          </a:xfrm>
        </p:spPr>
        <p:txBody>
          <a:bodyPr anchor="ctr">
            <a:normAutofit/>
          </a:bodyPr>
          <a:lstStyle/>
          <a:p>
            <a:r>
              <a:rPr lang="en-GB" sz="4000" dirty="0"/>
              <a:t>Article 3.5 TEU</a:t>
            </a:r>
          </a:p>
        </p:txBody>
      </p:sp>
      <p:sp>
        <p:nvSpPr>
          <p:cNvPr id="3" name="Segnaposto contenuto 2">
            <a:extLst>
              <a:ext uri="{FF2B5EF4-FFF2-40B4-BE49-F238E27FC236}">
                <a16:creationId xmlns:a16="http://schemas.microsoft.com/office/drawing/2014/main" id="{68D4C023-E24C-9BF5-E90B-41D477EB6D06}"/>
              </a:ext>
            </a:extLst>
          </p:cNvPr>
          <p:cNvSpPr>
            <a:spLocks noGrp="1"/>
          </p:cNvSpPr>
          <p:nvPr>
            <p:ph idx="1"/>
          </p:nvPr>
        </p:nvSpPr>
        <p:spPr>
          <a:xfrm>
            <a:off x="761802" y="2743200"/>
            <a:ext cx="5334198" cy="3613149"/>
          </a:xfrm>
        </p:spPr>
        <p:txBody>
          <a:bodyPr anchor="ctr">
            <a:normAutofit/>
          </a:bodyPr>
          <a:lstStyle/>
          <a:p>
            <a:pPr marL="0" indent="0">
              <a:buNone/>
            </a:pPr>
            <a:br>
              <a:rPr lang="it-IT" sz="1700" dirty="0">
                <a:effectLst/>
                <a:latin typeface="Times"/>
              </a:rPr>
            </a:br>
            <a:r>
              <a:rPr lang="en-GB" sz="1700" dirty="0">
                <a:effectLst/>
                <a:latin typeface="Times"/>
              </a:rPr>
              <a:t>In its relations with the wider world, the Union shall </a:t>
            </a:r>
            <a:r>
              <a:rPr lang="en-GB" sz="1700" b="1" dirty="0">
                <a:effectLst/>
                <a:latin typeface="Times"/>
              </a:rPr>
              <a:t>uphold and promote</a:t>
            </a:r>
            <a:r>
              <a:rPr lang="en-GB" sz="1700" dirty="0">
                <a:effectLst/>
                <a:latin typeface="Times"/>
              </a:rPr>
              <a:t> </a:t>
            </a:r>
            <a:r>
              <a:rPr lang="en-GB" sz="1700" b="1" dirty="0">
                <a:solidFill>
                  <a:schemeClr val="accent2"/>
                </a:solidFill>
                <a:effectLst/>
                <a:latin typeface="Times"/>
              </a:rPr>
              <a:t>its values and interests </a:t>
            </a:r>
            <a:r>
              <a:rPr lang="en-GB" sz="1700" dirty="0">
                <a:effectLst/>
                <a:latin typeface="Times"/>
              </a:rPr>
              <a:t>and contribute to the protection of its citizens. It shall contribute to peace, security, the sustainable development of the Earth, solidarity and mutual respect among peoples, free and fair trade, eradication of poverty and the </a:t>
            </a:r>
            <a:r>
              <a:rPr lang="en-GB" sz="1700" b="1" dirty="0">
                <a:effectLst/>
                <a:latin typeface="Times"/>
              </a:rPr>
              <a:t>protection of human rights, in particular the rights of the child,</a:t>
            </a:r>
            <a:r>
              <a:rPr lang="en-GB" sz="1700" dirty="0">
                <a:effectLst/>
                <a:latin typeface="Times"/>
              </a:rPr>
              <a:t> as well as to the strict </a:t>
            </a:r>
            <a:r>
              <a:rPr lang="en-GB" sz="1700" u="sng" dirty="0">
                <a:effectLst/>
                <a:latin typeface="Times"/>
              </a:rPr>
              <a:t>observance and the development </a:t>
            </a:r>
            <a:r>
              <a:rPr lang="en-GB" sz="1700" dirty="0">
                <a:effectLst/>
                <a:latin typeface="Times"/>
              </a:rPr>
              <a:t>of </a:t>
            </a:r>
            <a:r>
              <a:rPr lang="en-GB" sz="1700" u="sng" dirty="0">
                <a:effectLst/>
                <a:latin typeface="Times"/>
              </a:rPr>
              <a:t>international law, </a:t>
            </a:r>
            <a:r>
              <a:rPr lang="en-GB" sz="1700" dirty="0">
                <a:effectLst/>
                <a:latin typeface="Times"/>
              </a:rPr>
              <a:t>including respect for the principles of the United Nations Charter </a:t>
            </a:r>
          </a:p>
          <a:p>
            <a:endParaRPr lang="en-GB" sz="1700" dirty="0"/>
          </a:p>
        </p:txBody>
      </p:sp>
      <p:pic>
        <p:nvPicPr>
          <p:cNvPr id="5" name="Picture 4" descr="A person holding a globe">
            <a:extLst>
              <a:ext uri="{FF2B5EF4-FFF2-40B4-BE49-F238E27FC236}">
                <a16:creationId xmlns:a16="http://schemas.microsoft.com/office/drawing/2014/main" id="{E7E686B8-5E51-59D0-6191-12BBB0F8DFD5}"/>
              </a:ext>
            </a:extLst>
          </p:cNvPr>
          <p:cNvPicPr>
            <a:picLocks noChangeAspect="1"/>
          </p:cNvPicPr>
          <p:nvPr/>
        </p:nvPicPr>
        <p:blipFill rotWithShape="1">
          <a:blip r:embed="rId2"/>
          <a:srcRect l="23692" r="23360"/>
          <a:stretch/>
        </p:blipFill>
        <p:spPr>
          <a:xfrm>
            <a:off x="6783295" y="642938"/>
            <a:ext cx="5408704" cy="6086475"/>
          </a:xfrm>
          <a:prstGeom prst="rect">
            <a:avLst/>
          </a:prstGeom>
        </p:spPr>
      </p:pic>
    </p:spTree>
    <p:extLst>
      <p:ext uri="{BB962C8B-B14F-4D97-AF65-F5344CB8AC3E}">
        <p14:creationId xmlns:p14="http://schemas.microsoft.com/office/powerpoint/2010/main" val="3727408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1DC120-8FAB-9426-43FC-A389116C54D7}"/>
              </a:ext>
            </a:extLst>
          </p:cNvPr>
          <p:cNvSpPr>
            <a:spLocks noGrp="1"/>
          </p:cNvSpPr>
          <p:nvPr>
            <p:ph type="title"/>
          </p:nvPr>
        </p:nvSpPr>
        <p:spPr>
          <a:xfrm>
            <a:off x="838200" y="365125"/>
            <a:ext cx="4417088" cy="1325563"/>
          </a:xfrm>
        </p:spPr>
        <p:txBody>
          <a:bodyPr/>
          <a:lstStyle/>
          <a:p>
            <a:r>
              <a:rPr lang="en-GB" dirty="0"/>
              <a:t>What HR?</a:t>
            </a:r>
          </a:p>
        </p:txBody>
      </p:sp>
      <p:sp>
        <p:nvSpPr>
          <p:cNvPr id="3" name="Segnaposto contenuto 2">
            <a:extLst>
              <a:ext uri="{FF2B5EF4-FFF2-40B4-BE49-F238E27FC236}">
                <a16:creationId xmlns:a16="http://schemas.microsoft.com/office/drawing/2014/main" id="{CF53DA07-38A0-A75E-F054-C2D840411931}"/>
              </a:ext>
            </a:extLst>
          </p:cNvPr>
          <p:cNvSpPr>
            <a:spLocks noGrp="1"/>
          </p:cNvSpPr>
          <p:nvPr>
            <p:ph idx="1"/>
          </p:nvPr>
        </p:nvSpPr>
        <p:spPr>
          <a:xfrm>
            <a:off x="838200" y="1825625"/>
            <a:ext cx="5753519" cy="4351338"/>
          </a:xfrm>
        </p:spPr>
        <p:txBody>
          <a:bodyPr/>
          <a:lstStyle/>
          <a:p>
            <a:r>
              <a:rPr lang="it-IT" sz="1800" dirty="0">
                <a:effectLst/>
                <a:latin typeface="Times New Roman" panose="02020603050405020304" pitchFamily="18" charset="0"/>
                <a:ea typeface="Times New Roman" panose="02020603050405020304" pitchFamily="18" charset="0"/>
              </a:rPr>
              <a:t>human </a:t>
            </a:r>
            <a:r>
              <a:rPr lang="it-IT" sz="1800" dirty="0" err="1">
                <a:effectLst/>
                <a:latin typeface="Times New Roman" panose="02020603050405020304" pitchFamily="18" charset="0"/>
                <a:ea typeface="Times New Roman" panose="02020603050405020304" pitchFamily="18" charset="0"/>
              </a:rPr>
              <a:t>rights</a:t>
            </a:r>
            <a:r>
              <a:rPr lang="it-IT" sz="1800" dirty="0">
                <a:effectLst/>
                <a:latin typeface="Times New Roman" panose="02020603050405020304" pitchFamily="18" charset="0"/>
                <a:ea typeface="Times New Roman" panose="02020603050405020304" pitchFamily="18" charset="0"/>
              </a:rPr>
              <a:t> are </a:t>
            </a:r>
            <a:r>
              <a:rPr lang="it-IT" sz="1800" dirty="0" err="1">
                <a:effectLst/>
                <a:latin typeface="Times New Roman" panose="02020603050405020304" pitchFamily="18" charset="0"/>
                <a:ea typeface="Times New Roman" panose="02020603050405020304" pitchFamily="18" charset="0"/>
              </a:rPr>
              <a:t>indivisible</a:t>
            </a:r>
            <a:r>
              <a:rPr lang="it-IT" sz="1800" dirty="0">
                <a:effectLst/>
                <a:latin typeface="Times New Roman" panose="02020603050405020304" pitchFamily="18" charset="0"/>
                <a:ea typeface="Times New Roman" panose="02020603050405020304" pitchFamily="18" charset="0"/>
              </a:rPr>
              <a:t> and </a:t>
            </a:r>
            <a:r>
              <a:rPr lang="it-IT" sz="1800" dirty="0" err="1">
                <a:effectLst/>
                <a:latin typeface="Times New Roman" panose="02020603050405020304" pitchFamily="18" charset="0"/>
                <a:ea typeface="Times New Roman" panose="02020603050405020304" pitchFamily="18" charset="0"/>
              </a:rPr>
              <a:t>universal</a:t>
            </a:r>
            <a:r>
              <a:rPr lang="it-IT" sz="1800" dirty="0">
                <a:effectLst/>
                <a:latin typeface="Times New Roman" panose="02020603050405020304" pitchFamily="18" charset="0"/>
                <a:ea typeface="Times New Roman" panose="02020603050405020304" pitchFamily="18" charset="0"/>
              </a:rPr>
              <a:t>. </a:t>
            </a:r>
            <a:r>
              <a:rPr lang="it-IT" sz="1800" dirty="0" err="1">
                <a:effectLst/>
                <a:latin typeface="Times New Roman" panose="02020603050405020304" pitchFamily="18" charset="0"/>
                <a:ea typeface="Times New Roman" panose="02020603050405020304" pitchFamily="18" charset="0"/>
              </a:rPr>
              <a:t>There</a:t>
            </a:r>
            <a:r>
              <a:rPr lang="it-IT" sz="1800" dirty="0">
                <a:effectLst/>
                <a:latin typeface="Times New Roman" panose="02020603050405020304" pitchFamily="18" charset="0"/>
                <a:ea typeface="Times New Roman" panose="02020603050405020304" pitchFamily="18" charset="0"/>
              </a:rPr>
              <a:t> </a:t>
            </a:r>
            <a:r>
              <a:rPr lang="it-IT" sz="1800" dirty="0" err="1">
                <a:effectLst/>
                <a:latin typeface="Times New Roman" panose="02020603050405020304" pitchFamily="18" charset="0"/>
                <a:ea typeface="Times New Roman" panose="02020603050405020304" pitchFamily="18" charset="0"/>
              </a:rPr>
              <a:t>is</a:t>
            </a:r>
            <a:r>
              <a:rPr lang="it-IT" sz="1800" dirty="0">
                <a:effectLst/>
                <a:latin typeface="Times New Roman" panose="02020603050405020304" pitchFamily="18" charset="0"/>
                <a:ea typeface="Times New Roman" panose="02020603050405020304" pitchFamily="18" charset="0"/>
              </a:rPr>
              <a:t> no </a:t>
            </a:r>
            <a:r>
              <a:rPr lang="it-IT" sz="1800" dirty="0" err="1">
                <a:effectLst/>
                <a:latin typeface="Times New Roman" panose="02020603050405020304" pitchFamily="18" charset="0"/>
                <a:ea typeface="Times New Roman" panose="02020603050405020304" pitchFamily="18" charset="0"/>
              </a:rPr>
              <a:t>space</a:t>
            </a:r>
            <a:r>
              <a:rPr lang="it-IT" sz="1800" dirty="0">
                <a:effectLst/>
                <a:latin typeface="Times New Roman" panose="02020603050405020304" pitchFamily="18" charset="0"/>
                <a:ea typeface="Times New Roman" panose="02020603050405020304" pitchFamily="18" charset="0"/>
              </a:rPr>
              <a:t> </a:t>
            </a:r>
            <a:r>
              <a:rPr lang="it-IT" sz="1800" dirty="0" err="1">
                <a:effectLst/>
                <a:latin typeface="Times New Roman" panose="02020603050405020304" pitchFamily="18" charset="0"/>
                <a:ea typeface="Times New Roman" panose="02020603050405020304" pitchFamily="18" charset="0"/>
              </a:rPr>
              <a:t>given</a:t>
            </a:r>
            <a:r>
              <a:rPr lang="it-IT" sz="1800" dirty="0">
                <a:effectLst/>
                <a:latin typeface="Times New Roman" panose="02020603050405020304" pitchFamily="18" charset="0"/>
                <a:ea typeface="Times New Roman" panose="02020603050405020304" pitchFamily="18" charset="0"/>
              </a:rPr>
              <a:t> to cultural, </a:t>
            </a:r>
            <a:r>
              <a:rPr lang="it-IT" sz="1800" dirty="0" err="1">
                <a:effectLst/>
                <a:latin typeface="Times New Roman" panose="02020603050405020304" pitchFamily="18" charset="0"/>
                <a:ea typeface="Times New Roman" panose="02020603050405020304" pitchFamily="18" charset="0"/>
              </a:rPr>
              <a:t>ethnic</a:t>
            </a:r>
            <a:r>
              <a:rPr lang="it-IT" sz="1800" dirty="0">
                <a:effectLst/>
                <a:latin typeface="Times New Roman" panose="02020603050405020304" pitchFamily="18" charset="0"/>
                <a:ea typeface="Times New Roman" panose="02020603050405020304" pitchFamily="18" charset="0"/>
              </a:rPr>
              <a:t> or </a:t>
            </a:r>
            <a:r>
              <a:rPr lang="it-IT" sz="1800" dirty="0" err="1">
                <a:effectLst/>
                <a:latin typeface="Times New Roman" panose="02020603050405020304" pitchFamily="18" charset="0"/>
                <a:ea typeface="Times New Roman" panose="02020603050405020304" pitchFamily="18" charset="0"/>
              </a:rPr>
              <a:t>religious</a:t>
            </a:r>
            <a:r>
              <a:rPr lang="it-IT" sz="1800" dirty="0">
                <a:effectLst/>
                <a:latin typeface="Times New Roman" panose="02020603050405020304" pitchFamily="18" charset="0"/>
                <a:ea typeface="Times New Roman" panose="02020603050405020304" pitchFamily="18" charset="0"/>
              </a:rPr>
              <a:t> </a:t>
            </a:r>
            <a:r>
              <a:rPr lang="it-IT" sz="1800" dirty="0" err="1">
                <a:effectLst/>
                <a:latin typeface="Times New Roman" panose="02020603050405020304" pitchFamily="18" charset="0"/>
                <a:ea typeface="Times New Roman" panose="02020603050405020304" pitchFamily="18" charset="0"/>
              </a:rPr>
              <a:t>relativism</a:t>
            </a:r>
            <a:r>
              <a:rPr lang="it-IT" sz="1800" dirty="0">
                <a:effectLst/>
                <a:latin typeface="Times New Roman" panose="02020603050405020304" pitchFamily="18" charset="0"/>
                <a:ea typeface="Times New Roman" panose="02020603050405020304" pitchFamily="18" charset="0"/>
              </a:rPr>
              <a:t>. Human </a:t>
            </a:r>
            <a:r>
              <a:rPr lang="it-IT" sz="1800" dirty="0" err="1">
                <a:effectLst/>
                <a:latin typeface="Times New Roman" panose="02020603050405020304" pitchFamily="18" charset="0"/>
                <a:ea typeface="Times New Roman" panose="02020603050405020304" pitchFamily="18" charset="0"/>
              </a:rPr>
              <a:t>rights</a:t>
            </a:r>
            <a:r>
              <a:rPr lang="it-IT" sz="1800" dirty="0">
                <a:effectLst/>
                <a:latin typeface="Times New Roman" panose="02020603050405020304" pitchFamily="18" charset="0"/>
                <a:ea typeface="Times New Roman" panose="02020603050405020304" pitchFamily="18" charset="0"/>
              </a:rPr>
              <a:t> in the </a:t>
            </a:r>
            <a:r>
              <a:rPr lang="it-IT" sz="1800" dirty="0" err="1">
                <a:effectLst/>
                <a:latin typeface="Times New Roman" panose="02020603050405020304" pitchFamily="18" charset="0"/>
                <a:ea typeface="Times New Roman" panose="02020603050405020304" pitchFamily="18" charset="0"/>
              </a:rPr>
              <a:t>clause</a:t>
            </a:r>
            <a:r>
              <a:rPr lang="it-IT" sz="1800" dirty="0">
                <a:effectLst/>
                <a:latin typeface="Times New Roman" panose="02020603050405020304" pitchFamily="18" charset="0"/>
                <a:ea typeface="Times New Roman" panose="02020603050405020304" pitchFamily="18" charset="0"/>
              </a:rPr>
              <a:t> </a:t>
            </a:r>
            <a:r>
              <a:rPr lang="it-IT" sz="1800" dirty="0" err="1">
                <a:effectLst/>
                <a:latin typeface="Times New Roman" panose="02020603050405020304" pitchFamily="18" charset="0"/>
                <a:ea typeface="Times New Roman" panose="02020603050405020304" pitchFamily="18" charset="0"/>
              </a:rPr>
              <a:t>extend</a:t>
            </a:r>
            <a:r>
              <a:rPr lang="it-IT" sz="1800" dirty="0">
                <a:effectLst/>
                <a:latin typeface="Times New Roman" panose="02020603050405020304" pitchFamily="18" charset="0"/>
                <a:ea typeface="Times New Roman" panose="02020603050405020304" pitchFamily="18" charset="0"/>
              </a:rPr>
              <a:t> to </a:t>
            </a:r>
            <a:r>
              <a:rPr lang="it-IT" sz="1800" dirty="0" err="1">
                <a:effectLst/>
                <a:latin typeface="Times New Roman" panose="02020603050405020304" pitchFamily="18" charset="0"/>
                <a:ea typeface="Times New Roman" panose="02020603050405020304" pitchFamily="18" charset="0"/>
              </a:rPr>
              <a:t>political</a:t>
            </a:r>
            <a:r>
              <a:rPr lang="it-IT" sz="1800" dirty="0">
                <a:effectLst/>
                <a:latin typeface="Times New Roman" panose="02020603050405020304" pitchFamily="18" charset="0"/>
                <a:ea typeface="Times New Roman" panose="02020603050405020304" pitchFamily="18" charset="0"/>
              </a:rPr>
              <a:t>, social, cultural, </a:t>
            </a:r>
            <a:r>
              <a:rPr lang="it-IT" sz="1800" dirty="0" err="1">
                <a:effectLst/>
                <a:latin typeface="Times New Roman" panose="02020603050405020304" pitchFamily="18" charset="0"/>
                <a:ea typeface="Times New Roman" panose="02020603050405020304" pitchFamily="18" charset="0"/>
              </a:rPr>
              <a:t>economic</a:t>
            </a:r>
            <a:r>
              <a:rPr lang="it-IT" sz="1800" dirty="0">
                <a:effectLst/>
                <a:latin typeface="Times New Roman" panose="02020603050405020304" pitchFamily="18" charset="0"/>
                <a:ea typeface="Times New Roman" panose="02020603050405020304" pitchFamily="18" charset="0"/>
              </a:rPr>
              <a:t>, labour, </a:t>
            </a:r>
            <a:r>
              <a:rPr lang="it-IT" sz="1800" dirty="0" err="1">
                <a:effectLst/>
                <a:latin typeface="Times New Roman" panose="02020603050405020304" pitchFamily="18" charset="0"/>
                <a:ea typeface="Times New Roman" panose="02020603050405020304" pitchFamily="18" charset="0"/>
              </a:rPr>
              <a:t>minority</a:t>
            </a:r>
            <a:r>
              <a:rPr lang="it-IT" sz="1800" dirty="0">
                <a:effectLst/>
                <a:latin typeface="Times New Roman" panose="02020603050405020304" pitchFamily="18" charset="0"/>
                <a:ea typeface="Times New Roman" panose="02020603050405020304" pitchFamily="18" charset="0"/>
              </a:rPr>
              <a:t> </a:t>
            </a:r>
            <a:r>
              <a:rPr lang="it-IT" sz="1800" dirty="0" err="1">
                <a:effectLst/>
                <a:latin typeface="Times New Roman" panose="02020603050405020304" pitchFamily="18" charset="0"/>
                <a:ea typeface="Times New Roman" panose="02020603050405020304" pitchFamily="18" charset="0"/>
              </a:rPr>
              <a:t>rights</a:t>
            </a:r>
            <a:r>
              <a:rPr lang="it-IT" dirty="0">
                <a:effectLst/>
              </a:rPr>
              <a:t> </a:t>
            </a:r>
            <a:endParaRPr lang="en-GB" dirty="0"/>
          </a:p>
        </p:txBody>
      </p:sp>
    </p:spTree>
    <p:extLst>
      <p:ext uri="{BB962C8B-B14F-4D97-AF65-F5344CB8AC3E}">
        <p14:creationId xmlns:p14="http://schemas.microsoft.com/office/powerpoint/2010/main" val="3749218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18D5497E-2E44-883C-C2F6-3E1E77FBC0F8}"/>
              </a:ext>
            </a:extLst>
          </p:cNvPr>
          <p:cNvSpPr>
            <a:spLocks noGrp="1"/>
          </p:cNvSpPr>
          <p:nvPr>
            <p:ph type="title"/>
          </p:nvPr>
        </p:nvSpPr>
        <p:spPr>
          <a:xfrm>
            <a:off x="836679" y="723898"/>
            <a:ext cx="6002110" cy="1495425"/>
          </a:xfrm>
        </p:spPr>
        <p:txBody>
          <a:bodyPr>
            <a:normAutofit/>
          </a:bodyPr>
          <a:lstStyle/>
          <a:p>
            <a:r>
              <a:rPr lang="en-GB" sz="4000" dirty="0"/>
              <a:t>Values and interests </a:t>
            </a:r>
          </a:p>
        </p:txBody>
      </p:sp>
      <p:sp>
        <p:nvSpPr>
          <p:cNvPr id="3" name="Segnaposto contenuto 2">
            <a:extLst>
              <a:ext uri="{FF2B5EF4-FFF2-40B4-BE49-F238E27FC236}">
                <a16:creationId xmlns:a16="http://schemas.microsoft.com/office/drawing/2014/main" id="{33171B91-86FA-47F2-DB74-8A51E8F173D3}"/>
              </a:ext>
            </a:extLst>
          </p:cNvPr>
          <p:cNvSpPr>
            <a:spLocks noGrp="1"/>
          </p:cNvSpPr>
          <p:nvPr>
            <p:ph idx="1"/>
          </p:nvPr>
        </p:nvSpPr>
        <p:spPr>
          <a:xfrm>
            <a:off x="836680" y="2405067"/>
            <a:ext cx="6002110" cy="3729034"/>
          </a:xfrm>
        </p:spPr>
        <p:txBody>
          <a:bodyPr>
            <a:normAutofit/>
          </a:bodyPr>
          <a:lstStyle/>
          <a:p>
            <a:pPr marL="0" indent="0">
              <a:buNone/>
            </a:pPr>
            <a:r>
              <a:rPr lang="en-GB" sz="2000" dirty="0"/>
              <a:t>dichotomy? </a:t>
            </a:r>
          </a:p>
          <a:p>
            <a:r>
              <a:rPr lang="en-GB" sz="2000" dirty="0"/>
              <a:t>Migration / international law //  non refoulement principle  // push-back // Frontex // Turkey – HR</a:t>
            </a:r>
          </a:p>
          <a:p>
            <a:r>
              <a:rPr lang="en-GB" sz="2000" dirty="0"/>
              <a:t>Stability in Tunisia // financial aid // and the rule of law...</a:t>
            </a:r>
          </a:p>
          <a:p>
            <a:endParaRPr lang="en-GB" sz="2000" dirty="0"/>
          </a:p>
        </p:txBody>
      </p:sp>
      <p:pic>
        <p:nvPicPr>
          <p:cNvPr id="5" name="Picture 4" descr="Arrows pointing towards light">
            <a:extLst>
              <a:ext uri="{FF2B5EF4-FFF2-40B4-BE49-F238E27FC236}">
                <a16:creationId xmlns:a16="http://schemas.microsoft.com/office/drawing/2014/main" id="{B5A93B4C-25F0-E9E4-3B57-1E8B0A033534}"/>
              </a:ext>
            </a:extLst>
          </p:cNvPr>
          <p:cNvPicPr>
            <a:picLocks noChangeAspect="1"/>
          </p:cNvPicPr>
          <p:nvPr/>
        </p:nvPicPr>
        <p:blipFill rotWithShape="1">
          <a:blip r:embed="rId2"/>
          <a:srcRect l="5762" r="45643" b="-1"/>
          <a:stretch/>
        </p:blipFill>
        <p:spPr>
          <a:xfrm>
            <a:off x="7199440" y="10"/>
            <a:ext cx="4992560" cy="6857990"/>
          </a:xfrm>
          <a:prstGeom prst="rect">
            <a:avLst/>
          </a:prstGeom>
          <a:effectLst/>
        </p:spPr>
      </p:pic>
    </p:spTree>
    <p:extLst>
      <p:ext uri="{BB962C8B-B14F-4D97-AF65-F5344CB8AC3E}">
        <p14:creationId xmlns:p14="http://schemas.microsoft.com/office/powerpoint/2010/main" val="2299227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BF486-62B1-3995-325F-B44CCFD22752}"/>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ABAE6010-5BED-E3D4-4DE8-E69328C422E0}"/>
              </a:ext>
            </a:extLst>
          </p:cNvPr>
          <p:cNvSpPr>
            <a:spLocks noGrp="1"/>
          </p:cNvSpPr>
          <p:nvPr>
            <p:ph type="title"/>
          </p:nvPr>
        </p:nvSpPr>
        <p:spPr>
          <a:xfrm>
            <a:off x="640080" y="325369"/>
            <a:ext cx="4368602" cy="1956841"/>
          </a:xfrm>
        </p:spPr>
        <p:txBody>
          <a:bodyPr anchor="b">
            <a:normAutofit/>
          </a:bodyPr>
          <a:lstStyle/>
          <a:p>
            <a:r>
              <a:rPr lang="en-GB" sz="5000" dirty="0"/>
              <a:t>Labour conditions </a:t>
            </a:r>
          </a:p>
        </p:txBody>
      </p:sp>
      <p:sp>
        <p:nvSpPr>
          <p:cNvPr id="3" name="Segnaposto contenuto 2">
            <a:extLst>
              <a:ext uri="{FF2B5EF4-FFF2-40B4-BE49-F238E27FC236}">
                <a16:creationId xmlns:a16="http://schemas.microsoft.com/office/drawing/2014/main" id="{72177529-B30E-0EF7-1224-8989B9DF0F70}"/>
              </a:ext>
            </a:extLst>
          </p:cNvPr>
          <p:cNvSpPr>
            <a:spLocks noGrp="1"/>
          </p:cNvSpPr>
          <p:nvPr>
            <p:ph idx="1"/>
          </p:nvPr>
        </p:nvSpPr>
        <p:spPr>
          <a:xfrm>
            <a:off x="640080" y="2872899"/>
            <a:ext cx="4243589" cy="3320668"/>
          </a:xfrm>
        </p:spPr>
        <p:txBody>
          <a:bodyPr>
            <a:normAutofit/>
          </a:bodyPr>
          <a:lstStyle/>
          <a:p>
            <a:r>
              <a:rPr lang="en-GB" sz="2000">
                <a:latin typeface="Arial" panose="020B0604020202020204" pitchFamily="34" charset="0"/>
                <a:cs typeface="Arial" panose="020B0604020202020204" pitchFamily="34" charset="0"/>
              </a:rPr>
              <a:t>Interests of the EU in relationships with third countries: labour conditions but «level playing field» Labour condition way to offset social dumping and unfair competition for European industries the interest for the donor of having a stable and democratic neighbour country, of enlarging its market, increasing its international influence  </a:t>
            </a:r>
          </a:p>
          <a:p>
            <a:endParaRPr lang="en-GB" sz="2000"/>
          </a:p>
        </p:txBody>
      </p:sp>
      <p:pic>
        <p:nvPicPr>
          <p:cNvPr id="3074" name="Picture 2" descr="Foto gratuita persona che lavora in un laboratorio di ricamo">
            <a:extLst>
              <a:ext uri="{FF2B5EF4-FFF2-40B4-BE49-F238E27FC236}">
                <a16:creationId xmlns:a16="http://schemas.microsoft.com/office/drawing/2014/main" id="{FCCCE1C4-2847-6C14-4069-66CA692053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947" r="735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24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3">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9B80D01-19D8-DBAB-BD2A-9B2FD621184F}"/>
              </a:ext>
            </a:extLst>
          </p:cNvPr>
          <p:cNvSpPr>
            <a:spLocks noGrp="1"/>
          </p:cNvSpPr>
          <p:nvPr>
            <p:ph type="title"/>
          </p:nvPr>
        </p:nvSpPr>
        <p:spPr>
          <a:xfrm>
            <a:off x="836679" y="723898"/>
            <a:ext cx="6002110" cy="1495425"/>
          </a:xfrm>
        </p:spPr>
        <p:txBody>
          <a:bodyPr>
            <a:normAutofit/>
          </a:bodyPr>
          <a:lstStyle/>
          <a:p>
            <a:r>
              <a:rPr lang="en-GB" sz="4000" b="1"/>
              <a:t>Mandate</a:t>
            </a:r>
            <a:r>
              <a:rPr lang="en-GB" sz="4000"/>
              <a:t> to promote values</a:t>
            </a:r>
            <a:endParaRPr lang="en-GB" sz="4000" dirty="0"/>
          </a:p>
        </p:txBody>
      </p:sp>
      <p:sp>
        <p:nvSpPr>
          <p:cNvPr id="3" name="Segnaposto contenuto 2">
            <a:extLst>
              <a:ext uri="{FF2B5EF4-FFF2-40B4-BE49-F238E27FC236}">
                <a16:creationId xmlns:a16="http://schemas.microsoft.com/office/drawing/2014/main" id="{BCBB42A9-614A-6FA9-FAEE-0182E78565D6}"/>
              </a:ext>
            </a:extLst>
          </p:cNvPr>
          <p:cNvSpPr>
            <a:spLocks noGrp="1"/>
          </p:cNvSpPr>
          <p:nvPr>
            <p:ph idx="1"/>
          </p:nvPr>
        </p:nvSpPr>
        <p:spPr>
          <a:xfrm>
            <a:off x="836680" y="2405067"/>
            <a:ext cx="6002110" cy="3729034"/>
          </a:xfrm>
        </p:spPr>
        <p:txBody>
          <a:bodyPr>
            <a:normAutofit/>
          </a:bodyPr>
          <a:lstStyle/>
          <a:p>
            <a:pPr marL="0" indent="0">
              <a:buNone/>
            </a:pPr>
            <a:r>
              <a:rPr lang="it-IT" sz="1700" dirty="0">
                <a:effectLst/>
                <a:latin typeface="Times"/>
              </a:rPr>
              <a:t>TEU</a:t>
            </a:r>
            <a:br>
              <a:rPr lang="it-IT" sz="1700" dirty="0">
                <a:effectLst/>
                <a:latin typeface="Times"/>
              </a:rPr>
            </a:br>
            <a:endParaRPr lang="it-IT" sz="1700" dirty="0">
              <a:effectLst/>
              <a:latin typeface="Times"/>
            </a:endParaRPr>
          </a:p>
          <a:p>
            <a:pPr marL="0" indent="0">
              <a:buNone/>
            </a:pPr>
            <a:r>
              <a:rPr lang="it-IT" sz="1700" dirty="0">
                <a:effectLst/>
                <a:latin typeface="Times"/>
              </a:rPr>
              <a:t>GENERAL PROVISIONS ON THE UNION'S EXTERNAL ACTION </a:t>
            </a:r>
          </a:p>
          <a:p>
            <a:r>
              <a:rPr lang="it-IT" sz="1700" i="1" dirty="0" err="1">
                <a:effectLst/>
                <a:latin typeface="Times"/>
              </a:rPr>
              <a:t>Article</a:t>
            </a:r>
            <a:r>
              <a:rPr lang="it-IT" sz="1700" i="1" dirty="0">
                <a:effectLst/>
                <a:latin typeface="Times"/>
              </a:rPr>
              <a:t> 21 </a:t>
            </a:r>
            <a:endParaRPr lang="it-IT" sz="1700" dirty="0">
              <a:effectLst/>
              <a:latin typeface="Times"/>
            </a:endParaRPr>
          </a:p>
          <a:p>
            <a:pPr marL="0" indent="0">
              <a:buNone/>
            </a:pPr>
            <a:r>
              <a:rPr lang="it-IT" sz="1700" dirty="0">
                <a:effectLst/>
                <a:latin typeface="Times"/>
              </a:rPr>
              <a:t>1</a:t>
            </a:r>
            <a:r>
              <a:rPr lang="en-GB" sz="1700" dirty="0">
                <a:effectLst/>
                <a:latin typeface="Times"/>
              </a:rPr>
              <a:t>. The Union's action on the international scene shall </a:t>
            </a:r>
            <a:r>
              <a:rPr lang="en-GB" sz="1700" b="1" dirty="0">
                <a:effectLst/>
                <a:latin typeface="Times"/>
              </a:rPr>
              <a:t>be guided </a:t>
            </a:r>
            <a:r>
              <a:rPr lang="en-GB" sz="1700" dirty="0">
                <a:effectLst/>
                <a:latin typeface="Times"/>
              </a:rPr>
              <a:t>by the principles which have inspired its own creation, development and enlargement, and which it s</a:t>
            </a:r>
            <a:r>
              <a:rPr lang="en-GB" sz="1700" b="1" dirty="0">
                <a:effectLst/>
                <a:latin typeface="Times"/>
              </a:rPr>
              <a:t>eeks to advance in the wider world: </a:t>
            </a:r>
            <a:r>
              <a:rPr lang="en-GB" sz="1700" dirty="0">
                <a:effectLst/>
                <a:latin typeface="Times"/>
              </a:rPr>
              <a:t>democracy, the rule of law, </a:t>
            </a:r>
            <a:r>
              <a:rPr lang="en-GB" sz="1700" b="1" dirty="0">
                <a:effectLst/>
                <a:latin typeface="Times"/>
              </a:rPr>
              <a:t>the universality and indivisibility of human rights and fundamental freedoms, respect for human dignity</a:t>
            </a:r>
            <a:r>
              <a:rPr lang="en-GB" sz="1700" dirty="0">
                <a:effectLst/>
                <a:latin typeface="Times"/>
              </a:rPr>
              <a:t>, the principles of equality and solidarity, and respect for the principles of the United Nations Charter and international law</a:t>
            </a:r>
            <a:r>
              <a:rPr lang="it-IT" sz="1700" dirty="0">
                <a:effectLst/>
                <a:latin typeface="Times"/>
              </a:rPr>
              <a:t>. </a:t>
            </a:r>
          </a:p>
          <a:p>
            <a:endParaRPr lang="en-GB" sz="1700" dirty="0"/>
          </a:p>
        </p:txBody>
      </p:sp>
      <p:pic>
        <p:nvPicPr>
          <p:cNvPr id="33" name="Picture 19" descr="Digital rendering of a coloured world map">
            <a:extLst>
              <a:ext uri="{FF2B5EF4-FFF2-40B4-BE49-F238E27FC236}">
                <a16:creationId xmlns:a16="http://schemas.microsoft.com/office/drawing/2014/main" id="{C50779F1-F844-2AD1-18D3-FDF01A001274}"/>
              </a:ext>
            </a:extLst>
          </p:cNvPr>
          <p:cNvPicPr>
            <a:picLocks noChangeAspect="1"/>
          </p:cNvPicPr>
          <p:nvPr/>
        </p:nvPicPr>
        <p:blipFill rotWithShape="1">
          <a:blip r:embed="rId2"/>
          <a:srcRect l="27511" r="21894"/>
          <a:stretch/>
        </p:blipFill>
        <p:spPr>
          <a:xfrm>
            <a:off x="7199440" y="10"/>
            <a:ext cx="4992560" cy="6857990"/>
          </a:xfrm>
          <a:prstGeom prst="rect">
            <a:avLst/>
          </a:prstGeom>
          <a:effectLst/>
        </p:spPr>
      </p:pic>
    </p:spTree>
    <p:extLst>
      <p:ext uri="{BB962C8B-B14F-4D97-AF65-F5344CB8AC3E}">
        <p14:creationId xmlns:p14="http://schemas.microsoft.com/office/powerpoint/2010/main" val="1185384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5E12BA-ED18-BEAC-24AB-D8887A62E48F}"/>
              </a:ext>
            </a:extLst>
          </p:cNvPr>
          <p:cNvSpPr>
            <a:spLocks noGrp="1"/>
          </p:cNvSpPr>
          <p:nvPr>
            <p:ph type="title"/>
          </p:nvPr>
        </p:nvSpPr>
        <p:spPr/>
        <p:txBody>
          <a:bodyPr/>
          <a:lstStyle/>
          <a:p>
            <a:r>
              <a:rPr lang="en-GB" dirty="0"/>
              <a:t>To sum-up</a:t>
            </a:r>
            <a:br>
              <a:rPr lang="en-GB" dirty="0"/>
            </a:br>
            <a:endParaRPr lang="en-GB" dirty="0"/>
          </a:p>
        </p:txBody>
      </p:sp>
      <p:sp>
        <p:nvSpPr>
          <p:cNvPr id="3" name="Segnaposto contenuto 2">
            <a:extLst>
              <a:ext uri="{FF2B5EF4-FFF2-40B4-BE49-F238E27FC236}">
                <a16:creationId xmlns:a16="http://schemas.microsoft.com/office/drawing/2014/main" id="{5F3CBD39-8A46-AB6F-DEF1-9E16B52C73C8}"/>
              </a:ext>
            </a:extLst>
          </p:cNvPr>
          <p:cNvSpPr>
            <a:spLocks noGrp="1"/>
          </p:cNvSpPr>
          <p:nvPr>
            <p:ph idx="1"/>
          </p:nvPr>
        </p:nvSpPr>
        <p:spPr/>
        <p:txBody>
          <a:bodyPr/>
          <a:lstStyle/>
          <a:p>
            <a:r>
              <a:rPr lang="en-GB" dirty="0"/>
              <a:t>The European Union has limits to its action because of the principle of the allocation of competences (which are however expanding), but it still has important competences that allow it to interact with third countries in crucial sectors and to participate in the definition of international trade rules. It is a huge and very attractive market for any company or business wishing to sell its goods or services in the Union. </a:t>
            </a:r>
          </a:p>
          <a:p>
            <a:r>
              <a:rPr lang="en-GB" dirty="0"/>
              <a:t>Main tools: international agreements – it has an extensive network of agreements</a:t>
            </a:r>
          </a:p>
          <a:p>
            <a:r>
              <a:rPr lang="en-GB" dirty="0"/>
              <a:t>HR as part of EU values </a:t>
            </a:r>
          </a:p>
        </p:txBody>
      </p:sp>
    </p:spTree>
    <p:extLst>
      <p:ext uri="{BB962C8B-B14F-4D97-AF65-F5344CB8AC3E}">
        <p14:creationId xmlns:p14="http://schemas.microsoft.com/office/powerpoint/2010/main" val="2541149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5" name="Rectangle 1034">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FFDBE86-C2EE-CC0E-05DC-CFC8A1EDB03E}"/>
              </a:ext>
            </a:extLst>
          </p:cNvPr>
          <p:cNvSpPr>
            <a:spLocks noGrp="1"/>
          </p:cNvSpPr>
          <p:nvPr>
            <p:ph type="title"/>
          </p:nvPr>
        </p:nvSpPr>
        <p:spPr>
          <a:xfrm>
            <a:off x="793662" y="386930"/>
            <a:ext cx="10066122" cy="1298448"/>
          </a:xfrm>
        </p:spPr>
        <p:txBody>
          <a:bodyPr anchor="b">
            <a:normAutofit/>
          </a:bodyPr>
          <a:lstStyle/>
          <a:p>
            <a:r>
              <a:rPr lang="en-GB" sz="4800"/>
              <a:t>OUTLINE </a:t>
            </a:r>
          </a:p>
        </p:txBody>
      </p:sp>
      <p:sp>
        <p:nvSpPr>
          <p:cNvPr id="1037" name="Rectangle 1036">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Rectangle 103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Content Placeholder 1031">
            <a:extLst>
              <a:ext uri="{FF2B5EF4-FFF2-40B4-BE49-F238E27FC236}">
                <a16:creationId xmlns:a16="http://schemas.microsoft.com/office/drawing/2014/main" id="{B7142C02-5345-11E6-DA57-548FBFDEAA45}"/>
              </a:ext>
            </a:extLst>
          </p:cNvPr>
          <p:cNvSpPr>
            <a:spLocks noGrp="1"/>
          </p:cNvSpPr>
          <p:nvPr>
            <p:ph idx="1"/>
          </p:nvPr>
        </p:nvSpPr>
        <p:spPr>
          <a:xfrm>
            <a:off x="793661" y="2599509"/>
            <a:ext cx="4530898" cy="3639450"/>
          </a:xfrm>
        </p:spPr>
        <p:txBody>
          <a:bodyPr anchor="ctr">
            <a:normAutofit/>
          </a:bodyPr>
          <a:lstStyle/>
          <a:p>
            <a:r>
              <a:rPr lang="en-US" sz="2000" b="1" dirty="0"/>
              <a:t>Part I: Eu as a World actor in promoting HR</a:t>
            </a:r>
          </a:p>
          <a:p>
            <a:r>
              <a:rPr lang="en-US" sz="2000" b="1" dirty="0"/>
              <a:t>Part II: HR as limits to action</a:t>
            </a:r>
          </a:p>
          <a:p>
            <a:r>
              <a:rPr lang="en-US" sz="2000" b="1" dirty="0"/>
              <a:t>Part III: HR protection </a:t>
            </a:r>
          </a:p>
          <a:p>
            <a:pPr marL="0" indent="0">
              <a:buNone/>
            </a:pPr>
            <a:endParaRPr lang="en-US" sz="2000" dirty="0"/>
          </a:p>
        </p:txBody>
      </p:sp>
      <p:pic>
        <p:nvPicPr>
          <p:cNvPr id="1028" name="Picture 4" descr="Vettore gratuito illustrazione della bandiera dell'unione europea">
            <a:extLst>
              <a:ext uri="{FF2B5EF4-FFF2-40B4-BE49-F238E27FC236}">
                <a16:creationId xmlns:a16="http://schemas.microsoft.com/office/drawing/2014/main" id="{8C9FEC5A-2D0B-2CC5-CE76-649D1E58EE3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29413" y="2982991"/>
            <a:ext cx="4332396" cy="2716771"/>
          </a:xfrm>
          <a:prstGeom prst="rect">
            <a:avLst/>
          </a:prstGeom>
          <a:noFill/>
          <a:extLst>
            <a:ext uri="{909E8E84-426E-40DD-AFC4-6F175D3DCCD1}">
              <a14:hiddenFill xmlns:a14="http://schemas.microsoft.com/office/drawing/2010/main">
                <a:solidFill>
                  <a:srgbClr val="FFFFFF"/>
                </a:solidFill>
              </a14:hiddenFill>
            </a:ext>
          </a:extLst>
        </p:spPr>
      </p:pic>
      <p:sp>
        <p:nvSpPr>
          <p:cNvPr id="1041" name="Rectangle 1040">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2025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olo 1">
            <a:extLst>
              <a:ext uri="{FF2B5EF4-FFF2-40B4-BE49-F238E27FC236}">
                <a16:creationId xmlns:a16="http://schemas.microsoft.com/office/drawing/2014/main" id="{EE76F3BF-B51B-531F-D313-27872AE37F4E}"/>
              </a:ext>
            </a:extLst>
          </p:cNvPr>
          <p:cNvSpPr>
            <a:spLocks noGrp="1"/>
          </p:cNvSpPr>
          <p:nvPr>
            <p:ph type="title"/>
          </p:nvPr>
        </p:nvSpPr>
        <p:spPr>
          <a:xfrm>
            <a:off x="838200" y="365125"/>
            <a:ext cx="5393361" cy="1325563"/>
          </a:xfrm>
        </p:spPr>
        <p:txBody>
          <a:bodyPr>
            <a:normAutofit/>
          </a:bodyPr>
          <a:lstStyle/>
          <a:p>
            <a:r>
              <a:rPr lang="en-GB" dirty="0">
                <a:solidFill>
                  <a:srgbClr val="00B0F0"/>
                </a:solidFill>
              </a:rPr>
              <a:t>Part II </a:t>
            </a:r>
          </a:p>
        </p:txBody>
      </p:sp>
      <p:sp>
        <p:nvSpPr>
          <p:cNvPr id="3" name="Segnaposto contenuto 2">
            <a:extLst>
              <a:ext uri="{FF2B5EF4-FFF2-40B4-BE49-F238E27FC236}">
                <a16:creationId xmlns:a16="http://schemas.microsoft.com/office/drawing/2014/main" id="{FA25B8F3-FCE8-57BA-E356-EF1E8D8B3F1B}"/>
              </a:ext>
            </a:extLst>
          </p:cNvPr>
          <p:cNvSpPr>
            <a:spLocks noGrp="1"/>
          </p:cNvSpPr>
          <p:nvPr>
            <p:ph idx="1"/>
          </p:nvPr>
        </p:nvSpPr>
        <p:spPr>
          <a:xfrm>
            <a:off x="838200" y="1825625"/>
            <a:ext cx="5393361" cy="4351338"/>
          </a:xfrm>
        </p:spPr>
        <p:txBody>
          <a:bodyPr>
            <a:normAutofit/>
          </a:bodyPr>
          <a:lstStyle/>
          <a:p>
            <a:pPr marL="0" indent="0">
              <a:buNone/>
            </a:pPr>
            <a:r>
              <a:rPr lang="en-US" b="1" dirty="0">
                <a:solidFill>
                  <a:srgbClr val="00B0F0"/>
                </a:solidFill>
              </a:rPr>
              <a:t>HR as Limits to Action </a:t>
            </a:r>
          </a:p>
          <a:p>
            <a:endParaRPr lang="en-US" dirty="0"/>
          </a:p>
          <a:p>
            <a:pPr marL="0" indent="0">
              <a:buNone/>
            </a:pPr>
            <a:r>
              <a:rPr lang="en-US" dirty="0"/>
              <a:t> </a:t>
            </a:r>
            <a:endParaRPr lang="en-GB" dirty="0"/>
          </a:p>
        </p:txBody>
      </p:sp>
      <p:pic>
        <p:nvPicPr>
          <p:cNvPr id="8194" name="Picture 2" descr="Foto concetto o composizione della giornata mondiale della popolazione">
            <a:extLst>
              <a:ext uri="{FF2B5EF4-FFF2-40B4-BE49-F238E27FC236}">
                <a16:creationId xmlns:a16="http://schemas.microsoft.com/office/drawing/2014/main" id="{8B3D7F0A-9EE4-3F89-499D-3242DB5847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931" r="17570" b="2"/>
          <a:stretch/>
        </p:blipFill>
        <p:spPr bwMode="auto">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
        <p:nvSpPr>
          <p:cNvPr id="8201"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203"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2815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A72B893-2D1A-DA35-49A3-6B62BBD2B301}"/>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dirty="0"/>
              <a:t>Values and action</a:t>
            </a:r>
          </a:p>
        </p:txBody>
      </p:sp>
      <p:sp>
        <p:nvSpPr>
          <p:cNvPr id="308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sellaDiTesto 5">
            <a:extLst>
              <a:ext uri="{FF2B5EF4-FFF2-40B4-BE49-F238E27FC236}">
                <a16:creationId xmlns:a16="http://schemas.microsoft.com/office/drawing/2014/main" id="{B86E6E04-85E3-2975-A465-0427F68F0D2C}"/>
              </a:ext>
            </a:extLst>
          </p:cNvPr>
          <p:cNvSpPr txBox="1"/>
          <p:nvPr/>
        </p:nvSpPr>
        <p:spPr>
          <a:xfrm>
            <a:off x="640080" y="2872899"/>
            <a:ext cx="4243589" cy="332066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200" dirty="0"/>
              <a:t>Values / HR protection </a:t>
            </a:r>
          </a:p>
          <a:p>
            <a:pPr>
              <a:lnSpc>
                <a:spcPct val="90000"/>
              </a:lnSpc>
              <a:spcAft>
                <a:spcPts val="600"/>
              </a:spcAft>
            </a:pPr>
            <a:r>
              <a:rPr lang="en-US" sz="2200" dirty="0"/>
              <a:t>- must guide Union’s (external) action</a:t>
            </a:r>
          </a:p>
          <a:p>
            <a:pPr>
              <a:lnSpc>
                <a:spcPct val="90000"/>
              </a:lnSpc>
              <a:spcAft>
                <a:spcPts val="600"/>
              </a:spcAft>
            </a:pPr>
            <a:r>
              <a:rPr lang="en-US" sz="2200" dirty="0"/>
              <a:t>- set limits to that action</a:t>
            </a:r>
          </a:p>
        </p:txBody>
      </p:sp>
      <p:pic>
        <p:nvPicPr>
          <p:cNvPr id="3074" name="Picture 2" descr="Foto gratuita mano che mostra il segnale di stop">
            <a:extLst>
              <a:ext uri="{FF2B5EF4-FFF2-40B4-BE49-F238E27FC236}">
                <a16:creationId xmlns:a16="http://schemas.microsoft.com/office/drawing/2014/main" id="{17F63848-6568-D9D1-BA58-985CF10FBF7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3370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3633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FE20D96-F7C4-834F-811C-4D025F88F08B}"/>
              </a:ext>
            </a:extLst>
          </p:cNvPr>
          <p:cNvSpPr>
            <a:spLocks noGrp="1"/>
          </p:cNvSpPr>
          <p:nvPr>
            <p:ph type="title"/>
          </p:nvPr>
        </p:nvSpPr>
        <p:spPr>
          <a:xfrm>
            <a:off x="572493" y="238539"/>
            <a:ext cx="11018520" cy="1434415"/>
          </a:xfrm>
        </p:spPr>
        <p:txBody>
          <a:bodyPr anchor="b">
            <a:normAutofit/>
          </a:bodyPr>
          <a:lstStyle/>
          <a:p>
            <a:r>
              <a:rPr lang="en-GB" sz="2400" dirty="0">
                <a:solidFill>
                  <a:srgbClr val="00B0F0"/>
                </a:solidFill>
              </a:rPr>
              <a:t>When concluding international agreements, what limits do human rights obligations impose on the EU?</a:t>
            </a:r>
            <a:br>
              <a:rPr lang="en-GB" sz="2400" dirty="0">
                <a:solidFill>
                  <a:srgbClr val="00B0F0"/>
                </a:solidFill>
              </a:rPr>
            </a:br>
            <a:endParaRPr lang="it-IT" sz="2400" dirty="0"/>
          </a:p>
        </p:txBody>
      </p:sp>
      <p:sp>
        <p:nvSpPr>
          <p:cNvPr id="3" name="Segnaposto contenuto 2">
            <a:extLst>
              <a:ext uri="{FF2B5EF4-FFF2-40B4-BE49-F238E27FC236}">
                <a16:creationId xmlns:a16="http://schemas.microsoft.com/office/drawing/2014/main" id="{23E9E3C0-A9C5-834F-8D63-D51B0ADA610D}"/>
              </a:ext>
            </a:extLst>
          </p:cNvPr>
          <p:cNvSpPr>
            <a:spLocks noGrp="1"/>
          </p:cNvSpPr>
          <p:nvPr>
            <p:ph idx="1"/>
          </p:nvPr>
        </p:nvSpPr>
        <p:spPr>
          <a:xfrm>
            <a:off x="572493" y="2071316"/>
            <a:ext cx="6713552" cy="4119172"/>
          </a:xfrm>
        </p:spPr>
        <p:txBody>
          <a:bodyPr anchor="t">
            <a:normAutofit/>
          </a:bodyPr>
          <a:lstStyle/>
          <a:p>
            <a:pPr marL="0" indent="0">
              <a:buNone/>
            </a:pPr>
            <a:r>
              <a:rPr lang="it-IT" sz="2200" dirty="0"/>
              <a:t>EU </a:t>
            </a:r>
            <a:r>
              <a:rPr lang="it-IT" sz="2200" dirty="0" err="1"/>
              <a:t>shall</a:t>
            </a:r>
            <a:r>
              <a:rPr lang="it-IT" sz="2200" dirty="0"/>
              <a:t> </a:t>
            </a:r>
            <a:r>
              <a:rPr lang="it-IT" sz="2200" dirty="0" err="1"/>
              <a:t>avoid</a:t>
            </a:r>
            <a:r>
              <a:rPr lang="it-IT" sz="2200" dirty="0"/>
              <a:t> HR </a:t>
            </a:r>
            <a:r>
              <a:rPr lang="it-IT" sz="2200" dirty="0" err="1"/>
              <a:t>violations</a:t>
            </a:r>
            <a:r>
              <a:rPr lang="it-IT" sz="2200" dirty="0"/>
              <a:t> </a:t>
            </a:r>
            <a:r>
              <a:rPr lang="it-IT" sz="2200" dirty="0" err="1"/>
              <a:t>when</a:t>
            </a:r>
            <a:r>
              <a:rPr lang="it-IT" sz="2200" dirty="0"/>
              <a:t> </a:t>
            </a:r>
            <a:r>
              <a:rPr lang="it-IT" sz="2200" dirty="0" err="1"/>
              <a:t>concluding</a:t>
            </a:r>
            <a:r>
              <a:rPr lang="it-IT" sz="2200" dirty="0"/>
              <a:t> </a:t>
            </a:r>
            <a:r>
              <a:rPr lang="it-IT" sz="2200" dirty="0" err="1"/>
              <a:t>treaties</a:t>
            </a:r>
            <a:endParaRPr lang="it-IT" sz="2200" dirty="0"/>
          </a:p>
        </p:txBody>
      </p:sp>
      <p:pic>
        <p:nvPicPr>
          <p:cNvPr id="11266" name="Picture 2" descr="Dichiarazione Universale dei Diritti Umani - Fondazione Diritti Umani">
            <a:extLst>
              <a:ext uri="{FF2B5EF4-FFF2-40B4-BE49-F238E27FC236}">
                <a16:creationId xmlns:a16="http://schemas.microsoft.com/office/drawing/2014/main" id="{6E793B16-EFF0-A436-4D7B-0260974C50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975" r="25276"/>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46977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2E5C5C-E728-A049-BDA9-650CC1583CC4}"/>
              </a:ext>
            </a:extLst>
          </p:cNvPr>
          <p:cNvSpPr>
            <a:spLocks noGrp="1"/>
          </p:cNvSpPr>
          <p:nvPr>
            <p:ph type="title"/>
          </p:nvPr>
        </p:nvSpPr>
        <p:spPr>
          <a:xfrm>
            <a:off x="572493" y="238539"/>
            <a:ext cx="11018520" cy="1434415"/>
          </a:xfrm>
        </p:spPr>
        <p:txBody>
          <a:bodyPr anchor="b">
            <a:normAutofit/>
          </a:bodyPr>
          <a:lstStyle/>
          <a:p>
            <a:r>
              <a:rPr lang="it-IT" sz="4600" dirty="0"/>
              <a:t>Trade agreement and HR </a:t>
            </a:r>
            <a:r>
              <a:rPr lang="it-IT" sz="4600" dirty="0" err="1"/>
              <a:t>violation</a:t>
            </a:r>
            <a:endParaRPr lang="it-IT" sz="4600" dirty="0"/>
          </a:p>
        </p:txBody>
      </p:sp>
      <p:sp>
        <p:nvSpPr>
          <p:cNvPr id="3" name="Segnaposto contenuto 2">
            <a:extLst>
              <a:ext uri="{FF2B5EF4-FFF2-40B4-BE49-F238E27FC236}">
                <a16:creationId xmlns:a16="http://schemas.microsoft.com/office/drawing/2014/main" id="{4733C2F5-C38F-EE40-B5C8-38AAA6D75F7E}"/>
              </a:ext>
            </a:extLst>
          </p:cNvPr>
          <p:cNvSpPr>
            <a:spLocks noGrp="1"/>
          </p:cNvSpPr>
          <p:nvPr>
            <p:ph idx="1"/>
          </p:nvPr>
        </p:nvSpPr>
        <p:spPr>
          <a:xfrm>
            <a:off x="572493" y="2071316"/>
            <a:ext cx="6713552" cy="4119172"/>
          </a:xfrm>
        </p:spPr>
        <p:txBody>
          <a:bodyPr anchor="t">
            <a:normAutofit/>
          </a:bodyPr>
          <a:lstStyle/>
          <a:p>
            <a:pPr marL="0" indent="0">
              <a:buNone/>
            </a:pPr>
            <a:r>
              <a:rPr lang="en-GB" sz="1900" dirty="0"/>
              <a:t>How can the conclusion of an agreement affect HR?</a:t>
            </a:r>
          </a:p>
          <a:p>
            <a:pPr marL="0" indent="0">
              <a:buNone/>
            </a:pPr>
            <a:endParaRPr lang="it-IT" sz="1900" dirty="0"/>
          </a:p>
          <a:p>
            <a:pPr marL="0" indent="0">
              <a:buNone/>
            </a:pPr>
            <a:r>
              <a:rPr lang="it-IT" sz="1900" dirty="0"/>
              <a:t>- No cause </a:t>
            </a:r>
            <a:r>
              <a:rPr lang="it-IT" sz="1900" dirty="0" err="1"/>
              <a:t>effect</a:t>
            </a:r>
            <a:r>
              <a:rPr lang="it-IT" sz="1900" dirty="0"/>
              <a:t> </a:t>
            </a:r>
            <a:r>
              <a:rPr lang="it-IT" sz="1900" dirty="0" err="1"/>
              <a:t>relationship</a:t>
            </a:r>
            <a:endParaRPr lang="it-IT" sz="1900" dirty="0"/>
          </a:p>
          <a:p>
            <a:pPr marL="0" indent="0">
              <a:buNone/>
            </a:pPr>
            <a:r>
              <a:rPr lang="it-IT" sz="1900" dirty="0"/>
              <a:t>- </a:t>
            </a:r>
            <a:r>
              <a:rPr lang="it-IT" sz="1900" dirty="0" err="1"/>
              <a:t>Varieties</a:t>
            </a:r>
            <a:r>
              <a:rPr lang="it-IT" sz="1900" dirty="0"/>
              <a:t> of </a:t>
            </a:r>
            <a:r>
              <a:rPr lang="it-IT" sz="1900" dirty="0" err="1"/>
              <a:t>causes</a:t>
            </a:r>
            <a:r>
              <a:rPr lang="it-IT" sz="1900" dirty="0"/>
              <a:t> and situations</a:t>
            </a:r>
            <a:r>
              <a:rPr lang="it-IT" sz="1900" u="sng" dirty="0"/>
              <a:t> </a:t>
            </a:r>
          </a:p>
        </p:txBody>
      </p:sp>
      <p:pic>
        <p:nvPicPr>
          <p:cNvPr id="12290" name="Picture 2" descr="Diritti umani: cosa c'è dietro a questa espressione? - Istituto Diplomatico  Internazionale">
            <a:extLst>
              <a:ext uri="{FF2B5EF4-FFF2-40B4-BE49-F238E27FC236}">
                <a16:creationId xmlns:a16="http://schemas.microsoft.com/office/drawing/2014/main" id="{D57889D6-E178-23C7-634A-8F05A0681A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561" r="22213" b="1"/>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0812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olo 1">
            <a:extLst>
              <a:ext uri="{FF2B5EF4-FFF2-40B4-BE49-F238E27FC236}">
                <a16:creationId xmlns:a16="http://schemas.microsoft.com/office/drawing/2014/main" id="{A19AF352-C2EA-2247-86C2-BFC9026BE48D}"/>
              </a:ext>
            </a:extLst>
          </p:cNvPr>
          <p:cNvSpPr>
            <a:spLocks noGrp="1"/>
          </p:cNvSpPr>
          <p:nvPr>
            <p:ph type="title"/>
          </p:nvPr>
        </p:nvSpPr>
        <p:spPr>
          <a:xfrm>
            <a:off x="838200" y="365125"/>
            <a:ext cx="5393361" cy="1325563"/>
          </a:xfrm>
        </p:spPr>
        <p:txBody>
          <a:bodyPr>
            <a:normAutofit/>
          </a:bodyPr>
          <a:lstStyle/>
          <a:p>
            <a:r>
              <a:rPr lang="it-IT" dirty="0"/>
              <a:t>Trade  and HR - </a:t>
            </a:r>
            <a:r>
              <a:rPr lang="it-IT" dirty="0" err="1"/>
              <a:t>examples</a:t>
            </a:r>
            <a:endParaRPr lang="it-IT" dirty="0"/>
          </a:p>
        </p:txBody>
      </p:sp>
      <p:sp>
        <p:nvSpPr>
          <p:cNvPr id="3" name="Segnaposto contenuto 2">
            <a:extLst>
              <a:ext uri="{FF2B5EF4-FFF2-40B4-BE49-F238E27FC236}">
                <a16:creationId xmlns:a16="http://schemas.microsoft.com/office/drawing/2014/main" id="{356EDD4A-F348-7E45-963A-35FC996BCA7C}"/>
              </a:ext>
            </a:extLst>
          </p:cNvPr>
          <p:cNvSpPr>
            <a:spLocks noGrp="1"/>
          </p:cNvSpPr>
          <p:nvPr>
            <p:ph idx="1"/>
          </p:nvPr>
        </p:nvSpPr>
        <p:spPr>
          <a:xfrm>
            <a:off x="838200" y="1825625"/>
            <a:ext cx="5393361" cy="4351338"/>
          </a:xfrm>
        </p:spPr>
        <p:txBody>
          <a:bodyPr>
            <a:normAutofit/>
          </a:bodyPr>
          <a:lstStyle/>
          <a:p>
            <a:r>
              <a:rPr lang="it-IT" sz="1500" dirty="0"/>
              <a:t>export of </a:t>
            </a:r>
            <a:r>
              <a:rPr lang="en-GB" sz="1500" dirty="0"/>
              <a:t>labour-intensive  goods  //indirectly encourage child </a:t>
            </a:r>
            <a:r>
              <a:rPr lang="it-IT" sz="1500" dirty="0"/>
              <a:t>labour in a </a:t>
            </a:r>
            <a:r>
              <a:rPr lang="en-GB" sz="1500" dirty="0"/>
              <a:t>situation of low labour standards. </a:t>
            </a:r>
          </a:p>
          <a:p>
            <a:r>
              <a:rPr lang="en-GB" sz="1500" dirty="0"/>
              <a:t> exports  of certain agricultural goods //communities vulnerable to food insecurity; </a:t>
            </a:r>
          </a:p>
          <a:p>
            <a:r>
              <a:rPr lang="en-GB" sz="1500" dirty="0"/>
              <a:t>increased exports of water- (and land-) intensive industries (such as beef) // access to water ; </a:t>
            </a:r>
          </a:p>
          <a:p>
            <a:r>
              <a:rPr lang="en-GB" sz="1500" dirty="0"/>
              <a:t>regulation of patents on traditional knowledge /// cultural heritage and traditional knowledge of indigenous peoples. //increase medicine prices. </a:t>
            </a:r>
          </a:p>
          <a:p>
            <a:r>
              <a:rPr lang="en-GB" sz="1500" dirty="0"/>
              <a:t>decrease in tax revenues due to the reduction of customs duties ///redistributive measures in developing countries</a:t>
            </a:r>
            <a:r>
              <a:rPr lang="it-IT" sz="1500" dirty="0"/>
              <a:t>.</a:t>
            </a:r>
          </a:p>
        </p:txBody>
      </p:sp>
      <p:sp>
        <p:nvSpPr>
          <p:cNvPr id="12"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4" descr="Carrello elevatore che solleva un contenitore in cortile">
            <a:extLst>
              <a:ext uri="{FF2B5EF4-FFF2-40B4-BE49-F238E27FC236}">
                <a16:creationId xmlns:a16="http://schemas.microsoft.com/office/drawing/2014/main" id="{0A6AF756-E8A8-E76A-1F8D-C2EDE42AAD15}"/>
              </a:ext>
            </a:extLst>
          </p:cNvPr>
          <p:cNvPicPr>
            <a:picLocks noChangeAspect="1"/>
          </p:cNvPicPr>
          <p:nvPr/>
        </p:nvPicPr>
        <p:blipFill rotWithShape="1">
          <a:blip r:embed="rId2"/>
          <a:srcRect l="14935" r="33228"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620745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79BE3E-7884-EEAF-1CD7-E016D075D14E}"/>
              </a:ext>
            </a:extLst>
          </p:cNvPr>
          <p:cNvSpPr>
            <a:spLocks noGrp="1"/>
          </p:cNvSpPr>
          <p:nvPr>
            <p:ph type="title"/>
          </p:nvPr>
        </p:nvSpPr>
        <p:spPr>
          <a:xfrm>
            <a:off x="876693" y="741391"/>
            <a:ext cx="3455821" cy="1616203"/>
          </a:xfrm>
        </p:spPr>
        <p:txBody>
          <a:bodyPr anchor="b">
            <a:normAutofit/>
          </a:bodyPr>
          <a:lstStyle/>
          <a:p>
            <a:r>
              <a:rPr lang="en-GB" sz="3200"/>
              <a:t>EU obligations</a:t>
            </a:r>
          </a:p>
        </p:txBody>
      </p:sp>
      <p:sp>
        <p:nvSpPr>
          <p:cNvPr id="3" name="Segnaposto contenuto 2">
            <a:extLst>
              <a:ext uri="{FF2B5EF4-FFF2-40B4-BE49-F238E27FC236}">
                <a16:creationId xmlns:a16="http://schemas.microsoft.com/office/drawing/2014/main" id="{F3B5B634-BD8D-325F-CC3F-09B2D1B91A76}"/>
              </a:ext>
            </a:extLst>
          </p:cNvPr>
          <p:cNvSpPr>
            <a:spLocks noGrp="1"/>
          </p:cNvSpPr>
          <p:nvPr>
            <p:ph idx="1"/>
          </p:nvPr>
        </p:nvSpPr>
        <p:spPr>
          <a:xfrm>
            <a:off x="876693" y="2533476"/>
            <a:ext cx="3455821" cy="3447832"/>
          </a:xfrm>
        </p:spPr>
        <p:txBody>
          <a:bodyPr anchor="t">
            <a:normAutofit/>
          </a:bodyPr>
          <a:lstStyle/>
          <a:p>
            <a:r>
              <a:rPr lang="en-GB" sz="2000" dirty="0"/>
              <a:t>Due diligence : try to prevent the occurrence of a given situation</a:t>
            </a:r>
          </a:p>
          <a:p>
            <a:endParaRPr lang="en-GB" sz="2000" dirty="0"/>
          </a:p>
          <a:p>
            <a:r>
              <a:rPr lang="en-GB" sz="2000" dirty="0"/>
              <a:t>How? </a:t>
            </a:r>
          </a:p>
        </p:txBody>
      </p:sp>
      <p:pic>
        <p:nvPicPr>
          <p:cNvPr id="5" name="Picture 4" descr="Immagine che contiene persona, vestiti, abito, Cellulare&#10;&#10;Descrizione generata automaticamente">
            <a:extLst>
              <a:ext uri="{FF2B5EF4-FFF2-40B4-BE49-F238E27FC236}">
                <a16:creationId xmlns:a16="http://schemas.microsoft.com/office/drawing/2014/main" id="{E5C397CA-23DA-B1F9-F54F-178232040670}"/>
              </a:ext>
            </a:extLst>
          </p:cNvPr>
          <p:cNvPicPr>
            <a:picLocks noChangeAspect="1"/>
          </p:cNvPicPr>
          <p:nvPr/>
        </p:nvPicPr>
        <p:blipFill rotWithShape="1">
          <a:blip r:embed="rId2"/>
          <a:srcRect l="9881" r="31840"/>
          <a:stretch/>
        </p:blipFill>
        <p:spPr>
          <a:xfrm>
            <a:off x="5086726" y="10"/>
            <a:ext cx="7105273" cy="6857990"/>
          </a:xfrm>
          <a:prstGeom prst="rect">
            <a:avLst/>
          </a:prstGeom>
        </p:spPr>
      </p:pic>
      <p:grpSp>
        <p:nvGrpSpPr>
          <p:cNvPr id="9" name="Group 8">
            <a:extLst>
              <a:ext uri="{FF2B5EF4-FFF2-40B4-BE49-F238E27FC236}">
                <a16:creationId xmlns:a16="http://schemas.microsoft.com/office/drawing/2014/main" id="{A5AFD70F-20E3-55D2-E154-7D4FACFBB0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10" name="Rectangle 9">
              <a:extLst>
                <a:ext uri="{FF2B5EF4-FFF2-40B4-BE49-F238E27FC236}">
                  <a16:creationId xmlns:a16="http://schemas.microsoft.com/office/drawing/2014/main" id="{2FBDB812-268E-7EC5-B48A-7522718164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DA30E18-AA70-D998-AAFC-727CB0367F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67210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3BF9B44C-501C-E240-AA87-D415BBA9C01E}"/>
              </a:ext>
            </a:extLst>
          </p:cNvPr>
          <p:cNvSpPr>
            <a:spLocks noGrp="1"/>
          </p:cNvSpPr>
          <p:nvPr>
            <p:ph type="title"/>
          </p:nvPr>
        </p:nvSpPr>
        <p:spPr>
          <a:xfrm>
            <a:off x="761800" y="762001"/>
            <a:ext cx="5334197" cy="1708242"/>
          </a:xfrm>
        </p:spPr>
        <p:txBody>
          <a:bodyPr anchor="ctr">
            <a:normAutofit/>
          </a:bodyPr>
          <a:lstStyle/>
          <a:p>
            <a:r>
              <a:rPr lang="it-IT" sz="4000" dirty="0"/>
              <a:t>Impact </a:t>
            </a:r>
            <a:r>
              <a:rPr lang="en-GB" sz="4000" dirty="0"/>
              <a:t>assessment</a:t>
            </a:r>
          </a:p>
        </p:txBody>
      </p:sp>
      <p:sp>
        <p:nvSpPr>
          <p:cNvPr id="3" name="Segnaposto contenuto 2">
            <a:extLst>
              <a:ext uri="{FF2B5EF4-FFF2-40B4-BE49-F238E27FC236}">
                <a16:creationId xmlns:a16="http://schemas.microsoft.com/office/drawing/2014/main" id="{2414AF7F-FE74-C04E-9217-FC17BFC719D1}"/>
              </a:ext>
            </a:extLst>
          </p:cNvPr>
          <p:cNvSpPr>
            <a:spLocks noGrp="1"/>
          </p:cNvSpPr>
          <p:nvPr>
            <p:ph idx="1"/>
          </p:nvPr>
        </p:nvSpPr>
        <p:spPr>
          <a:xfrm>
            <a:off x="761800" y="2470244"/>
            <a:ext cx="5334197" cy="3769835"/>
          </a:xfrm>
        </p:spPr>
        <p:txBody>
          <a:bodyPr anchor="ctr">
            <a:normAutofit/>
          </a:bodyPr>
          <a:lstStyle/>
          <a:p>
            <a:r>
              <a:rPr lang="en-GB" sz="2000" dirty="0"/>
              <a:t>identification of problems and objectives</a:t>
            </a:r>
          </a:p>
          <a:p>
            <a:r>
              <a:rPr lang="en-GB" sz="2000" dirty="0"/>
              <a:t>development of policy options</a:t>
            </a:r>
          </a:p>
          <a:p>
            <a:r>
              <a:rPr lang="en-GB" sz="2000" dirty="0"/>
              <a:t>stakeholder consultation </a:t>
            </a:r>
          </a:p>
          <a:p>
            <a:r>
              <a:rPr lang="en-GB" sz="2000" dirty="0"/>
              <a:t>data collection</a:t>
            </a:r>
          </a:p>
        </p:txBody>
      </p:sp>
      <p:pic>
        <p:nvPicPr>
          <p:cNvPr id="5" name="Picture 4" descr="Lampadina su sfondo giallo con cavo e fasci di luce disegnati">
            <a:extLst>
              <a:ext uri="{FF2B5EF4-FFF2-40B4-BE49-F238E27FC236}">
                <a16:creationId xmlns:a16="http://schemas.microsoft.com/office/drawing/2014/main" id="{CDE8FDE5-F243-65E4-4B52-DA2068721615}"/>
              </a:ext>
            </a:extLst>
          </p:cNvPr>
          <p:cNvPicPr>
            <a:picLocks noChangeAspect="1"/>
          </p:cNvPicPr>
          <p:nvPr/>
        </p:nvPicPr>
        <p:blipFill rotWithShape="1">
          <a:blip r:embed="rId2"/>
          <a:srcRect l="32764" r="19476"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7214453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olo 1">
            <a:extLst>
              <a:ext uri="{FF2B5EF4-FFF2-40B4-BE49-F238E27FC236}">
                <a16:creationId xmlns:a16="http://schemas.microsoft.com/office/drawing/2014/main" id="{83E5F99E-92EF-29D1-0B1A-F04A87AF550E}"/>
              </a:ext>
            </a:extLst>
          </p:cNvPr>
          <p:cNvSpPr>
            <a:spLocks noGrp="1"/>
          </p:cNvSpPr>
          <p:nvPr>
            <p:ph type="title"/>
          </p:nvPr>
        </p:nvSpPr>
        <p:spPr>
          <a:xfrm>
            <a:off x="838200" y="365125"/>
            <a:ext cx="5393361" cy="1325563"/>
          </a:xfrm>
        </p:spPr>
        <p:txBody>
          <a:bodyPr>
            <a:normAutofit/>
          </a:bodyPr>
          <a:lstStyle/>
          <a:p>
            <a:r>
              <a:rPr lang="en-GB"/>
              <a:t>EU- Vietnam Free Trade Agreement</a:t>
            </a:r>
            <a:endParaRPr lang="en-GB" dirty="0"/>
          </a:p>
        </p:txBody>
      </p:sp>
      <p:sp>
        <p:nvSpPr>
          <p:cNvPr id="3" name="Segnaposto contenuto 2">
            <a:extLst>
              <a:ext uri="{FF2B5EF4-FFF2-40B4-BE49-F238E27FC236}">
                <a16:creationId xmlns:a16="http://schemas.microsoft.com/office/drawing/2014/main" id="{80173CD4-E32B-7632-C9AA-40FCCC7053DD}"/>
              </a:ext>
            </a:extLst>
          </p:cNvPr>
          <p:cNvSpPr>
            <a:spLocks noGrp="1"/>
          </p:cNvSpPr>
          <p:nvPr>
            <p:ph idx="1"/>
          </p:nvPr>
        </p:nvSpPr>
        <p:spPr>
          <a:xfrm>
            <a:off x="838200" y="1825625"/>
            <a:ext cx="5393361" cy="4351338"/>
          </a:xfrm>
        </p:spPr>
        <p:txBody>
          <a:bodyPr>
            <a:normAutofit/>
          </a:bodyPr>
          <a:lstStyle/>
          <a:p>
            <a:r>
              <a:rPr lang="en-GB" sz="1800" dirty="0"/>
              <a:t>The Ombudsman noted that the principles set out in Article 21(1) TEU and Article 21(2) TEU apply also in the area of the common commercial policy. </a:t>
            </a:r>
          </a:p>
          <a:p>
            <a:r>
              <a:rPr lang="en-GB" sz="1800" dirty="0"/>
              <a:t>Although the Ombudsman agreed with the Commission that there appears to be no express and specific legally binding requirement to carry out a human rights impact assessment concerning the relevant free trade agreement, she took the view that it would be in conformity with the spirit of the legal provisions mentioned above to carry out a human rights impact assessment. </a:t>
            </a:r>
          </a:p>
          <a:p>
            <a:r>
              <a:rPr lang="en-GB" sz="1800" dirty="0"/>
              <a:t>Since the 2009 sustainability impact assessment concerning ASEAN covers only certain aspects of the impact on social rights, it is not a proper substitute for a human rights impact assessment </a:t>
            </a:r>
          </a:p>
        </p:txBody>
      </p:sp>
      <p:pic>
        <p:nvPicPr>
          <p:cNvPr id="1028" name="Picture 4" descr="Vietnam international Vectors &amp; Illustrations for Free ...">
            <a:extLst>
              <a:ext uri="{FF2B5EF4-FFF2-40B4-BE49-F238E27FC236}">
                <a16:creationId xmlns:a16="http://schemas.microsoft.com/office/drawing/2014/main" id="{FF904E97-8CA5-511B-4FCE-43AA1B2E0B4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030" r="1" b="1"/>
          <a:stretch/>
        </p:blipFill>
        <p:spPr bwMode="auto">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
        <p:nvSpPr>
          <p:cNvPr id="1035"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37"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35279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5CABD71-066E-8CDE-DFA8-0087A6434006}"/>
              </a:ext>
            </a:extLst>
          </p:cNvPr>
          <p:cNvSpPr>
            <a:spLocks noGrp="1"/>
          </p:cNvSpPr>
          <p:nvPr>
            <p:ph type="title"/>
          </p:nvPr>
        </p:nvSpPr>
        <p:spPr>
          <a:xfrm>
            <a:off x="890338" y="640080"/>
            <a:ext cx="3734014" cy="3566160"/>
          </a:xfrm>
        </p:spPr>
        <p:txBody>
          <a:bodyPr vert="horz" lIns="91440" tIns="45720" rIns="91440" bIns="45720" rtlCol="0" anchor="b">
            <a:normAutofit fontScale="90000"/>
          </a:bodyPr>
          <a:lstStyle/>
          <a:p>
            <a:r>
              <a:rPr lang="en-GB" sz="4800" dirty="0">
                <a:solidFill>
                  <a:srgbClr val="00B050"/>
                </a:solidFill>
              </a:rPr>
              <a:t>Part III</a:t>
            </a:r>
            <a:br>
              <a:rPr lang="en-GB" sz="4800" dirty="0"/>
            </a:br>
            <a:br>
              <a:rPr lang="en-GB" sz="4800" dirty="0"/>
            </a:br>
            <a:r>
              <a:rPr lang="en-US" sz="4600" dirty="0"/>
              <a:t>EU action to protect Human Rights  in the rest of the World</a:t>
            </a:r>
          </a:p>
        </p:txBody>
      </p:sp>
      <p:sp>
        <p:nvSpPr>
          <p:cNvPr id="22"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he planet earth taken from the outer space">
            <a:extLst>
              <a:ext uri="{FF2B5EF4-FFF2-40B4-BE49-F238E27FC236}">
                <a16:creationId xmlns:a16="http://schemas.microsoft.com/office/drawing/2014/main" id="{9AB94314-1CBB-1EBE-2ADD-F7BAF700C3CA}"/>
              </a:ext>
            </a:extLst>
          </p:cNvPr>
          <p:cNvPicPr>
            <a:picLocks noChangeAspect="1"/>
          </p:cNvPicPr>
          <p:nvPr/>
        </p:nvPicPr>
        <p:blipFill rotWithShape="1">
          <a:blip r:embed="rId2"/>
          <a:srcRect l="34552" r="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0480345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CF1A6E-4360-9105-F43C-75DBE1DF9910}"/>
              </a:ext>
            </a:extLst>
          </p:cNvPr>
          <p:cNvSpPr>
            <a:spLocks noGrp="1"/>
          </p:cNvSpPr>
          <p:nvPr>
            <p:ph type="title"/>
          </p:nvPr>
        </p:nvSpPr>
        <p:spPr>
          <a:xfrm>
            <a:off x="481013" y="3752849"/>
            <a:ext cx="3290887" cy="2452687"/>
          </a:xfrm>
        </p:spPr>
        <p:txBody>
          <a:bodyPr anchor="ctr">
            <a:normAutofit/>
          </a:bodyPr>
          <a:lstStyle/>
          <a:p>
            <a:r>
              <a:rPr lang="en-GB" sz="3600"/>
              <a:t>HOW?</a:t>
            </a:r>
          </a:p>
        </p:txBody>
      </p:sp>
      <p:pic>
        <p:nvPicPr>
          <p:cNvPr id="5" name="Picture 4" descr="3D black question marks with one yellow question mark">
            <a:extLst>
              <a:ext uri="{FF2B5EF4-FFF2-40B4-BE49-F238E27FC236}">
                <a16:creationId xmlns:a16="http://schemas.microsoft.com/office/drawing/2014/main" id="{81E5EDA8-A091-104E-6C7E-C4B5E9DD2723}"/>
              </a:ext>
            </a:extLst>
          </p:cNvPr>
          <p:cNvPicPr>
            <a:picLocks noChangeAspect="1"/>
          </p:cNvPicPr>
          <p:nvPr/>
        </p:nvPicPr>
        <p:blipFill rotWithShape="1">
          <a:blip r:embed="rId2"/>
          <a:srcRect t="5997" b="10620"/>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Segnaposto contenuto 2">
            <a:extLst>
              <a:ext uri="{FF2B5EF4-FFF2-40B4-BE49-F238E27FC236}">
                <a16:creationId xmlns:a16="http://schemas.microsoft.com/office/drawing/2014/main" id="{9691F5B0-3429-ED3E-382A-1B54337490F5}"/>
              </a:ext>
            </a:extLst>
          </p:cNvPr>
          <p:cNvSpPr>
            <a:spLocks noGrp="1"/>
          </p:cNvSpPr>
          <p:nvPr>
            <p:ph idx="1"/>
          </p:nvPr>
        </p:nvSpPr>
        <p:spPr>
          <a:xfrm>
            <a:off x="4223982" y="3752850"/>
            <a:ext cx="7485413" cy="2452687"/>
          </a:xfrm>
        </p:spPr>
        <p:txBody>
          <a:bodyPr anchor="ctr">
            <a:normAutofit/>
          </a:bodyPr>
          <a:lstStyle/>
          <a:p>
            <a:pPr marL="0" indent="0">
              <a:buNone/>
            </a:pPr>
            <a:r>
              <a:rPr lang="en-GB" sz="1800" dirty="0"/>
              <a:t>CONDITIONALITY</a:t>
            </a:r>
          </a:p>
        </p:txBody>
      </p:sp>
    </p:spTree>
    <p:extLst>
      <p:ext uri="{BB962C8B-B14F-4D97-AF65-F5344CB8AC3E}">
        <p14:creationId xmlns:p14="http://schemas.microsoft.com/office/powerpoint/2010/main" val="3299464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F58B89-DF28-A01D-C2C5-9E74AB1B1DBD}"/>
              </a:ext>
            </a:extLst>
          </p:cNvPr>
          <p:cNvSpPr>
            <a:spLocks noGrp="1"/>
          </p:cNvSpPr>
          <p:nvPr>
            <p:ph type="title"/>
          </p:nvPr>
        </p:nvSpPr>
        <p:spPr>
          <a:xfrm>
            <a:off x="762000" y="761998"/>
            <a:ext cx="5334000" cy="1708246"/>
          </a:xfrm>
        </p:spPr>
        <p:txBody>
          <a:bodyPr anchor="ctr">
            <a:normAutofit/>
          </a:bodyPr>
          <a:lstStyle/>
          <a:p>
            <a:r>
              <a:rPr lang="en-GB" sz="4000"/>
              <a:t>Questions</a:t>
            </a:r>
          </a:p>
        </p:txBody>
      </p:sp>
      <p:sp>
        <p:nvSpPr>
          <p:cNvPr id="3" name="Segnaposto contenuto 2">
            <a:extLst>
              <a:ext uri="{FF2B5EF4-FFF2-40B4-BE49-F238E27FC236}">
                <a16:creationId xmlns:a16="http://schemas.microsoft.com/office/drawing/2014/main" id="{E9A231DF-1C1A-021F-959C-576F95D6BAE5}"/>
              </a:ext>
            </a:extLst>
          </p:cNvPr>
          <p:cNvSpPr>
            <a:spLocks noGrp="1"/>
          </p:cNvSpPr>
          <p:nvPr>
            <p:ph idx="1"/>
          </p:nvPr>
        </p:nvSpPr>
        <p:spPr>
          <a:xfrm>
            <a:off x="761994" y="2070538"/>
            <a:ext cx="5334006" cy="3783724"/>
          </a:xfrm>
        </p:spPr>
        <p:txBody>
          <a:bodyPr anchor="ctr">
            <a:normAutofit fontScale="85000" lnSpcReduction="20000"/>
          </a:bodyPr>
          <a:lstStyle/>
          <a:p>
            <a:endParaRPr lang="en-GB" sz="1800" dirty="0">
              <a:solidFill>
                <a:srgbClr val="FF0000"/>
              </a:solidFill>
            </a:endParaRPr>
          </a:p>
          <a:p>
            <a:endParaRPr lang="en-GB" sz="1800" dirty="0">
              <a:solidFill>
                <a:srgbClr val="FF0000"/>
              </a:solidFill>
            </a:endParaRPr>
          </a:p>
          <a:p>
            <a:pPr marL="0" indent="0">
              <a:buNone/>
            </a:pPr>
            <a:r>
              <a:rPr lang="en-GB" sz="1800" dirty="0">
                <a:solidFill>
                  <a:srgbClr val="FF0000"/>
                </a:solidFill>
              </a:rPr>
              <a:t>Part I:</a:t>
            </a:r>
          </a:p>
          <a:p>
            <a:pPr marL="0" indent="0">
              <a:buNone/>
            </a:pPr>
            <a:r>
              <a:rPr lang="en-GB" sz="1800" dirty="0">
                <a:solidFill>
                  <a:srgbClr val="FF0000"/>
                </a:solidFill>
              </a:rPr>
              <a:t>- How can the EU have an impact on the protection of    human rights outside Europe?</a:t>
            </a:r>
          </a:p>
          <a:p>
            <a:pPr marL="0" indent="0">
              <a:buNone/>
            </a:pPr>
            <a:r>
              <a:rPr lang="en-GB" sz="1800" dirty="0">
                <a:solidFill>
                  <a:srgbClr val="FF0000"/>
                </a:solidFill>
              </a:rPr>
              <a:t>- What tools can it use? </a:t>
            </a:r>
          </a:p>
          <a:p>
            <a:pPr marL="0" indent="0">
              <a:buNone/>
            </a:pPr>
            <a:r>
              <a:rPr lang="en-GB" sz="1800" dirty="0">
                <a:solidFill>
                  <a:srgbClr val="FF0000"/>
                </a:solidFill>
              </a:rPr>
              <a:t>- What are the place of HR in the context of values it promotes?</a:t>
            </a:r>
          </a:p>
          <a:p>
            <a:pPr marL="0" indent="0">
              <a:buNone/>
            </a:pPr>
            <a:r>
              <a:rPr lang="en-GB" sz="2000" dirty="0">
                <a:solidFill>
                  <a:srgbClr val="00B0F0"/>
                </a:solidFill>
              </a:rPr>
              <a:t>Part II</a:t>
            </a:r>
          </a:p>
          <a:p>
            <a:pPr marL="0" indent="0">
              <a:buNone/>
            </a:pPr>
            <a:r>
              <a:rPr lang="en-GB" sz="2000" dirty="0">
                <a:solidFill>
                  <a:srgbClr val="00B0F0"/>
                </a:solidFill>
              </a:rPr>
              <a:t>When concluding international agreements, what limits do human rights obligations impose on the EU?</a:t>
            </a:r>
          </a:p>
          <a:p>
            <a:pPr marL="0" indent="0">
              <a:buNone/>
            </a:pPr>
            <a:r>
              <a:rPr lang="en-GB" sz="2000" dirty="0">
                <a:solidFill>
                  <a:srgbClr val="00B050"/>
                </a:solidFill>
              </a:rPr>
              <a:t>Part III</a:t>
            </a:r>
          </a:p>
          <a:p>
            <a:pPr marL="0" indent="0">
              <a:buNone/>
            </a:pPr>
            <a:r>
              <a:rPr lang="en-GB" sz="2000" dirty="0">
                <a:solidFill>
                  <a:srgbClr val="00B050"/>
                </a:solidFill>
              </a:rPr>
              <a:t>What mechanisms does it include in trade and cooperation agreement to enhance HR protection in third countries? </a:t>
            </a:r>
          </a:p>
          <a:p>
            <a:endParaRPr lang="en-GB" sz="2000" dirty="0"/>
          </a:p>
          <a:p>
            <a:endParaRPr lang="en-GB" sz="2000" dirty="0"/>
          </a:p>
        </p:txBody>
      </p:sp>
      <p:sp>
        <p:nvSpPr>
          <p:cNvPr id="9" name="Rectangle 8">
            <a:extLst>
              <a:ext uri="{FF2B5EF4-FFF2-40B4-BE49-F238E27FC236}">
                <a16:creationId xmlns:a16="http://schemas.microsoft.com/office/drawing/2014/main" id="{0D05C9B4-B5C9-2D4D-23C9-CEE72646F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800" y="-1"/>
            <a:ext cx="5410200" cy="6858001"/>
          </a:xfrm>
          <a:prstGeom prst="rect">
            <a:avLst/>
          </a:prstGeom>
          <a:solidFill>
            <a:srgbClr val="FFFFFF"/>
          </a:solidFill>
          <a:ln>
            <a:noFill/>
          </a:ln>
          <a:effectLst>
            <a:outerShdw blurRad="266700" dist="215900" dir="858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2" descr="Home">
            <a:extLst>
              <a:ext uri="{FF2B5EF4-FFF2-40B4-BE49-F238E27FC236}">
                <a16:creationId xmlns:a16="http://schemas.microsoft.com/office/drawing/2014/main" id="{9A71BE2D-E123-6EAC-5065-688A102199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1133" b="1"/>
          <a:stretch/>
        </p:blipFill>
        <p:spPr bwMode="auto">
          <a:xfrm>
            <a:off x="7607878" y="1904877"/>
            <a:ext cx="3758045" cy="3045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93277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8387EC-1807-6F5A-AF4D-FEECDF876B16}"/>
              </a:ext>
            </a:extLst>
          </p:cNvPr>
          <p:cNvSpPr>
            <a:spLocks noGrp="1"/>
          </p:cNvSpPr>
          <p:nvPr>
            <p:ph type="title"/>
          </p:nvPr>
        </p:nvSpPr>
        <p:spPr>
          <a:xfrm>
            <a:off x="876693" y="741391"/>
            <a:ext cx="3455821" cy="1616203"/>
          </a:xfrm>
        </p:spPr>
        <p:txBody>
          <a:bodyPr anchor="b">
            <a:normAutofit/>
          </a:bodyPr>
          <a:lstStyle/>
          <a:p>
            <a:r>
              <a:rPr lang="en-US" sz="3200">
                <a:latin typeface="Times New Roman" panose="02020603050405020304" pitchFamily="18" charset="0"/>
                <a:ea typeface="Calibri" panose="020F0502020204030204" pitchFamily="34" charset="0"/>
              </a:rPr>
              <a:t>External conditionality</a:t>
            </a:r>
            <a:endParaRPr lang="en-GB" sz="3200"/>
          </a:p>
        </p:txBody>
      </p:sp>
      <p:sp>
        <p:nvSpPr>
          <p:cNvPr id="3" name="Segnaposto contenuto 2">
            <a:extLst>
              <a:ext uri="{FF2B5EF4-FFF2-40B4-BE49-F238E27FC236}">
                <a16:creationId xmlns:a16="http://schemas.microsoft.com/office/drawing/2014/main" id="{5631E8FC-DA4B-1687-A4EF-BEF9BEC1CA9F}"/>
              </a:ext>
            </a:extLst>
          </p:cNvPr>
          <p:cNvSpPr>
            <a:spLocks noGrp="1"/>
          </p:cNvSpPr>
          <p:nvPr>
            <p:ph idx="1"/>
          </p:nvPr>
        </p:nvSpPr>
        <p:spPr>
          <a:xfrm>
            <a:off x="876693" y="2533476"/>
            <a:ext cx="3455821" cy="3447832"/>
          </a:xfrm>
        </p:spPr>
        <p:txBody>
          <a:bodyPr anchor="t">
            <a:normAutofit/>
          </a:bodyPr>
          <a:lstStyle/>
          <a:p>
            <a:pPr marL="0" indent="0">
              <a:buNone/>
            </a:pPr>
            <a:r>
              <a:rPr lang="en-GB" sz="2000" dirty="0"/>
              <a:t>Donor recipient behavior advantage</a:t>
            </a:r>
          </a:p>
          <a:p>
            <a:pPr marL="0" indent="0">
              <a:buNone/>
            </a:pPr>
            <a:endParaRPr lang="en-GB" sz="2000" dirty="0"/>
          </a:p>
          <a:p>
            <a:pPr marL="0" indent="0">
              <a:buNone/>
            </a:pPr>
            <a:endParaRPr lang="en-GB" sz="2000" dirty="0"/>
          </a:p>
        </p:txBody>
      </p:sp>
      <p:pic>
        <p:nvPicPr>
          <p:cNvPr id="5" name="Picture 4" descr="Old wrinkled hands with some coins">
            <a:extLst>
              <a:ext uri="{FF2B5EF4-FFF2-40B4-BE49-F238E27FC236}">
                <a16:creationId xmlns:a16="http://schemas.microsoft.com/office/drawing/2014/main" id="{B8E241C0-63F0-CDFF-682D-F673AD07FB45}"/>
              </a:ext>
            </a:extLst>
          </p:cNvPr>
          <p:cNvPicPr>
            <a:picLocks noChangeAspect="1"/>
          </p:cNvPicPr>
          <p:nvPr/>
        </p:nvPicPr>
        <p:blipFill rotWithShape="1">
          <a:blip r:embed="rId2"/>
          <a:srcRect l="4963" r="25879" b="-1"/>
          <a:stretch/>
        </p:blipFill>
        <p:spPr>
          <a:xfrm>
            <a:off x="5086726" y="10"/>
            <a:ext cx="7105273" cy="6857990"/>
          </a:xfrm>
          <a:prstGeom prst="rect">
            <a:avLst/>
          </a:prstGeom>
        </p:spPr>
      </p:pic>
      <p:grpSp>
        <p:nvGrpSpPr>
          <p:cNvPr id="9" name="Group 8">
            <a:extLst>
              <a:ext uri="{FF2B5EF4-FFF2-40B4-BE49-F238E27FC236}">
                <a16:creationId xmlns:a16="http://schemas.microsoft.com/office/drawing/2014/main" id="{A5AFD70F-20E3-55D2-E154-7D4FACFBB0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10" name="Rectangle 9">
              <a:extLst>
                <a:ext uri="{FF2B5EF4-FFF2-40B4-BE49-F238E27FC236}">
                  <a16:creationId xmlns:a16="http://schemas.microsoft.com/office/drawing/2014/main" id="{2FBDB812-268E-7EC5-B48A-7522718164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DA30E18-AA70-D998-AAFC-727CB0367F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150933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BDFA1E-568D-B0D7-03AE-51EFBC7BB0C9}"/>
              </a:ext>
            </a:extLst>
          </p:cNvPr>
          <p:cNvSpPr>
            <a:spLocks noGrp="1"/>
          </p:cNvSpPr>
          <p:nvPr>
            <p:ph type="title"/>
          </p:nvPr>
        </p:nvSpPr>
        <p:spPr/>
        <p:txBody>
          <a:bodyPr/>
          <a:lstStyle/>
          <a:p>
            <a:r>
              <a:rPr lang="en-GB" dirty="0"/>
              <a:t>Conditionality</a:t>
            </a:r>
          </a:p>
        </p:txBody>
      </p:sp>
      <p:sp>
        <p:nvSpPr>
          <p:cNvPr id="3" name="Segnaposto contenuto 2">
            <a:extLst>
              <a:ext uri="{FF2B5EF4-FFF2-40B4-BE49-F238E27FC236}">
                <a16:creationId xmlns:a16="http://schemas.microsoft.com/office/drawing/2014/main" id="{DECDE6E3-D0CA-7AA1-4BB0-C7D64C60D322}"/>
              </a:ext>
            </a:extLst>
          </p:cNvPr>
          <p:cNvSpPr>
            <a:spLocks noGrp="1"/>
          </p:cNvSpPr>
          <p:nvPr>
            <p:ph idx="1"/>
          </p:nvPr>
        </p:nvSpPr>
        <p:spPr>
          <a:xfrm>
            <a:off x="838200" y="1825625"/>
            <a:ext cx="6728209" cy="4351338"/>
          </a:xfrm>
        </p:spPr>
        <p:txBody>
          <a:bodyPr/>
          <a:lstStyle/>
          <a:p>
            <a:pPr marL="0" indent="0">
              <a:buNone/>
            </a:pPr>
            <a:r>
              <a:rPr lang="en-US" sz="2800" dirty="0">
                <a:effectLst/>
                <a:latin typeface="Times New Roman" panose="02020603050405020304" pitchFamily="18" charset="0"/>
                <a:ea typeface="Times New Roman" panose="02020603050405020304" pitchFamily="18" charset="0"/>
              </a:rPr>
              <a:t>EU</a:t>
            </a:r>
          </a:p>
          <a:p>
            <a:pPr marL="0" indent="0">
              <a:buNone/>
            </a:pPr>
            <a:r>
              <a:rPr lang="en-US" sz="2800" dirty="0">
                <a:effectLst/>
                <a:latin typeface="Times New Roman" panose="02020603050405020304" pitchFamily="18" charset="0"/>
                <a:ea typeface="Times New Roman" panose="02020603050405020304" pitchFamily="18" charset="0"/>
              </a:rPr>
              <a:t>grants advantage (POSITIVE C.)</a:t>
            </a:r>
          </a:p>
          <a:p>
            <a:pPr marL="0" indent="0">
              <a:buNone/>
            </a:pPr>
            <a:r>
              <a:rPr lang="en-US" sz="2800" dirty="0">
                <a:effectLst/>
                <a:latin typeface="Times New Roman" panose="02020603050405020304" pitchFamily="18" charset="0"/>
                <a:ea typeface="Times New Roman" panose="02020603050405020304" pitchFamily="18" charset="0"/>
              </a:rPr>
              <a:t>withdraws  benefit (NEGATIVE C.) (COST) </a:t>
            </a:r>
          </a:p>
          <a:p>
            <a:pPr marL="0" indent="0">
              <a:buNone/>
            </a:pPr>
            <a:r>
              <a:rPr lang="en-US" sz="2800" dirty="0">
                <a:effectLst/>
                <a:latin typeface="Times New Roman" panose="02020603050405020304" pitchFamily="18" charset="0"/>
                <a:ea typeface="Times New Roman" panose="02020603050405020304" pitchFamily="18" charset="0"/>
              </a:rPr>
              <a:t>made contingent upon a pre-defined behavior by another </a:t>
            </a:r>
            <a:r>
              <a:rPr lang="it-IT" sz="2800" dirty="0" err="1">
                <a:effectLst/>
                <a:latin typeface="Times New Roman" panose="02020603050405020304" pitchFamily="18" charset="0"/>
                <a:ea typeface="Times New Roman" panose="02020603050405020304" pitchFamily="18" charset="0"/>
              </a:rPr>
              <a:t>subject</a:t>
            </a:r>
            <a:r>
              <a:rPr lang="it-IT" sz="2800" dirty="0">
                <a:effectLst/>
                <a:latin typeface="Times New Roman" panose="02020603050405020304" pitchFamily="18" charset="0"/>
                <a:ea typeface="Times New Roman" panose="02020603050405020304" pitchFamily="18" charset="0"/>
              </a:rPr>
              <a:t> (STATE)</a:t>
            </a:r>
          </a:p>
          <a:p>
            <a:endParaRPr lang="en-GB" dirty="0"/>
          </a:p>
        </p:txBody>
      </p:sp>
      <p:pic>
        <p:nvPicPr>
          <p:cNvPr id="4" name="Picture 4" descr="Scacco matto in una partita a scacchi">
            <a:extLst>
              <a:ext uri="{FF2B5EF4-FFF2-40B4-BE49-F238E27FC236}">
                <a16:creationId xmlns:a16="http://schemas.microsoft.com/office/drawing/2014/main" id="{C22AD0BC-5C65-2B4F-6C84-185C7394D4E6}"/>
              </a:ext>
            </a:extLst>
          </p:cNvPr>
          <p:cNvPicPr>
            <a:picLocks noChangeAspect="1"/>
          </p:cNvPicPr>
          <p:nvPr/>
        </p:nvPicPr>
        <p:blipFill rotWithShape="1">
          <a:blip r:embed="rId2"/>
          <a:srcRect l="10754" r="13267" b="2"/>
          <a:stretch/>
        </p:blipFill>
        <p:spPr>
          <a:xfrm>
            <a:off x="8420519" y="325369"/>
            <a:ext cx="37714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5990906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D4D8CD-AA65-1A33-C0F7-5790B3717F55}"/>
              </a:ext>
            </a:extLst>
          </p:cNvPr>
          <p:cNvSpPr>
            <a:spLocks noGrp="1"/>
          </p:cNvSpPr>
          <p:nvPr>
            <p:ph type="title"/>
          </p:nvPr>
        </p:nvSpPr>
        <p:spPr>
          <a:xfrm>
            <a:off x="876693" y="741391"/>
            <a:ext cx="3455821" cy="1616203"/>
          </a:xfrm>
        </p:spPr>
        <p:txBody>
          <a:bodyPr anchor="b">
            <a:normAutofit/>
          </a:bodyPr>
          <a:lstStyle/>
          <a:p>
            <a:r>
              <a:rPr lang="en-GB" sz="3200"/>
              <a:t>Behaviour required</a:t>
            </a:r>
          </a:p>
        </p:txBody>
      </p:sp>
      <p:sp>
        <p:nvSpPr>
          <p:cNvPr id="3" name="Segnaposto contenuto 2">
            <a:extLst>
              <a:ext uri="{FF2B5EF4-FFF2-40B4-BE49-F238E27FC236}">
                <a16:creationId xmlns:a16="http://schemas.microsoft.com/office/drawing/2014/main" id="{959F295D-6647-7516-BBC7-43C3DE5F5810}"/>
              </a:ext>
            </a:extLst>
          </p:cNvPr>
          <p:cNvSpPr>
            <a:spLocks noGrp="1"/>
          </p:cNvSpPr>
          <p:nvPr>
            <p:ph idx="1"/>
          </p:nvPr>
        </p:nvSpPr>
        <p:spPr>
          <a:xfrm>
            <a:off x="876693" y="2533476"/>
            <a:ext cx="5291136" cy="3447832"/>
          </a:xfrm>
        </p:spPr>
        <p:txBody>
          <a:bodyPr anchor="t">
            <a:normAutofit/>
          </a:bodyPr>
          <a:lstStyle/>
          <a:p>
            <a:r>
              <a:rPr lang="en-US" sz="2000" i="1" dirty="0">
                <a:effectLst/>
                <a:latin typeface="Times New Roman" panose="02020603050405020304" pitchFamily="18" charset="0"/>
                <a:ea typeface="Calibri" panose="020F0502020204030204" pitchFamily="34" charset="0"/>
              </a:rPr>
              <a:t>positive</a:t>
            </a:r>
            <a:r>
              <a:rPr lang="en-US" sz="2000" dirty="0">
                <a:effectLst/>
                <a:latin typeface="Times New Roman" panose="02020603050405020304" pitchFamily="18" charset="0"/>
                <a:ea typeface="Calibri" panose="020F0502020204030204" pitchFamily="34" charset="0"/>
              </a:rPr>
              <a:t>, that is the recipient is required to act in a specific manner: for example, accede to a specific agreement, </a:t>
            </a:r>
            <a:r>
              <a:rPr lang="en-US" sz="2000" dirty="0">
                <a:effectLst/>
                <a:latin typeface="Times New Roman" panose="02020603050405020304" pitchFamily="18" charset="0"/>
                <a:ea typeface="Times New Roman" panose="02020603050405020304" pitchFamily="18" charset="0"/>
              </a:rPr>
              <a:t>readmit illegal migrants</a:t>
            </a:r>
            <a:r>
              <a:rPr lang="en-US" sz="2000" dirty="0">
                <a:effectLst/>
                <a:latin typeface="Times New Roman" panose="02020603050405020304" pitchFamily="18" charset="0"/>
                <a:ea typeface="Calibri" panose="020F0502020204030204" pitchFamily="34" charset="0"/>
              </a:rPr>
              <a:t> </a:t>
            </a:r>
          </a:p>
          <a:p>
            <a:r>
              <a:rPr lang="en-US" sz="2000" i="1" dirty="0">
                <a:effectLst/>
                <a:latin typeface="Times New Roman" panose="02020603050405020304" pitchFamily="18" charset="0"/>
                <a:ea typeface="Calibri" panose="020F0502020204030204" pitchFamily="34" charset="0"/>
              </a:rPr>
              <a:t>negative</a:t>
            </a:r>
            <a:r>
              <a:rPr lang="en-US" sz="2000" dirty="0">
                <a:effectLst/>
                <a:latin typeface="Times New Roman" panose="02020603050405020304" pitchFamily="18" charset="0"/>
                <a:ea typeface="Calibri" panose="020F0502020204030204" pitchFamily="34" charset="0"/>
              </a:rPr>
              <a:t> when it is required to abstain from a conduct: not to make reservations to a specific  agreement. </a:t>
            </a:r>
            <a:endParaRPr lang="it-IT" sz="2000" dirty="0">
              <a:effectLst/>
              <a:latin typeface="Times New Roman" panose="02020603050405020304" pitchFamily="18" charset="0"/>
              <a:ea typeface="Times New Roman" panose="02020603050405020304" pitchFamily="18" charset="0"/>
            </a:endParaRPr>
          </a:p>
          <a:p>
            <a:endParaRPr lang="en-GB" sz="2000" dirty="0"/>
          </a:p>
        </p:txBody>
      </p:sp>
      <p:pic>
        <p:nvPicPr>
          <p:cNvPr id="5" name="Picture 4" descr="Pen placed on top of a signature line">
            <a:extLst>
              <a:ext uri="{FF2B5EF4-FFF2-40B4-BE49-F238E27FC236}">
                <a16:creationId xmlns:a16="http://schemas.microsoft.com/office/drawing/2014/main" id="{21C09F6A-5BFC-20E0-5425-BC24A0452B57}"/>
              </a:ext>
            </a:extLst>
          </p:cNvPr>
          <p:cNvPicPr>
            <a:picLocks noChangeAspect="1"/>
          </p:cNvPicPr>
          <p:nvPr/>
        </p:nvPicPr>
        <p:blipFill rotWithShape="1">
          <a:blip r:embed="rId2"/>
          <a:srcRect l="30844" r="-1" b="-1"/>
          <a:stretch/>
        </p:blipFill>
        <p:spPr>
          <a:xfrm>
            <a:off x="6900863" y="10"/>
            <a:ext cx="5291136" cy="6086465"/>
          </a:xfrm>
          <a:prstGeom prst="rect">
            <a:avLst/>
          </a:prstGeom>
        </p:spPr>
      </p:pic>
      <p:grpSp>
        <p:nvGrpSpPr>
          <p:cNvPr id="9" name="Group 8">
            <a:extLst>
              <a:ext uri="{FF2B5EF4-FFF2-40B4-BE49-F238E27FC236}">
                <a16:creationId xmlns:a16="http://schemas.microsoft.com/office/drawing/2014/main" id="{A5AFD70F-20E3-55D2-E154-7D4FACFBB0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10" name="Rectangle 9">
              <a:extLst>
                <a:ext uri="{FF2B5EF4-FFF2-40B4-BE49-F238E27FC236}">
                  <a16:creationId xmlns:a16="http://schemas.microsoft.com/office/drawing/2014/main" id="{2FBDB812-268E-7EC5-B48A-7522718164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DA30E18-AA70-D998-AAFC-727CB0367F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452105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5A3BD9-7AB9-5FA4-F07A-43D594BE21CD}"/>
              </a:ext>
            </a:extLst>
          </p:cNvPr>
          <p:cNvSpPr>
            <a:spLocks noGrp="1"/>
          </p:cNvSpPr>
          <p:nvPr>
            <p:ph type="title"/>
          </p:nvPr>
        </p:nvSpPr>
        <p:spPr/>
        <p:txBody>
          <a:bodyPr/>
          <a:lstStyle/>
          <a:p>
            <a:r>
              <a:rPr lang="en-GB" dirty="0"/>
              <a:t>RATIONALE CONDITIONALITY</a:t>
            </a:r>
          </a:p>
        </p:txBody>
      </p:sp>
      <p:pic>
        <p:nvPicPr>
          <p:cNvPr id="4" name="Picture 4" descr="Lampadine bianche con una gialla che si distingue dalle altre">
            <a:extLst>
              <a:ext uri="{FF2B5EF4-FFF2-40B4-BE49-F238E27FC236}">
                <a16:creationId xmlns:a16="http://schemas.microsoft.com/office/drawing/2014/main" id="{E0D4EDBF-E384-9058-F2B0-CB4BA6F7E4D1}"/>
              </a:ext>
            </a:extLst>
          </p:cNvPr>
          <p:cNvPicPr>
            <a:picLocks noGrp="1" noChangeAspect="1"/>
          </p:cNvPicPr>
          <p:nvPr>
            <p:ph idx="1"/>
          </p:nvPr>
        </p:nvPicPr>
        <p:blipFill rotWithShape="1">
          <a:blip r:embed="rId2"/>
          <a:srcRect l="8589" r="24458" b="-1"/>
          <a:stretch/>
        </p:blipFill>
        <p:spPr>
          <a:xfrm>
            <a:off x="6641960" y="1825625"/>
            <a:ext cx="4913644" cy="4351338"/>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CasellaDiTesto 5">
            <a:extLst>
              <a:ext uri="{FF2B5EF4-FFF2-40B4-BE49-F238E27FC236}">
                <a16:creationId xmlns:a16="http://schemas.microsoft.com/office/drawing/2014/main" id="{FA3F13D6-37A4-EBDB-A631-45BC1937BD84}"/>
              </a:ext>
            </a:extLst>
          </p:cNvPr>
          <p:cNvSpPr txBox="1"/>
          <p:nvPr/>
        </p:nvSpPr>
        <p:spPr>
          <a:xfrm>
            <a:off x="763675" y="2969847"/>
            <a:ext cx="4612193" cy="923330"/>
          </a:xfrm>
          <a:prstGeom prst="rect">
            <a:avLst/>
          </a:prstGeom>
          <a:noFill/>
        </p:spPr>
        <p:txBody>
          <a:bodyPr wrap="square">
            <a:spAutoFit/>
          </a:bodyPr>
          <a:lstStyle/>
          <a:p>
            <a:r>
              <a:rPr lang="en-US" sz="1800" dirty="0">
                <a:effectLst/>
                <a:latin typeface="Times New Roman" panose="02020603050405020304" pitchFamily="18" charset="0"/>
                <a:ea typeface="Calibri" panose="020F0502020204030204" pitchFamily="34" charset="0"/>
              </a:rPr>
              <a:t>leverage mechanism to orientate behavior: </a:t>
            </a:r>
          </a:p>
          <a:p>
            <a:r>
              <a:rPr lang="en-US" sz="1800" dirty="0">
                <a:effectLst/>
                <a:latin typeface="Times New Roman" panose="02020603050405020304" pitchFamily="18" charset="0"/>
                <a:ea typeface="Calibri" panose="020F0502020204030204" pitchFamily="34" charset="0"/>
              </a:rPr>
              <a:t>‘pro-social behavior is </a:t>
            </a:r>
            <a:r>
              <a:rPr lang="en-GB" sz="1800" dirty="0">
                <a:effectLst/>
                <a:latin typeface="Times New Roman" panose="02020603050405020304" pitchFamily="18" charset="0"/>
                <a:ea typeface="Calibri" panose="020F0502020204030204" pitchFamily="34" charset="0"/>
              </a:rPr>
              <a:t>rewarded and </a:t>
            </a:r>
            <a:r>
              <a:rPr lang="en-US" sz="1800" dirty="0">
                <a:effectLst/>
                <a:latin typeface="Times New Roman" panose="02020603050405020304" pitchFamily="18" charset="0"/>
                <a:ea typeface="Calibri" panose="020F0502020204030204" pitchFamily="34" charset="0"/>
              </a:rPr>
              <a:t>anti-social behavior is punished</a:t>
            </a:r>
            <a:endParaRPr lang="en-GB" sz="1800" dirty="0"/>
          </a:p>
        </p:txBody>
      </p:sp>
    </p:spTree>
    <p:extLst>
      <p:ext uri="{BB962C8B-B14F-4D97-AF65-F5344CB8AC3E}">
        <p14:creationId xmlns:p14="http://schemas.microsoft.com/office/powerpoint/2010/main" val="30829720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CF1839-0AF8-7F2D-A21B-FA1F4B1C94F5}"/>
              </a:ext>
            </a:extLst>
          </p:cNvPr>
          <p:cNvSpPr>
            <a:spLocks noGrp="1"/>
          </p:cNvSpPr>
          <p:nvPr>
            <p:ph type="title"/>
          </p:nvPr>
        </p:nvSpPr>
        <p:spPr>
          <a:xfrm>
            <a:off x="753389" y="1138265"/>
            <a:ext cx="4843762" cy="1401183"/>
          </a:xfrm>
        </p:spPr>
        <p:txBody>
          <a:bodyPr anchor="t">
            <a:normAutofit/>
          </a:bodyPr>
          <a:lstStyle/>
          <a:p>
            <a:r>
              <a:rPr lang="it-IT" sz="3200">
                <a:latin typeface="Arial" panose="020B0604020202020204" pitchFamily="34" charset="0"/>
                <a:cs typeface="Arial" panose="020B0604020202020204" pitchFamily="34" charset="0"/>
              </a:rPr>
              <a:t>positive conditionality:</a:t>
            </a:r>
            <a:br>
              <a:rPr lang="it-IT" sz="3200">
                <a:latin typeface="Arial" panose="020B0604020202020204" pitchFamily="34" charset="0"/>
                <a:cs typeface="Arial" panose="020B0604020202020204" pitchFamily="34" charset="0"/>
              </a:rPr>
            </a:br>
            <a:endParaRPr lang="en-GB" sz="3200"/>
          </a:p>
        </p:txBody>
      </p:sp>
      <p:cxnSp>
        <p:nvCxnSpPr>
          <p:cNvPr id="16" name="Straight Connector 15">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27967EA0-0DA9-BB77-C056-4E695A18157E}"/>
              </a:ext>
            </a:extLst>
          </p:cNvPr>
          <p:cNvSpPr>
            <a:spLocks noGrp="1"/>
          </p:cNvSpPr>
          <p:nvPr>
            <p:ph idx="1"/>
          </p:nvPr>
        </p:nvSpPr>
        <p:spPr>
          <a:xfrm>
            <a:off x="753389" y="2551176"/>
            <a:ext cx="4843762" cy="3602935"/>
          </a:xfrm>
        </p:spPr>
        <p:txBody>
          <a:bodyPr>
            <a:normAutofit/>
          </a:bodyPr>
          <a:lstStyle/>
          <a:p>
            <a:r>
              <a:rPr lang="en-US" sz="2000" u="sng" dirty="0">
                <a:latin typeface="Arial" panose="020B0604020202020204" pitchFamily="34" charset="0"/>
                <a:cs typeface="Arial" panose="020B0604020202020204" pitchFamily="34" charset="0"/>
              </a:rPr>
              <a:t>tariff preferential </a:t>
            </a:r>
            <a:r>
              <a:rPr lang="en-US" sz="2000" dirty="0">
                <a:latin typeface="Arial" panose="020B0604020202020204" pitchFamily="34" charset="0"/>
                <a:cs typeface="Arial" panose="020B0604020202020204" pitchFamily="34" charset="0"/>
              </a:rPr>
              <a:t>access into the EU market for some products originating from developing countries</a:t>
            </a:r>
          </a:p>
          <a:p>
            <a:r>
              <a:rPr lang="it-IT" sz="2000" dirty="0">
                <a:latin typeface="Arial" panose="020B0604020202020204" pitchFamily="34" charset="0"/>
                <a:cs typeface="Arial" panose="020B0604020202020204" pitchFamily="34" charset="0"/>
              </a:rPr>
              <a:t>The GSP plus : </a:t>
            </a:r>
            <a:r>
              <a:rPr lang="en-US" sz="2000" dirty="0">
                <a:latin typeface="Arial" panose="020B0604020202020204" pitchFamily="34" charset="0"/>
                <a:cs typeface="Arial" panose="020B0604020202020204" pitchFamily="34" charset="0"/>
              </a:rPr>
              <a:t>reward mechanism : </a:t>
            </a:r>
            <a:r>
              <a:rPr lang="en-US" sz="2000" u="sng" dirty="0">
                <a:latin typeface="Arial" panose="020B0604020202020204" pitchFamily="34" charset="0"/>
                <a:cs typeface="Arial" panose="020B0604020202020204" pitchFamily="34" charset="0"/>
              </a:rPr>
              <a:t>further tariff </a:t>
            </a:r>
            <a:r>
              <a:rPr lang="en-US" sz="2000" dirty="0">
                <a:latin typeface="Arial" panose="020B0604020202020204" pitchFamily="34" charset="0"/>
                <a:cs typeface="Arial" panose="020B0604020202020204" pitchFamily="34" charset="0"/>
              </a:rPr>
              <a:t>concessions provided that the recipient State satisfies a number of conditions </a:t>
            </a:r>
          </a:p>
          <a:p>
            <a:endParaRPr lang="en-GB" sz="2000" dirty="0"/>
          </a:p>
        </p:txBody>
      </p:sp>
      <p:pic>
        <p:nvPicPr>
          <p:cNvPr id="4" name="Picture 4" descr="Uno solo in una folla">
            <a:extLst>
              <a:ext uri="{FF2B5EF4-FFF2-40B4-BE49-F238E27FC236}">
                <a16:creationId xmlns:a16="http://schemas.microsoft.com/office/drawing/2014/main" id="{39427D9A-BA23-9DE9-461C-F1321F60C02F}"/>
              </a:ext>
            </a:extLst>
          </p:cNvPr>
          <p:cNvPicPr>
            <a:picLocks noChangeAspect="1"/>
          </p:cNvPicPr>
          <p:nvPr/>
        </p:nvPicPr>
        <p:blipFill rotWithShape="1">
          <a:blip r:embed="rId2"/>
          <a:srcRect l="15921" r="9080" b="1"/>
          <a:stretch/>
        </p:blipFill>
        <p:spPr>
          <a:xfrm>
            <a:off x="6524941" y="1023779"/>
            <a:ext cx="4810442" cy="4810442"/>
          </a:xfrm>
          <a:custGeom>
            <a:avLst/>
            <a:gdLst/>
            <a:ahLst/>
            <a:cxnLst/>
            <a:rect l="l" t="t" r="r" b="b"/>
            <a:pathLst>
              <a:path w="4810442" h="4810442">
                <a:moveTo>
                  <a:pt x="2405221" y="0"/>
                </a:moveTo>
                <a:cubicBezTo>
                  <a:pt x="3733588" y="0"/>
                  <a:pt x="4810442" y="1076854"/>
                  <a:pt x="4810442" y="2405221"/>
                </a:cubicBezTo>
                <a:cubicBezTo>
                  <a:pt x="4810442" y="3733588"/>
                  <a:pt x="3733588" y="4810442"/>
                  <a:pt x="2405221" y="4810442"/>
                </a:cubicBezTo>
                <a:cubicBezTo>
                  <a:pt x="1076854" y="4810442"/>
                  <a:pt x="0" y="3733588"/>
                  <a:pt x="0" y="2405221"/>
                </a:cubicBezTo>
                <a:cubicBezTo>
                  <a:pt x="0" y="1076854"/>
                  <a:pt x="1076854" y="0"/>
                  <a:pt x="2405221" y="0"/>
                </a:cubicBezTo>
                <a:close/>
              </a:path>
            </a:pathLst>
          </a:custGeom>
        </p:spPr>
      </p:pic>
    </p:spTree>
    <p:extLst>
      <p:ext uri="{BB962C8B-B14F-4D97-AF65-F5344CB8AC3E}">
        <p14:creationId xmlns:p14="http://schemas.microsoft.com/office/powerpoint/2010/main" val="6685110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156397-30D2-9847-B3DD-DB6B669E433A}"/>
              </a:ext>
            </a:extLst>
          </p:cNvPr>
          <p:cNvSpPr>
            <a:spLocks noGrp="1"/>
          </p:cNvSpPr>
          <p:nvPr>
            <p:ph type="title"/>
          </p:nvPr>
        </p:nvSpPr>
        <p:spPr>
          <a:xfrm>
            <a:off x="1463040" y="685800"/>
            <a:ext cx="5087172" cy="1692835"/>
          </a:xfrm>
        </p:spPr>
        <p:txBody>
          <a:bodyPr anchor="t">
            <a:normAutofit/>
          </a:bodyPr>
          <a:lstStyle/>
          <a:p>
            <a:r>
              <a:rPr lang="it-IT" sz="4600" dirty="0"/>
              <a:t>GSP – positive </a:t>
            </a:r>
            <a:r>
              <a:rPr lang="it-IT" sz="4600" dirty="0" err="1"/>
              <a:t>conditionality</a:t>
            </a:r>
            <a:endParaRPr lang="it-IT" sz="4600" dirty="0"/>
          </a:p>
        </p:txBody>
      </p:sp>
      <p:pic>
        <p:nvPicPr>
          <p:cNvPr id="6" name="Picture 5">
            <a:extLst>
              <a:ext uri="{FF2B5EF4-FFF2-40B4-BE49-F238E27FC236}">
                <a16:creationId xmlns:a16="http://schemas.microsoft.com/office/drawing/2014/main" id="{5448D912-4AA2-22C1-4AD5-9751260BA69C}"/>
              </a:ext>
            </a:extLst>
          </p:cNvPr>
          <p:cNvPicPr>
            <a:picLocks noChangeAspect="1"/>
          </p:cNvPicPr>
          <p:nvPr/>
        </p:nvPicPr>
        <p:blipFill rotWithShape="1">
          <a:blip r:embed="rId2"/>
          <a:srcRect l="25227" r="18523"/>
          <a:stretch/>
        </p:blipFill>
        <p:spPr>
          <a:xfrm>
            <a:off x="6860989" y="1048447"/>
            <a:ext cx="4805082" cy="4805082"/>
          </a:xfrm>
          <a:prstGeom prst="rect">
            <a:avLst/>
          </a:prstGeom>
        </p:spPr>
      </p:pic>
      <p:graphicFrame>
        <p:nvGraphicFramePr>
          <p:cNvPr id="5" name="Segnaposto contenuto 2">
            <a:extLst>
              <a:ext uri="{FF2B5EF4-FFF2-40B4-BE49-F238E27FC236}">
                <a16:creationId xmlns:a16="http://schemas.microsoft.com/office/drawing/2014/main" id="{A4927572-8882-64AF-8B73-E1964B1472BA}"/>
              </a:ext>
            </a:extLst>
          </p:cNvPr>
          <p:cNvGraphicFramePr>
            <a:graphicFrameLocks noGrp="1"/>
          </p:cNvGraphicFramePr>
          <p:nvPr>
            <p:ph idx="1"/>
            <p:extLst>
              <p:ext uri="{D42A27DB-BD31-4B8C-83A1-F6EECF244321}">
                <p14:modId xmlns:p14="http://schemas.microsoft.com/office/powerpoint/2010/main" val="3095320309"/>
              </p:ext>
            </p:extLst>
          </p:nvPr>
        </p:nvGraphicFramePr>
        <p:xfrm>
          <a:off x="1463040" y="2562784"/>
          <a:ext cx="5087172" cy="3609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70467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598434BE-6560-9295-1BC1-9B588F517CDC}"/>
              </a:ext>
            </a:extLst>
          </p:cNvPr>
          <p:cNvSpPr>
            <a:spLocks noGrp="1"/>
          </p:cNvSpPr>
          <p:nvPr>
            <p:ph type="title"/>
          </p:nvPr>
        </p:nvSpPr>
        <p:spPr>
          <a:xfrm>
            <a:off x="838201" y="365125"/>
            <a:ext cx="5251316" cy="1807305"/>
          </a:xfrm>
        </p:spPr>
        <p:txBody>
          <a:bodyPr>
            <a:normAutofit/>
          </a:bodyPr>
          <a:lstStyle/>
          <a:p>
            <a:r>
              <a:rPr lang="it-IT" sz="4100">
                <a:latin typeface="Arial" panose="020B0604020202020204" pitchFamily="34" charset="0"/>
                <a:cs typeface="Arial" panose="020B0604020202020204" pitchFamily="34" charset="0"/>
              </a:rPr>
              <a:t>negative conditionality</a:t>
            </a:r>
            <a:br>
              <a:rPr lang="it-IT" sz="4100">
                <a:latin typeface="Arial" panose="020B0604020202020204" pitchFamily="34" charset="0"/>
                <a:cs typeface="Arial" panose="020B0604020202020204" pitchFamily="34" charset="0"/>
              </a:rPr>
            </a:br>
            <a:endParaRPr lang="en-GB" sz="4100"/>
          </a:p>
        </p:txBody>
      </p:sp>
      <p:sp>
        <p:nvSpPr>
          <p:cNvPr id="3" name="Segnaposto contenuto 2">
            <a:extLst>
              <a:ext uri="{FF2B5EF4-FFF2-40B4-BE49-F238E27FC236}">
                <a16:creationId xmlns:a16="http://schemas.microsoft.com/office/drawing/2014/main" id="{A8556EA6-E79D-8778-17A6-CEC024FDA0DC}"/>
              </a:ext>
            </a:extLst>
          </p:cNvPr>
          <p:cNvSpPr>
            <a:spLocks noGrp="1"/>
          </p:cNvSpPr>
          <p:nvPr>
            <p:ph idx="1"/>
          </p:nvPr>
        </p:nvSpPr>
        <p:spPr>
          <a:xfrm>
            <a:off x="838200" y="2333297"/>
            <a:ext cx="4619621" cy="3843666"/>
          </a:xfrm>
        </p:spPr>
        <p:txBody>
          <a:bodyPr>
            <a:normAutofit/>
          </a:bodyPr>
          <a:lstStyle/>
          <a:p>
            <a:endParaRPr lang="it-IT"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Temporary withdrawal of preferences </a:t>
            </a:r>
          </a:p>
          <a:p>
            <a:r>
              <a:rPr lang="en-US" sz="2000" dirty="0">
                <a:latin typeface="Arial" panose="020B0604020202020204" pitchFamily="34" charset="0"/>
                <a:cs typeface="Arial" panose="020B0604020202020204" pitchFamily="34" charset="0"/>
              </a:rPr>
              <a:t>in case of serious and systematic violations of principles laid down in core human and labour rights conventions. </a:t>
            </a:r>
          </a:p>
          <a:p>
            <a:endParaRPr lang="en-US" sz="2000" dirty="0"/>
          </a:p>
          <a:p>
            <a:endParaRPr lang="en-GB" sz="2000" dirty="0"/>
          </a:p>
        </p:txBody>
      </p:sp>
      <p:pic>
        <p:nvPicPr>
          <p:cNvPr id="6" name="Picture 4" descr="Una imagen de una radiación electromagnética">
            <a:extLst>
              <a:ext uri="{FF2B5EF4-FFF2-40B4-BE49-F238E27FC236}">
                <a16:creationId xmlns:a16="http://schemas.microsoft.com/office/drawing/2014/main" id="{91C8649C-3700-C96E-B399-17F76B53128D}"/>
              </a:ext>
            </a:extLst>
          </p:cNvPr>
          <p:cNvPicPr>
            <a:picLocks noChangeAspect="1"/>
          </p:cNvPicPr>
          <p:nvPr/>
        </p:nvPicPr>
        <p:blipFill rotWithShape="1">
          <a:blip r:embed="rId2"/>
          <a:srcRect l="21293" r="20454" b="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4479344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olo 1">
            <a:extLst>
              <a:ext uri="{FF2B5EF4-FFF2-40B4-BE49-F238E27FC236}">
                <a16:creationId xmlns:a16="http://schemas.microsoft.com/office/drawing/2014/main" id="{37346141-ADD7-19AB-1631-109A7C68CB91}"/>
              </a:ext>
            </a:extLst>
          </p:cNvPr>
          <p:cNvSpPr>
            <a:spLocks noGrp="1"/>
          </p:cNvSpPr>
          <p:nvPr>
            <p:ph type="title"/>
          </p:nvPr>
        </p:nvSpPr>
        <p:spPr>
          <a:xfrm>
            <a:off x="838200" y="365125"/>
            <a:ext cx="5393361" cy="1325563"/>
          </a:xfrm>
        </p:spPr>
        <p:txBody>
          <a:bodyPr>
            <a:normAutofit/>
          </a:bodyPr>
          <a:lstStyle/>
          <a:p>
            <a:r>
              <a:rPr lang="en-GB" dirty="0"/>
              <a:t>HR Clauses</a:t>
            </a:r>
          </a:p>
        </p:txBody>
      </p:sp>
      <p:sp>
        <p:nvSpPr>
          <p:cNvPr id="3" name="Segnaposto contenuto 2">
            <a:extLst>
              <a:ext uri="{FF2B5EF4-FFF2-40B4-BE49-F238E27FC236}">
                <a16:creationId xmlns:a16="http://schemas.microsoft.com/office/drawing/2014/main" id="{4876EFCA-DC39-58C3-ED8B-E4486461D83C}"/>
              </a:ext>
            </a:extLst>
          </p:cNvPr>
          <p:cNvSpPr>
            <a:spLocks noGrp="1"/>
          </p:cNvSpPr>
          <p:nvPr>
            <p:ph idx="1"/>
          </p:nvPr>
        </p:nvSpPr>
        <p:spPr>
          <a:xfrm>
            <a:off x="838200" y="1825625"/>
            <a:ext cx="5393361" cy="4351338"/>
          </a:xfrm>
        </p:spPr>
        <p:txBody>
          <a:bodyPr>
            <a:normAutofit/>
          </a:bodyPr>
          <a:lstStyle/>
          <a:p>
            <a:r>
              <a:rPr lang="en-GB" dirty="0"/>
              <a:t>1995 the European Community established a policy of systematically including such clauses in all its trade and cooperation agreements</a:t>
            </a:r>
          </a:p>
          <a:p>
            <a:r>
              <a:rPr lang="en-GB" dirty="0"/>
              <a:t>No NEW standards  - reaffirmation of obligations </a:t>
            </a:r>
          </a:p>
          <a:p>
            <a:endParaRPr lang="en-GB" dirty="0"/>
          </a:p>
        </p:txBody>
      </p:sp>
      <p:pic>
        <p:nvPicPr>
          <p:cNvPr id="3074" name="Picture 2" descr="Foto gratuita assortimento di concetti per la giornata mondiale dell'aids con il simbolo del nastro">
            <a:extLst>
              <a:ext uri="{FF2B5EF4-FFF2-40B4-BE49-F238E27FC236}">
                <a16:creationId xmlns:a16="http://schemas.microsoft.com/office/drawing/2014/main" id="{E0D467CB-CE7E-A6E8-735A-AD1E6B7736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690" r="2" b="12812"/>
          <a:stretch/>
        </p:blipFill>
        <p:spPr bwMode="auto">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
        <p:nvSpPr>
          <p:cNvPr id="3081"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83"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02839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00672CB-4538-97EE-9894-2E93FC724AE3}"/>
              </a:ext>
            </a:extLst>
          </p:cNvPr>
          <p:cNvSpPr>
            <a:spLocks noGrp="1"/>
          </p:cNvSpPr>
          <p:nvPr>
            <p:ph type="title"/>
          </p:nvPr>
        </p:nvSpPr>
        <p:spPr>
          <a:xfrm>
            <a:off x="761803" y="350196"/>
            <a:ext cx="4646904" cy="1624520"/>
          </a:xfrm>
        </p:spPr>
        <p:txBody>
          <a:bodyPr anchor="ctr">
            <a:normAutofit/>
          </a:bodyPr>
          <a:lstStyle/>
          <a:p>
            <a:r>
              <a:rPr lang="en-US" sz="3700" dirty="0">
                <a:latin typeface="Arial" panose="020B0604020202020204" pitchFamily="34" charset="0"/>
                <a:ea typeface="Calibri" panose="020F0502020204030204" pitchFamily="34" charset="0"/>
                <a:cs typeface="Arial" panose="020B0604020202020204" pitchFamily="34" charset="0"/>
              </a:rPr>
              <a:t>Human rights clause</a:t>
            </a:r>
            <a:br>
              <a:rPr lang="en-US" sz="3700" dirty="0">
                <a:latin typeface="Arial" panose="020B0604020202020204" pitchFamily="34" charset="0"/>
                <a:ea typeface="Calibri" panose="020F0502020204030204" pitchFamily="34" charset="0"/>
                <a:cs typeface="Arial" panose="020B0604020202020204" pitchFamily="34" charset="0"/>
              </a:rPr>
            </a:br>
            <a:endParaRPr lang="en-GB" sz="3700" dirty="0"/>
          </a:p>
        </p:txBody>
      </p:sp>
      <p:sp>
        <p:nvSpPr>
          <p:cNvPr id="3" name="Segnaposto contenuto 2">
            <a:extLst>
              <a:ext uri="{FF2B5EF4-FFF2-40B4-BE49-F238E27FC236}">
                <a16:creationId xmlns:a16="http://schemas.microsoft.com/office/drawing/2014/main" id="{E4F81C75-9E3B-40E7-2340-B26D51096671}"/>
              </a:ext>
            </a:extLst>
          </p:cNvPr>
          <p:cNvSpPr>
            <a:spLocks noGrp="1"/>
          </p:cNvSpPr>
          <p:nvPr>
            <p:ph idx="1"/>
          </p:nvPr>
        </p:nvSpPr>
        <p:spPr>
          <a:xfrm>
            <a:off x="761802" y="2743200"/>
            <a:ext cx="4646905" cy="3613149"/>
          </a:xfrm>
        </p:spPr>
        <p:txBody>
          <a:bodyPr anchor="ctr">
            <a:normAutofit fontScale="92500"/>
          </a:bodyPr>
          <a:lstStyle/>
          <a:p>
            <a:pPr>
              <a:spcAft>
                <a:spcPts val="0"/>
              </a:spcAft>
            </a:pPr>
            <a:endParaRPr lang="en-US" sz="2000"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US" sz="2000" b="1" dirty="0">
                <a:latin typeface="Arial" panose="020B0604020202020204" pitchFamily="34" charset="0"/>
                <a:ea typeface="Calibri" panose="020F0502020204030204" pitchFamily="34" charset="0"/>
                <a:cs typeface="Arial" panose="020B0604020202020204" pitchFamily="34" charset="0"/>
              </a:rPr>
              <a:t>Respect for human rights</a:t>
            </a:r>
            <a:r>
              <a:rPr lang="en-US" sz="2000" dirty="0">
                <a:latin typeface="Arial" panose="020B0604020202020204" pitchFamily="34" charset="0"/>
                <a:ea typeface="Calibri" panose="020F0502020204030204" pitchFamily="34" charset="0"/>
                <a:cs typeface="Arial" panose="020B0604020202020204" pitchFamily="34" charset="0"/>
              </a:rPr>
              <a:t>, (democratic principles, rule of law, good governance) is defined as an ‘</a:t>
            </a:r>
            <a:r>
              <a:rPr lang="en-US" sz="2000" b="1" dirty="0">
                <a:latin typeface="Arial" panose="020B0604020202020204" pitchFamily="34" charset="0"/>
                <a:ea typeface="Calibri" panose="020F0502020204030204" pitchFamily="34" charset="0"/>
                <a:cs typeface="Arial" panose="020B0604020202020204" pitchFamily="34" charset="0"/>
              </a:rPr>
              <a:t>essential element’ of the agreement</a:t>
            </a:r>
            <a:r>
              <a:rPr lang="en-US" sz="2000" dirty="0">
                <a:latin typeface="Arial" panose="020B0604020202020204" pitchFamily="34" charset="0"/>
                <a:ea typeface="Calibri" panose="020F0502020204030204" pitchFamily="34" charset="0"/>
                <a:cs typeface="Arial" panose="020B0604020202020204" pitchFamily="34" charset="0"/>
              </a:rPr>
              <a:t>. </a:t>
            </a:r>
          </a:p>
          <a:p>
            <a:pPr>
              <a:spcAft>
                <a:spcPts val="0"/>
              </a:spcAft>
            </a:pPr>
            <a:endParaRPr lang="en-US" sz="2000"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US" sz="2000" b="1" dirty="0">
                <a:latin typeface="Arial" panose="020B0604020202020204" pitchFamily="34" charset="0"/>
                <a:ea typeface="Calibri" panose="020F0502020204030204" pitchFamily="34" charset="0"/>
                <a:cs typeface="Arial" panose="020B0604020202020204" pitchFamily="34" charset="0"/>
              </a:rPr>
              <a:t>Non-execution clause</a:t>
            </a:r>
            <a:r>
              <a:rPr lang="en-US" sz="2000" dirty="0">
                <a:latin typeface="Arial" panose="020B0604020202020204" pitchFamily="34" charset="0"/>
                <a:ea typeface="Calibri" panose="020F0502020204030204" pitchFamily="34" charset="0"/>
                <a:cs typeface="Arial" panose="020B0604020202020204" pitchFamily="34" charset="0"/>
              </a:rPr>
              <a:t>, which provides for a reaction in the hypothesis of a violation of an essential element of the Agreement – “appropriate </a:t>
            </a:r>
            <a:r>
              <a:rPr lang="en-GB" sz="2000" dirty="0">
                <a:latin typeface="Arial" panose="020B0604020202020204" pitchFamily="34" charset="0"/>
                <a:ea typeface="Calibri" panose="020F0502020204030204" pitchFamily="34" charset="0"/>
                <a:cs typeface="Arial" panose="020B0604020202020204" pitchFamily="34" charset="0"/>
              </a:rPr>
              <a:t>measures</a:t>
            </a:r>
            <a:r>
              <a:rPr lang="en-US" sz="2000" dirty="0">
                <a:latin typeface="Arial" panose="020B0604020202020204" pitchFamily="34" charset="0"/>
                <a:ea typeface="Calibri" panose="020F0502020204030204" pitchFamily="34" charset="0"/>
                <a:cs typeface="Arial" panose="020B0604020202020204" pitchFamily="34" charset="0"/>
              </a:rPr>
              <a:t>” – suspension of the agreement</a:t>
            </a:r>
            <a:endParaRPr lang="it-IT" sz="2000" dirty="0">
              <a:latin typeface="Arial" panose="020B0604020202020204" pitchFamily="34" charset="0"/>
              <a:ea typeface="Calibri" panose="020F0502020204030204" pitchFamily="34" charset="0"/>
              <a:cs typeface="Arial" panose="020B0604020202020204" pitchFamily="34" charset="0"/>
            </a:endParaRPr>
          </a:p>
          <a:p>
            <a:endParaRPr lang="en-GB" sz="2000" dirty="0"/>
          </a:p>
        </p:txBody>
      </p:sp>
      <p:pic>
        <p:nvPicPr>
          <p:cNvPr id="5" name="Picture 4" descr="A group of multi coloured wooden stick figures">
            <a:extLst>
              <a:ext uri="{FF2B5EF4-FFF2-40B4-BE49-F238E27FC236}">
                <a16:creationId xmlns:a16="http://schemas.microsoft.com/office/drawing/2014/main" id="{6939C740-565D-21EB-7891-6B75A456067D}"/>
              </a:ext>
            </a:extLst>
          </p:cNvPr>
          <p:cNvPicPr>
            <a:picLocks noChangeAspect="1"/>
          </p:cNvPicPr>
          <p:nvPr/>
        </p:nvPicPr>
        <p:blipFill rotWithShape="1">
          <a:blip r:embed="rId2"/>
          <a:srcRect l="12122" r="26253"/>
          <a:stretch/>
        </p:blipFill>
        <p:spPr>
          <a:xfrm>
            <a:off x="6096000" y="1"/>
            <a:ext cx="6102825" cy="6858000"/>
          </a:xfrm>
          <a:prstGeom prst="rect">
            <a:avLst/>
          </a:prstGeom>
        </p:spPr>
      </p:pic>
    </p:spTree>
    <p:extLst>
      <p:ext uri="{BB962C8B-B14F-4D97-AF65-F5344CB8AC3E}">
        <p14:creationId xmlns:p14="http://schemas.microsoft.com/office/powerpoint/2010/main" val="2615501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74D2728-E2FF-6B10-10B0-2DA2116C21CF}"/>
              </a:ext>
            </a:extLst>
          </p:cNvPr>
          <p:cNvSpPr>
            <a:spLocks noGrp="1"/>
          </p:cNvSpPr>
          <p:nvPr>
            <p:ph type="title"/>
          </p:nvPr>
        </p:nvSpPr>
        <p:spPr>
          <a:xfrm>
            <a:off x="640080" y="325369"/>
            <a:ext cx="4368602" cy="1956841"/>
          </a:xfrm>
        </p:spPr>
        <p:txBody>
          <a:bodyPr anchor="b">
            <a:normAutofit/>
          </a:bodyPr>
          <a:lstStyle/>
          <a:p>
            <a:r>
              <a:rPr lang="en-GB" sz="5400"/>
              <a:t>Cotonou (ACP countries) </a:t>
            </a:r>
          </a:p>
        </p:txBody>
      </p:sp>
      <p:sp>
        <p:nvSpPr>
          <p:cNvPr id="103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94EB04FC-E4E1-AD96-7CAD-FB3397241F6A}"/>
              </a:ext>
            </a:extLst>
          </p:cNvPr>
          <p:cNvSpPr>
            <a:spLocks noGrp="1"/>
          </p:cNvSpPr>
          <p:nvPr>
            <p:ph idx="1"/>
          </p:nvPr>
        </p:nvSpPr>
        <p:spPr>
          <a:xfrm>
            <a:off x="640080" y="2872899"/>
            <a:ext cx="4243589" cy="3320668"/>
          </a:xfrm>
        </p:spPr>
        <p:txBody>
          <a:bodyPr>
            <a:normAutofit/>
          </a:bodyPr>
          <a:lstStyle/>
          <a:p>
            <a:pPr marL="0" indent="0">
              <a:buNone/>
            </a:pPr>
            <a:r>
              <a:rPr lang="en-GB" sz="2200"/>
              <a:t>“Respect for human rights, democratic principles and the rule of law, which underpin the ACP–EU Partnership, shall underpin the domestic and international policies of the Parties and constitute the essential elements of this Agreement”</a:t>
            </a:r>
          </a:p>
          <a:p>
            <a:pPr marL="0" indent="0">
              <a:buNone/>
            </a:pPr>
            <a:r>
              <a:rPr lang="en-GB" sz="2200"/>
              <a:t>(Cotonou Agreement with ACP countries, Article 9(2)) </a:t>
            </a:r>
          </a:p>
        </p:txBody>
      </p:sp>
      <p:pic>
        <p:nvPicPr>
          <p:cNvPr id="1026" name="Picture 2" descr="Foto gratuita natura morta di rappresentazione della filiera">
            <a:extLst>
              <a:ext uri="{FF2B5EF4-FFF2-40B4-BE49-F238E27FC236}">
                <a16:creationId xmlns:a16="http://schemas.microsoft.com/office/drawing/2014/main" id="{D1E095A5-A063-C27A-A954-748981ED08E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370" r="16677"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106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0E86B35E-9F00-A231-4CDA-E466D4B831AF}"/>
              </a:ext>
            </a:extLst>
          </p:cNvPr>
          <p:cNvSpPr>
            <a:spLocks noGrp="1"/>
          </p:cNvSpPr>
          <p:nvPr>
            <p:ph type="title"/>
          </p:nvPr>
        </p:nvSpPr>
        <p:spPr>
          <a:xfrm>
            <a:off x="477981" y="1122363"/>
            <a:ext cx="4023360" cy="3204134"/>
          </a:xfrm>
        </p:spPr>
        <p:txBody>
          <a:bodyPr vert="horz" lIns="91440" tIns="45720" rIns="91440" bIns="45720" rtlCol="0" anchor="b">
            <a:normAutofit fontScale="90000"/>
          </a:bodyPr>
          <a:lstStyle/>
          <a:p>
            <a:r>
              <a:rPr lang="en-US" sz="4800" kern="1200" dirty="0">
                <a:solidFill>
                  <a:srgbClr val="FF0000"/>
                </a:solidFill>
                <a:latin typeface="+mj-lt"/>
                <a:ea typeface="+mj-ea"/>
                <a:cs typeface="+mj-cs"/>
              </a:rPr>
              <a:t>PART I</a:t>
            </a:r>
            <a:br>
              <a:rPr lang="en-US" sz="4800" kern="1200" dirty="0">
                <a:solidFill>
                  <a:schemeClr val="tx1"/>
                </a:solidFill>
                <a:latin typeface="+mj-lt"/>
                <a:ea typeface="+mj-ea"/>
                <a:cs typeface="+mj-cs"/>
              </a:rPr>
            </a:br>
            <a:br>
              <a:rPr lang="en-US" sz="4800" kern="1200" dirty="0">
                <a:solidFill>
                  <a:schemeClr val="tx1"/>
                </a:solidFill>
                <a:latin typeface="+mj-lt"/>
                <a:ea typeface="+mj-ea"/>
                <a:cs typeface="+mj-cs"/>
              </a:rPr>
            </a:br>
            <a:r>
              <a:rPr lang="en-US" sz="4800" kern="1200" dirty="0">
                <a:solidFill>
                  <a:schemeClr val="tx1"/>
                </a:solidFill>
                <a:latin typeface="+mj-lt"/>
                <a:ea typeface="+mj-ea"/>
                <a:cs typeface="+mj-cs"/>
              </a:rPr>
              <a:t>EU as a World Actor (in promoting HR)</a:t>
            </a:r>
            <a:br>
              <a:rPr lang="en-US" sz="4800" kern="1200" dirty="0">
                <a:solidFill>
                  <a:schemeClr val="tx1"/>
                </a:solidFill>
                <a:latin typeface="+mj-lt"/>
                <a:ea typeface="+mj-ea"/>
                <a:cs typeface="+mj-cs"/>
              </a:rPr>
            </a:br>
            <a:endParaRPr lang="en-US" sz="4800" kern="1200" dirty="0">
              <a:solidFill>
                <a:schemeClr val="tx1"/>
              </a:solidFill>
              <a:latin typeface="+mj-lt"/>
              <a:ea typeface="+mj-ea"/>
              <a:cs typeface="+mj-cs"/>
            </a:endParaRPr>
          </a:p>
        </p:txBody>
      </p:sp>
      <p:sp>
        <p:nvSpPr>
          <p:cNvPr id="31" name="Rectangle 3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5" name="Picture 4" descr="An arrow pointing right">
            <a:extLst>
              <a:ext uri="{FF2B5EF4-FFF2-40B4-BE49-F238E27FC236}">
                <a16:creationId xmlns:a16="http://schemas.microsoft.com/office/drawing/2014/main" id="{9B76E5EA-830F-F7DA-4D18-53CC494D91E9}"/>
              </a:ext>
            </a:extLst>
          </p:cNvPr>
          <p:cNvPicPr>
            <a:picLocks noChangeAspect="1"/>
          </p:cNvPicPr>
          <p:nvPr/>
        </p:nvPicPr>
        <p:blipFill rotWithShape="1">
          <a:blip r:embed="rId2"/>
          <a:srcRect t="14849" r="1" b="1"/>
          <a:stretch/>
        </p:blipFill>
        <p:spPr>
          <a:xfrm>
            <a:off x="4864608" y="1422273"/>
            <a:ext cx="6846363" cy="3862200"/>
          </a:xfrm>
          <a:prstGeom prst="rect">
            <a:avLst/>
          </a:prstGeom>
        </p:spPr>
      </p:pic>
    </p:spTree>
    <p:extLst>
      <p:ext uri="{BB962C8B-B14F-4D97-AF65-F5344CB8AC3E}">
        <p14:creationId xmlns:p14="http://schemas.microsoft.com/office/powerpoint/2010/main" val="29667146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172B96-7AE0-D8F8-614A-493E9013CA73}"/>
              </a:ext>
            </a:extLst>
          </p:cNvPr>
          <p:cNvSpPr>
            <a:spLocks noGrp="1"/>
          </p:cNvSpPr>
          <p:nvPr>
            <p:ph type="title"/>
          </p:nvPr>
        </p:nvSpPr>
        <p:spPr>
          <a:xfrm>
            <a:off x="762000" y="761998"/>
            <a:ext cx="5334000" cy="1708246"/>
          </a:xfrm>
        </p:spPr>
        <p:txBody>
          <a:bodyPr anchor="ctr">
            <a:normAutofit/>
          </a:bodyPr>
          <a:lstStyle/>
          <a:p>
            <a:br>
              <a:rPr lang="en-GB" sz="2800"/>
            </a:br>
            <a:r>
              <a:rPr lang="en-GB" sz="2800"/>
              <a:t>Ex. Korea: Essential element clause in the framework agreement </a:t>
            </a:r>
            <a:br>
              <a:rPr lang="en-GB" sz="2800"/>
            </a:br>
            <a:r>
              <a:rPr lang="en-GB" sz="2800"/>
              <a:t> </a:t>
            </a:r>
          </a:p>
        </p:txBody>
      </p:sp>
      <p:sp>
        <p:nvSpPr>
          <p:cNvPr id="3" name="Segnaposto contenuto 2">
            <a:extLst>
              <a:ext uri="{FF2B5EF4-FFF2-40B4-BE49-F238E27FC236}">
                <a16:creationId xmlns:a16="http://schemas.microsoft.com/office/drawing/2014/main" id="{3DD28A7C-7C88-7EAC-3B6A-13E6D3C3297E}"/>
              </a:ext>
            </a:extLst>
          </p:cNvPr>
          <p:cNvSpPr>
            <a:spLocks noGrp="1"/>
          </p:cNvSpPr>
          <p:nvPr>
            <p:ph idx="1"/>
          </p:nvPr>
        </p:nvSpPr>
        <p:spPr>
          <a:xfrm>
            <a:off x="761994" y="2470245"/>
            <a:ext cx="5334006" cy="3769835"/>
          </a:xfrm>
        </p:spPr>
        <p:txBody>
          <a:bodyPr anchor="ctr">
            <a:normAutofit/>
          </a:bodyPr>
          <a:lstStyle/>
          <a:p>
            <a:r>
              <a:rPr lang="en-GB" sz="1700"/>
              <a:t>The Parties confirm their attachment to democratic principles, human rights and fundamental freedoms, and the rule of law. Respect for democratic principles and human rights and fundamental freedoms as laid down in the Universal Declaration of Human Rights and other relevant international human rights instruments, which reflect the principle of the rule of law, underpins the internal and international policies of both Parties and constitutes an essential element of this Agreement.</a:t>
            </a:r>
          </a:p>
          <a:p>
            <a:endParaRPr lang="en-GB" sz="1700"/>
          </a:p>
          <a:p>
            <a:r>
              <a:rPr lang="en-GB" sz="1700"/>
              <a:t>(reference to international law)</a:t>
            </a:r>
          </a:p>
        </p:txBody>
      </p:sp>
      <p:sp>
        <p:nvSpPr>
          <p:cNvPr id="2055" name="Rectangle 2054">
            <a:extLst>
              <a:ext uri="{FF2B5EF4-FFF2-40B4-BE49-F238E27FC236}">
                <a16:creationId xmlns:a16="http://schemas.microsoft.com/office/drawing/2014/main" id="{0D05C9B4-B5C9-2D4D-23C9-CEE72646F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800" y="-1"/>
            <a:ext cx="5410200" cy="6858001"/>
          </a:xfrm>
          <a:prstGeom prst="rect">
            <a:avLst/>
          </a:prstGeom>
          <a:solidFill>
            <a:srgbClr val="FFFFFF"/>
          </a:solidFill>
          <a:ln>
            <a:noFill/>
          </a:ln>
          <a:effectLst>
            <a:outerShdw blurRad="266700" dist="215900" dir="858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Vettore gratuito illustrazione della mappa della corea del sud disegnata a mano">
            <a:extLst>
              <a:ext uri="{FF2B5EF4-FFF2-40B4-BE49-F238E27FC236}">
                <a16:creationId xmlns:a16="http://schemas.microsoft.com/office/drawing/2014/main" id="{24E8ECF9-5E05-2AEF-D41C-F5C4C1C5D14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07878" y="1548705"/>
            <a:ext cx="3758045" cy="3758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51051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olo 1">
            <a:extLst>
              <a:ext uri="{FF2B5EF4-FFF2-40B4-BE49-F238E27FC236}">
                <a16:creationId xmlns:a16="http://schemas.microsoft.com/office/drawing/2014/main" id="{5D19BE0B-49FC-9D4E-76A0-6B7ECA5F4371}"/>
              </a:ext>
            </a:extLst>
          </p:cNvPr>
          <p:cNvSpPr>
            <a:spLocks noGrp="1"/>
          </p:cNvSpPr>
          <p:nvPr>
            <p:ph type="title"/>
          </p:nvPr>
        </p:nvSpPr>
        <p:spPr>
          <a:xfrm>
            <a:off x="838200" y="365125"/>
            <a:ext cx="5393361" cy="1325563"/>
          </a:xfrm>
        </p:spPr>
        <p:txBody>
          <a:bodyPr>
            <a:normAutofit/>
          </a:bodyPr>
          <a:lstStyle/>
          <a:p>
            <a:r>
              <a:rPr lang="en-GB"/>
              <a:t>Linkage clause </a:t>
            </a:r>
          </a:p>
        </p:txBody>
      </p:sp>
      <p:sp>
        <p:nvSpPr>
          <p:cNvPr id="3" name="Segnaposto contenuto 2">
            <a:extLst>
              <a:ext uri="{FF2B5EF4-FFF2-40B4-BE49-F238E27FC236}">
                <a16:creationId xmlns:a16="http://schemas.microsoft.com/office/drawing/2014/main" id="{8684D7B6-7A10-34BD-D477-EFDC3962AFAD}"/>
              </a:ext>
            </a:extLst>
          </p:cNvPr>
          <p:cNvSpPr>
            <a:spLocks noGrp="1"/>
          </p:cNvSpPr>
          <p:nvPr>
            <p:ph idx="1"/>
          </p:nvPr>
        </p:nvSpPr>
        <p:spPr>
          <a:xfrm>
            <a:off x="838200" y="1825625"/>
            <a:ext cx="5393361" cy="4351338"/>
          </a:xfrm>
        </p:spPr>
        <p:txBody>
          <a:bodyPr>
            <a:normAutofit/>
          </a:bodyPr>
          <a:lstStyle/>
          <a:p>
            <a:r>
              <a:rPr lang="en-GB" sz="2600"/>
              <a:t>Trade agreement with Korea no HRC BUT it contains LINKAGE CLAUSE:</a:t>
            </a:r>
          </a:p>
          <a:p>
            <a:endParaRPr lang="en-GB" sz="2600"/>
          </a:p>
          <a:p>
            <a:pPr marL="0" indent="0">
              <a:buNone/>
            </a:pPr>
            <a:r>
              <a:rPr lang="en-GB" sz="2600"/>
              <a:t>Article 2. The present (TRADE) Agreement shall </a:t>
            </a:r>
            <a:r>
              <a:rPr lang="en-GB" sz="2600" b="1"/>
              <a:t>be an integral part </a:t>
            </a:r>
            <a:r>
              <a:rPr lang="en-GB" sz="2600"/>
              <a:t>of the overall bilateral relations as governed by the Framework Agreement. It constitutes a specific Agreement giving effect to the trade provisions within the meaning of the Framework Agreement'.</a:t>
            </a:r>
          </a:p>
          <a:p>
            <a:endParaRPr lang="en-GB" sz="2600"/>
          </a:p>
        </p:txBody>
      </p:sp>
      <p:pic>
        <p:nvPicPr>
          <p:cNvPr id="5" name="Picture 4" descr="People shaking hands">
            <a:extLst>
              <a:ext uri="{FF2B5EF4-FFF2-40B4-BE49-F238E27FC236}">
                <a16:creationId xmlns:a16="http://schemas.microsoft.com/office/drawing/2014/main" id="{E020B4EB-FBCC-E41B-D16B-FBA06D8F98A7}"/>
              </a:ext>
            </a:extLst>
          </p:cNvPr>
          <p:cNvPicPr>
            <a:picLocks noChangeAspect="1"/>
          </p:cNvPicPr>
          <p:nvPr/>
        </p:nvPicPr>
        <p:blipFill rotWithShape="1">
          <a:blip r:embed="rId2"/>
          <a:srcRect l="15088" r="9911" b="-1"/>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8"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33427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EBC672-BBF6-3D93-6515-0215034F8892}"/>
              </a:ext>
            </a:extLst>
          </p:cNvPr>
          <p:cNvSpPr>
            <a:spLocks noGrp="1"/>
          </p:cNvSpPr>
          <p:nvPr>
            <p:ph type="title"/>
          </p:nvPr>
        </p:nvSpPr>
        <p:spPr>
          <a:xfrm>
            <a:off x="753389" y="1138265"/>
            <a:ext cx="4843762" cy="1401183"/>
          </a:xfrm>
        </p:spPr>
        <p:txBody>
          <a:bodyPr anchor="t">
            <a:normAutofit/>
          </a:bodyPr>
          <a:lstStyle/>
          <a:p>
            <a:r>
              <a:rPr lang="en-GB" sz="3200"/>
              <a:t>Examples</a:t>
            </a:r>
          </a:p>
        </p:txBody>
      </p:sp>
      <p:cxnSp>
        <p:nvCxnSpPr>
          <p:cNvPr id="1033" name="Straight Connector 1032">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C7E2FEF7-4C37-669F-F04F-939A954A98E6}"/>
              </a:ext>
            </a:extLst>
          </p:cNvPr>
          <p:cNvSpPr>
            <a:spLocks noGrp="1"/>
          </p:cNvSpPr>
          <p:nvPr>
            <p:ph idx="1"/>
          </p:nvPr>
        </p:nvSpPr>
        <p:spPr>
          <a:xfrm>
            <a:off x="944889" y="1757364"/>
            <a:ext cx="5255886" cy="4396748"/>
          </a:xfrm>
        </p:spPr>
        <p:txBody>
          <a:bodyPr>
            <a:normAutofit/>
          </a:bodyPr>
          <a:lstStyle/>
          <a:p>
            <a:r>
              <a:rPr lang="en-US" sz="1400" dirty="0">
                <a:effectLst/>
                <a:latin typeface="Times New Roman" panose="02020603050405020304" pitchFamily="18" charset="0"/>
                <a:ea typeface="Calibri" panose="020F0502020204030204" pitchFamily="34" charset="0"/>
              </a:rPr>
              <a:t>GEORGIA</a:t>
            </a:r>
          </a:p>
          <a:p>
            <a:pPr marL="0" indent="0">
              <a:buNone/>
            </a:pPr>
            <a:r>
              <a:rPr lang="en-US" sz="1400" dirty="0">
                <a:effectLst/>
                <a:latin typeface="Times New Roman" panose="02020603050405020304" pitchFamily="18" charset="0"/>
                <a:ea typeface="Calibri" panose="020F0502020204030204" pitchFamily="34" charset="0"/>
              </a:rPr>
              <a:t>Respect for the democratic principles, human rights and fundamental freedoms, as proclaimed in the United Nations Universal Declaration of Human Rights of 1948 and as defined in the European Convention for the Protection of Human Rights and Fundamental Freedoms of 1950, the Helsinki Final Act of 1975 of the Conference on Security and Cooperation in Europe and the Charter of Paris for a New Europe of 1990 shall form the basis of the domestic and external policies of the Parties and constitutes an essential element of this Agreement</a:t>
            </a:r>
            <a:r>
              <a:rPr lang="it-IT" sz="1400" dirty="0">
                <a:effectLst/>
              </a:rPr>
              <a:t> </a:t>
            </a:r>
          </a:p>
          <a:p>
            <a:pPr marL="0" indent="0">
              <a:buNone/>
            </a:pPr>
            <a:r>
              <a:rPr lang="en-US" sz="1400" dirty="0">
                <a:effectLst/>
                <a:latin typeface="Times New Roman" panose="02020603050405020304" pitchFamily="18" charset="0"/>
                <a:ea typeface="Calibri" panose="020F0502020204030204" pitchFamily="34" charset="0"/>
              </a:rPr>
              <a:t>Countering the proliferation of weapons of mass destruction, related materials and their means of delivery also constitute essential elements of this Agreement”. </a:t>
            </a:r>
            <a:endParaRPr lang="en-GB" sz="1400" dirty="0"/>
          </a:p>
        </p:txBody>
      </p:sp>
      <p:pic>
        <p:nvPicPr>
          <p:cNvPr id="1028" name="Picture 4" descr="Bandiera, Nazione, Georgia, Geografia">
            <a:extLst>
              <a:ext uri="{FF2B5EF4-FFF2-40B4-BE49-F238E27FC236}">
                <a16:creationId xmlns:a16="http://schemas.microsoft.com/office/drawing/2014/main" id="{A5959F03-EB59-1A70-4460-F9D4CD12A07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648" r="17103" b="2"/>
          <a:stretch/>
        </p:blipFill>
        <p:spPr bwMode="auto">
          <a:xfrm>
            <a:off x="6715124" y="-36077"/>
            <a:ext cx="5219731" cy="5870298"/>
          </a:xfrm>
          <a:custGeom>
            <a:avLst/>
            <a:gdLst/>
            <a:ahLst/>
            <a:cxnLst/>
            <a:rect l="l" t="t" r="r" b="b"/>
            <a:pathLst>
              <a:path w="4810442" h="4810442">
                <a:moveTo>
                  <a:pt x="2405221" y="0"/>
                </a:moveTo>
                <a:cubicBezTo>
                  <a:pt x="3733588" y="0"/>
                  <a:pt x="4810442" y="1076854"/>
                  <a:pt x="4810442" y="2405221"/>
                </a:cubicBezTo>
                <a:cubicBezTo>
                  <a:pt x="4810442" y="3733588"/>
                  <a:pt x="3733588" y="4810442"/>
                  <a:pt x="2405221" y="4810442"/>
                </a:cubicBezTo>
                <a:cubicBezTo>
                  <a:pt x="1076854" y="4810442"/>
                  <a:pt x="0" y="3733588"/>
                  <a:pt x="0" y="2405221"/>
                </a:cubicBezTo>
                <a:cubicBezTo>
                  <a:pt x="0" y="1076854"/>
                  <a:pt x="1076854" y="0"/>
                  <a:pt x="2405221"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0282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BFB4F7-CE8A-A5FA-67B6-867021B04383}"/>
              </a:ext>
            </a:extLst>
          </p:cNvPr>
          <p:cNvSpPr>
            <a:spLocks noGrp="1"/>
          </p:cNvSpPr>
          <p:nvPr>
            <p:ph type="title"/>
          </p:nvPr>
        </p:nvSpPr>
        <p:spPr>
          <a:xfrm>
            <a:off x="753389" y="1138265"/>
            <a:ext cx="4843762" cy="1401183"/>
          </a:xfrm>
        </p:spPr>
        <p:txBody>
          <a:bodyPr anchor="t">
            <a:normAutofit/>
          </a:bodyPr>
          <a:lstStyle/>
          <a:p>
            <a:r>
              <a:rPr lang="en-GB" sz="3200" dirty="0"/>
              <a:t>Example: </a:t>
            </a:r>
            <a:r>
              <a:rPr lang="en-US" sz="3200" dirty="0">
                <a:latin typeface="Times New Roman" panose="02020603050405020304" pitchFamily="18" charset="0"/>
                <a:ea typeface="Times New Roman" panose="02020603050405020304" pitchFamily="18" charset="0"/>
              </a:rPr>
              <a:t>UKRAINE </a:t>
            </a:r>
            <a:br>
              <a:rPr lang="en-US" sz="3200" dirty="0">
                <a:latin typeface="Times New Roman" panose="02020603050405020304" pitchFamily="18" charset="0"/>
                <a:ea typeface="Times New Roman" panose="02020603050405020304" pitchFamily="18" charset="0"/>
              </a:rPr>
            </a:br>
            <a:endParaRPr lang="en-GB" sz="3200" dirty="0"/>
          </a:p>
        </p:txBody>
      </p:sp>
      <p:cxnSp>
        <p:nvCxnSpPr>
          <p:cNvPr id="2055" name="Straight Connector 2054">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07681C1A-75AC-4022-44FC-69D51549967E}"/>
              </a:ext>
            </a:extLst>
          </p:cNvPr>
          <p:cNvSpPr>
            <a:spLocks noGrp="1"/>
          </p:cNvSpPr>
          <p:nvPr>
            <p:ph idx="1"/>
          </p:nvPr>
        </p:nvSpPr>
        <p:spPr>
          <a:xfrm>
            <a:off x="753389" y="2551176"/>
            <a:ext cx="4843762" cy="3602935"/>
          </a:xfrm>
        </p:spPr>
        <p:txBody>
          <a:bodyPr>
            <a:normAutofit/>
          </a:bodyPr>
          <a:lstStyle/>
          <a:p>
            <a:r>
              <a:rPr lang="en-US" sz="2000" dirty="0">
                <a:latin typeface="Times New Roman" panose="02020603050405020304" pitchFamily="18" charset="0"/>
                <a:ea typeface="Times New Roman" panose="02020603050405020304" pitchFamily="18" charset="0"/>
              </a:rPr>
              <a:t>ADD: </a:t>
            </a:r>
            <a:r>
              <a:rPr lang="en-US" sz="2000" dirty="0">
                <a:effectLst/>
                <a:latin typeface="Times New Roman" panose="02020603050405020304" pitchFamily="18" charset="0"/>
                <a:ea typeface="Times New Roman" panose="02020603050405020304" pitchFamily="18" charset="0"/>
              </a:rPr>
              <a:t>‘Promotion of respect for the principles of sovereignty and territorial integrity, inviolability of borders and independence as well as countering the proliferation of weapons of mass destruction.’ </a:t>
            </a:r>
            <a:endParaRPr lang="en-GB" sz="2000" dirty="0"/>
          </a:p>
        </p:txBody>
      </p:sp>
      <p:pic>
        <p:nvPicPr>
          <p:cNvPr id="2050" name="Picture 2" descr="Vettore gratuito mappa dell'ucraina con bandiera delle pennellate">
            <a:extLst>
              <a:ext uri="{FF2B5EF4-FFF2-40B4-BE49-F238E27FC236}">
                <a16:creationId xmlns:a16="http://schemas.microsoft.com/office/drawing/2014/main" id="{E76F4820-A131-C920-47E4-24F3F9D42C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847" r="14651" b="-2"/>
          <a:stretch/>
        </p:blipFill>
        <p:spPr bwMode="auto">
          <a:xfrm>
            <a:off x="6524941" y="1023779"/>
            <a:ext cx="4810442" cy="4810442"/>
          </a:xfrm>
          <a:custGeom>
            <a:avLst/>
            <a:gdLst/>
            <a:ahLst/>
            <a:cxnLst/>
            <a:rect l="l" t="t" r="r" b="b"/>
            <a:pathLst>
              <a:path w="4810442" h="4810442">
                <a:moveTo>
                  <a:pt x="2405221" y="0"/>
                </a:moveTo>
                <a:cubicBezTo>
                  <a:pt x="3733588" y="0"/>
                  <a:pt x="4810442" y="1076854"/>
                  <a:pt x="4810442" y="2405221"/>
                </a:cubicBezTo>
                <a:cubicBezTo>
                  <a:pt x="4810442" y="3733588"/>
                  <a:pt x="3733588" y="4810442"/>
                  <a:pt x="2405221" y="4810442"/>
                </a:cubicBezTo>
                <a:cubicBezTo>
                  <a:pt x="1076854" y="4810442"/>
                  <a:pt x="0" y="3733588"/>
                  <a:pt x="0" y="2405221"/>
                </a:cubicBezTo>
                <a:cubicBezTo>
                  <a:pt x="0" y="1076854"/>
                  <a:pt x="1076854" y="0"/>
                  <a:pt x="2405221"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1795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A174D18-28D8-86AD-36A2-8D98DC660140}"/>
              </a:ext>
            </a:extLst>
          </p:cNvPr>
          <p:cNvSpPr>
            <a:spLocks noGrp="1"/>
          </p:cNvSpPr>
          <p:nvPr>
            <p:ph type="title"/>
          </p:nvPr>
        </p:nvSpPr>
        <p:spPr/>
        <p:txBody>
          <a:bodyPr/>
          <a:lstStyle/>
          <a:p>
            <a:r>
              <a:rPr lang="en-GB" dirty="0"/>
              <a:t>Definition of HR: </a:t>
            </a:r>
            <a:r>
              <a:rPr lang="en-US" dirty="0">
                <a:latin typeface="Times New Roman" panose="02020603050405020304" pitchFamily="18" charset="0"/>
                <a:ea typeface="Times New Roman" panose="02020603050405020304" pitchFamily="18" charset="0"/>
              </a:rPr>
              <a:t>interpretation of the human rights clause during the negotiations</a:t>
            </a:r>
            <a:endParaRPr lang="en-GB" dirty="0"/>
          </a:p>
        </p:txBody>
      </p:sp>
      <p:sp>
        <p:nvSpPr>
          <p:cNvPr id="3" name="Segnaposto contenuto 2">
            <a:extLst>
              <a:ext uri="{FF2B5EF4-FFF2-40B4-BE49-F238E27FC236}">
                <a16:creationId xmlns:a16="http://schemas.microsoft.com/office/drawing/2014/main" id="{248ECCCA-D028-43EC-1784-37243A4D9A3A}"/>
              </a:ext>
            </a:extLst>
          </p:cNvPr>
          <p:cNvSpPr>
            <a:spLocks noGrp="1"/>
          </p:cNvSpPr>
          <p:nvPr>
            <p:ph idx="1"/>
          </p:nvPr>
        </p:nvSpPr>
        <p:spPr/>
        <p:txBody>
          <a:bodyPr>
            <a:normAutofit/>
          </a:bodyPr>
          <a:lstStyle/>
          <a:p>
            <a:r>
              <a:rPr lang="en-US" sz="1800" b="1" dirty="0">
                <a:effectLst/>
                <a:latin typeface="Times New Roman" panose="02020603050405020304" pitchFamily="18" charset="0"/>
                <a:ea typeface="Times New Roman" panose="02020603050405020304" pitchFamily="18" charset="0"/>
              </a:rPr>
              <a:t>Singapore</a:t>
            </a:r>
            <a:r>
              <a:rPr lang="en-US" sz="1800" dirty="0">
                <a:effectLst/>
                <a:latin typeface="Times New Roman" panose="02020603050405020304" pitchFamily="18" charset="0"/>
                <a:ea typeface="Times New Roman" panose="02020603050405020304" pitchFamily="18" charset="0"/>
              </a:rPr>
              <a:t> opposed the inclusion of the clause in the Partnership and Cooperation Agreement (ESPCA)  because it feared that this could affect its legislation on the death penalty. </a:t>
            </a:r>
          </a:p>
          <a:p>
            <a:r>
              <a:rPr lang="en-US" sz="1800" dirty="0">
                <a:effectLst/>
                <a:latin typeface="Times New Roman" panose="02020603050405020304" pitchFamily="18" charset="0"/>
                <a:ea typeface="Times New Roman" panose="02020603050405020304" pitchFamily="18" charset="0"/>
              </a:rPr>
              <a:t>Compromise: the parties signed a side letter to the ESPCA declaring that:</a:t>
            </a:r>
          </a:p>
          <a:p>
            <a:r>
              <a:rPr lang="en-US" sz="180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rPr>
              <a:t>neither party are aware (…) of any of each other’s domestic laws, or their application, which could lead to the invocation of the non-execution mechanism</a:t>
            </a:r>
            <a:r>
              <a:rPr lang="en-US" sz="1800" dirty="0">
                <a:effectLst/>
                <a:latin typeface="Times New Roman" panose="02020603050405020304" pitchFamily="18" charset="0"/>
                <a:ea typeface="Times New Roman" panose="02020603050405020304" pitchFamily="18" charset="0"/>
              </a:rPr>
              <a:t>. Both sides confirm their understanding that ..... they are not aware of any of each other's domestic laws, or their application, which could lead to the invocation of Article 44 of the Agreement”</a:t>
            </a:r>
            <a:endParaRPr lang="it-IT" sz="18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This is a recognition made in advance by Singapore that it complies with the human rights clause and that the EU will not challenge this. </a:t>
            </a:r>
          </a:p>
          <a:p>
            <a:endParaRPr lang="en-US" sz="1800" dirty="0">
              <a:latin typeface="Times New Roman" panose="02020603050405020304" pitchFamily="18" charset="0"/>
              <a:ea typeface="Calibri" panose="020F0502020204030204" pitchFamily="34" charset="0"/>
            </a:endParaRPr>
          </a:p>
          <a:p>
            <a:r>
              <a:rPr lang="en-US" sz="1800" dirty="0">
                <a:effectLst/>
                <a:latin typeface="Times New Roman" panose="02020603050405020304" pitchFamily="18" charset="0"/>
                <a:ea typeface="Calibri" panose="020F0502020204030204" pitchFamily="34" charset="0"/>
              </a:rPr>
              <a:t>This compromising solution is of concern because it in this way the EU is explicitly accepting that the human rights protection standards in Singapore are the same as the level of protection of human rights in the EU</a:t>
            </a:r>
            <a:r>
              <a:rPr lang="en-US" sz="1800">
                <a:effectLst/>
                <a:latin typeface="Times New Roman" panose="02020603050405020304" pitchFamily="18" charset="0"/>
                <a:ea typeface="Calibri" panose="020F0502020204030204" pitchFamily="34" charset="0"/>
              </a:rPr>
              <a:t>. </a:t>
            </a:r>
            <a:endParaRPr lang="en-GB" dirty="0"/>
          </a:p>
        </p:txBody>
      </p:sp>
    </p:spTree>
    <p:extLst>
      <p:ext uri="{BB962C8B-B14F-4D97-AF65-F5344CB8AC3E}">
        <p14:creationId xmlns:p14="http://schemas.microsoft.com/office/powerpoint/2010/main" val="29756366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D4E2F6-8200-0368-82E5-EFEEC69D599B}"/>
              </a:ext>
            </a:extLst>
          </p:cNvPr>
          <p:cNvSpPr>
            <a:spLocks noGrp="1"/>
          </p:cNvSpPr>
          <p:nvPr>
            <p:ph type="title"/>
          </p:nvPr>
        </p:nvSpPr>
        <p:spPr>
          <a:xfrm>
            <a:off x="876693" y="741391"/>
            <a:ext cx="4355265" cy="1616203"/>
          </a:xfrm>
        </p:spPr>
        <p:txBody>
          <a:bodyPr anchor="b">
            <a:normAutofit/>
          </a:bodyPr>
          <a:lstStyle/>
          <a:p>
            <a:r>
              <a:rPr lang="en-GB" sz="3200"/>
              <a:t>Non-execution clause </a:t>
            </a:r>
          </a:p>
        </p:txBody>
      </p:sp>
      <p:sp>
        <p:nvSpPr>
          <p:cNvPr id="3" name="Segnaposto contenuto 2">
            <a:extLst>
              <a:ext uri="{FF2B5EF4-FFF2-40B4-BE49-F238E27FC236}">
                <a16:creationId xmlns:a16="http://schemas.microsoft.com/office/drawing/2014/main" id="{10165B45-3066-B9DB-4A60-FAAA76398A00}"/>
              </a:ext>
            </a:extLst>
          </p:cNvPr>
          <p:cNvSpPr>
            <a:spLocks noGrp="1"/>
          </p:cNvSpPr>
          <p:nvPr>
            <p:ph idx="1"/>
          </p:nvPr>
        </p:nvSpPr>
        <p:spPr>
          <a:xfrm>
            <a:off x="876692" y="2533476"/>
            <a:ext cx="5939744" cy="3447832"/>
          </a:xfrm>
        </p:spPr>
        <p:txBody>
          <a:bodyPr anchor="t">
            <a:noAutofit/>
          </a:bodyPr>
          <a:lstStyle/>
          <a:p>
            <a:r>
              <a:rPr lang="en-GB" sz="1400" dirty="0"/>
              <a:t>included in the final dispositions of the agreement </a:t>
            </a:r>
          </a:p>
          <a:p>
            <a:r>
              <a:rPr lang="en-GB" sz="1400" dirty="0"/>
              <a:t>adoption of 'appropriate measures' in the case of violation of an essential element. </a:t>
            </a:r>
          </a:p>
          <a:p>
            <a:r>
              <a:rPr lang="en-GB" sz="1400" dirty="0"/>
              <a:t>Standard ’appropriate measures' should be in line with international law and proportionate to the gravity of the violation. </a:t>
            </a:r>
          </a:p>
          <a:p>
            <a:r>
              <a:rPr lang="en-GB" sz="1400" dirty="0"/>
              <a:t>The suspension of an agreement: measure of last resort. </a:t>
            </a:r>
          </a:p>
          <a:p>
            <a:r>
              <a:rPr lang="en-GB" sz="1400" dirty="0"/>
              <a:t>Priority to measures that least disrupt the application of an agreement. </a:t>
            </a:r>
          </a:p>
          <a:p>
            <a:r>
              <a:rPr lang="en-GB" sz="1400" dirty="0"/>
              <a:t>consultations in the joint oversight body - Association Council. </a:t>
            </a:r>
          </a:p>
          <a:p>
            <a:r>
              <a:rPr lang="en-GB" sz="1400" dirty="0"/>
              <a:t>arbitration procedure (as in the case of the agreement with Korea in 2010), regular dispute settlement mechanism (as in the case of the agreements with Georgia and Moldova from 2013)</a:t>
            </a:r>
          </a:p>
        </p:txBody>
      </p:sp>
      <p:pic>
        <p:nvPicPr>
          <p:cNvPr id="5" name="Picture 4" descr="White puzzle with one red piece">
            <a:extLst>
              <a:ext uri="{FF2B5EF4-FFF2-40B4-BE49-F238E27FC236}">
                <a16:creationId xmlns:a16="http://schemas.microsoft.com/office/drawing/2014/main" id="{CC8EF7B7-6277-C312-F1B4-A9D1ABBE4DDD}"/>
              </a:ext>
            </a:extLst>
          </p:cNvPr>
          <p:cNvPicPr>
            <a:picLocks noChangeAspect="1"/>
          </p:cNvPicPr>
          <p:nvPr/>
        </p:nvPicPr>
        <p:blipFill rotWithShape="1">
          <a:blip r:embed="rId2"/>
          <a:srcRect l="25802" r="24198"/>
          <a:stretch/>
        </p:blipFill>
        <p:spPr>
          <a:xfrm>
            <a:off x="7588332" y="10"/>
            <a:ext cx="4603667" cy="5494773"/>
          </a:xfrm>
          <a:prstGeom prst="rect">
            <a:avLst/>
          </a:prstGeom>
        </p:spPr>
      </p:pic>
      <p:sp>
        <p:nvSpPr>
          <p:cNvPr id="9" name="Rectangle 8">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369424" y="3028872"/>
            <a:ext cx="1559464" cy="6106313"/>
          </a:xfrm>
          <a:prstGeom prst="rect">
            <a:avLst/>
          </a:prstGeom>
          <a:gradFill>
            <a:gsLst>
              <a:gs pos="0">
                <a:schemeClr val="accent5">
                  <a:alpha val="77000"/>
                </a:schemeClr>
              </a:gs>
              <a:gs pos="57000">
                <a:schemeClr val="accent5">
                  <a:lumMod val="60000"/>
                  <a:lumOff val="40000"/>
                  <a:alpha val="0"/>
                </a:schemeClr>
              </a:gs>
            </a:gsLst>
            <a:lin ang="11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C3A50E9-9119-7BC3-083B-2D84CCC78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15441" y="-3760"/>
            <a:ext cx="2176557" cy="6857999"/>
          </a:xfrm>
          <a:prstGeom prst="rect">
            <a:avLst/>
          </a:prstGeom>
          <a:gradFill flip="none" rotWithShape="1">
            <a:gsLst>
              <a:gs pos="0">
                <a:schemeClr val="accent2"/>
              </a:gs>
              <a:gs pos="40000">
                <a:schemeClr val="accent2">
                  <a:alpha val="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096000" y="5502302"/>
            <a:ext cx="6106314" cy="1359456"/>
          </a:xfrm>
          <a:prstGeom prst="rect">
            <a:avLst/>
          </a:prstGeom>
          <a:gradFill flip="none" rotWithShape="1">
            <a:gsLst>
              <a:gs pos="0">
                <a:schemeClr val="accent2">
                  <a:alpha val="89000"/>
                </a:schemeClr>
              </a:gs>
              <a:gs pos="38000">
                <a:schemeClr val="accent5">
                  <a:lumMod val="60000"/>
                  <a:lumOff val="40000"/>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26892" y="2939627"/>
            <a:ext cx="3162908" cy="3914612"/>
          </a:xfrm>
          <a:prstGeom prst="rect">
            <a:avLst/>
          </a:prstGeom>
          <a:gradFill flip="none" rotWithShape="1">
            <a:gsLst>
              <a:gs pos="0">
                <a:schemeClr val="accent5">
                  <a:lumMod val="60000"/>
                  <a:lumOff val="40000"/>
                </a:schemeClr>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Tree>
    <p:extLst>
      <p:ext uri="{BB962C8B-B14F-4D97-AF65-F5344CB8AC3E}">
        <p14:creationId xmlns:p14="http://schemas.microsoft.com/office/powerpoint/2010/main" val="14082253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4F802C-5C66-7592-BE1F-D5B670DCD638}"/>
              </a:ext>
            </a:extLst>
          </p:cNvPr>
          <p:cNvSpPr>
            <a:spLocks noGrp="1"/>
          </p:cNvSpPr>
          <p:nvPr>
            <p:ph type="title"/>
          </p:nvPr>
        </p:nvSpPr>
        <p:spPr>
          <a:xfrm>
            <a:off x="876693" y="741391"/>
            <a:ext cx="4355265" cy="1616203"/>
          </a:xfrm>
        </p:spPr>
        <p:txBody>
          <a:bodyPr anchor="b">
            <a:normAutofit/>
          </a:bodyPr>
          <a:lstStyle/>
          <a:p>
            <a:r>
              <a:rPr lang="en-GB" sz="3200"/>
              <a:t>Canada </a:t>
            </a:r>
          </a:p>
        </p:txBody>
      </p:sp>
      <p:sp>
        <p:nvSpPr>
          <p:cNvPr id="3" name="Segnaposto contenuto 2">
            <a:extLst>
              <a:ext uri="{FF2B5EF4-FFF2-40B4-BE49-F238E27FC236}">
                <a16:creationId xmlns:a16="http://schemas.microsoft.com/office/drawing/2014/main" id="{54312C1D-F90C-8D6F-2DEB-EC3797AEC804}"/>
              </a:ext>
            </a:extLst>
          </p:cNvPr>
          <p:cNvSpPr>
            <a:spLocks noGrp="1"/>
          </p:cNvSpPr>
          <p:nvPr>
            <p:ph idx="1"/>
          </p:nvPr>
        </p:nvSpPr>
        <p:spPr>
          <a:xfrm>
            <a:off x="876692" y="2533476"/>
            <a:ext cx="4355265" cy="3447832"/>
          </a:xfrm>
        </p:spPr>
        <p:txBody>
          <a:bodyPr anchor="t">
            <a:normAutofit/>
          </a:bodyPr>
          <a:lstStyle/>
          <a:p>
            <a:r>
              <a:rPr lang="en-GB" sz="1600"/>
              <a:t>Non-execution clause  'a particularly serious and substantial</a:t>
            </a:r>
          </a:p>
          <a:p>
            <a:pPr marL="0" indent="0">
              <a:buNone/>
            </a:pPr>
            <a:r>
              <a:rPr lang="en-GB" sz="1600"/>
              <a:t> violation of human rights or non-proliferation, as defined in paragraph 3, could also serve as </a:t>
            </a:r>
            <a:r>
              <a:rPr lang="en-GB" sz="1600" b="1"/>
              <a:t>grounds for the termination </a:t>
            </a:r>
            <a:r>
              <a:rPr lang="en-GB" sz="1600"/>
              <a:t>of the EU-Canada Comprehensive Economic and Trade Agreement</a:t>
            </a:r>
          </a:p>
          <a:p>
            <a:pPr marL="0" indent="0">
              <a:buNone/>
            </a:pPr>
            <a:endParaRPr lang="en-GB" sz="1600"/>
          </a:p>
          <a:p>
            <a:pPr marL="0" indent="0">
              <a:buNone/>
            </a:pPr>
            <a:r>
              <a:rPr lang="en-GB" sz="1600"/>
              <a:t>for a situation to constitute a ''particularly serious and substantial violation'' of Article 2(1), its gravity and nature would have to be of an exceptional sort such as a coup d'État or grave crimes that threaten the peace, security and well-being of the international community' (Article 28.3).</a:t>
            </a:r>
          </a:p>
        </p:txBody>
      </p:sp>
      <p:pic>
        <p:nvPicPr>
          <p:cNvPr id="5122" name="Picture 2" descr="Foto gratuita bandiera del canada">
            <a:extLst>
              <a:ext uri="{FF2B5EF4-FFF2-40B4-BE49-F238E27FC236}">
                <a16:creationId xmlns:a16="http://schemas.microsoft.com/office/drawing/2014/main" id="{ADE01AB7-61FC-804A-FDDA-F8C8716579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870" r="17019"/>
          <a:stretch/>
        </p:blipFill>
        <p:spPr bwMode="auto">
          <a:xfrm>
            <a:off x="6096000" y="10"/>
            <a:ext cx="6095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5127" name="Rectangle 5126">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369424" y="3028872"/>
            <a:ext cx="1559464" cy="6106313"/>
          </a:xfrm>
          <a:prstGeom prst="rect">
            <a:avLst/>
          </a:prstGeom>
          <a:gradFill>
            <a:gsLst>
              <a:gs pos="0">
                <a:schemeClr val="accent5">
                  <a:alpha val="77000"/>
                </a:schemeClr>
              </a:gs>
              <a:gs pos="57000">
                <a:schemeClr val="accent5">
                  <a:lumMod val="60000"/>
                  <a:lumOff val="40000"/>
                  <a:alpha val="0"/>
                </a:schemeClr>
              </a:gs>
            </a:gsLst>
            <a:lin ang="11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9" name="Rectangle 5128">
            <a:extLst>
              <a:ext uri="{FF2B5EF4-FFF2-40B4-BE49-F238E27FC236}">
                <a16:creationId xmlns:a16="http://schemas.microsoft.com/office/drawing/2014/main" id="{9C3A50E9-9119-7BC3-083B-2D84CCC78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15441" y="-3760"/>
            <a:ext cx="2176557" cy="6857999"/>
          </a:xfrm>
          <a:prstGeom prst="rect">
            <a:avLst/>
          </a:prstGeom>
          <a:gradFill flip="none" rotWithShape="1">
            <a:gsLst>
              <a:gs pos="0">
                <a:schemeClr val="accent2"/>
              </a:gs>
              <a:gs pos="40000">
                <a:schemeClr val="accent2">
                  <a:alpha val="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Rectangle 5130">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096000" y="5502302"/>
            <a:ext cx="6106314" cy="1359456"/>
          </a:xfrm>
          <a:prstGeom prst="rect">
            <a:avLst/>
          </a:prstGeom>
          <a:gradFill flip="none" rotWithShape="1">
            <a:gsLst>
              <a:gs pos="0">
                <a:schemeClr val="accent2">
                  <a:alpha val="89000"/>
                </a:schemeClr>
              </a:gs>
              <a:gs pos="38000">
                <a:schemeClr val="accent5">
                  <a:lumMod val="60000"/>
                  <a:lumOff val="40000"/>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5133" name="Rectangle 5132">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26892" y="2939627"/>
            <a:ext cx="3162908" cy="3914612"/>
          </a:xfrm>
          <a:prstGeom prst="rect">
            <a:avLst/>
          </a:prstGeom>
          <a:gradFill flip="none" rotWithShape="1">
            <a:gsLst>
              <a:gs pos="0">
                <a:schemeClr val="accent5">
                  <a:lumMod val="60000"/>
                  <a:lumOff val="40000"/>
                </a:schemeClr>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Tree>
    <p:extLst>
      <p:ext uri="{BB962C8B-B14F-4D97-AF65-F5344CB8AC3E}">
        <p14:creationId xmlns:p14="http://schemas.microsoft.com/office/powerpoint/2010/main" val="33688819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A32A5C83-EA21-C6DE-59DF-B4910EBFC634}"/>
              </a:ext>
            </a:extLst>
          </p:cNvPr>
          <p:cNvSpPr>
            <a:spLocks noGrp="1"/>
          </p:cNvSpPr>
          <p:nvPr>
            <p:ph type="title"/>
          </p:nvPr>
        </p:nvSpPr>
        <p:spPr>
          <a:xfrm>
            <a:off x="838201" y="365125"/>
            <a:ext cx="5251316" cy="1807305"/>
          </a:xfrm>
        </p:spPr>
        <p:txBody>
          <a:bodyPr>
            <a:normAutofit/>
          </a:bodyPr>
          <a:lstStyle/>
          <a:p>
            <a:r>
              <a:rPr lang="en-GB" dirty="0"/>
              <a:t>EU practice HR Clauses </a:t>
            </a:r>
          </a:p>
        </p:txBody>
      </p:sp>
      <p:sp>
        <p:nvSpPr>
          <p:cNvPr id="3" name="Segnaposto contenuto 2">
            <a:extLst>
              <a:ext uri="{FF2B5EF4-FFF2-40B4-BE49-F238E27FC236}">
                <a16:creationId xmlns:a16="http://schemas.microsoft.com/office/drawing/2014/main" id="{E88E5A30-2A84-BEDC-05BE-61CB1D41AFF7}"/>
              </a:ext>
            </a:extLst>
          </p:cNvPr>
          <p:cNvSpPr>
            <a:spLocks noGrp="1"/>
          </p:cNvSpPr>
          <p:nvPr>
            <p:ph idx="1"/>
          </p:nvPr>
        </p:nvSpPr>
        <p:spPr>
          <a:xfrm>
            <a:off x="838200" y="2333297"/>
            <a:ext cx="4619621" cy="3843666"/>
          </a:xfrm>
        </p:spPr>
        <p:txBody>
          <a:bodyPr>
            <a:normAutofit/>
          </a:bodyPr>
          <a:lstStyle/>
          <a:p>
            <a:r>
              <a:rPr lang="en-US" sz="2000" b="1" dirty="0">
                <a:effectLst/>
                <a:latin typeface="Times New Roman" panose="02020603050405020304" pitchFamily="18" charset="0"/>
                <a:ea typeface="Times New Roman" panose="02020603050405020304" pitchFamily="18" charset="0"/>
              </a:rPr>
              <a:t>incorporation</a:t>
            </a:r>
            <a:r>
              <a:rPr lang="en-US" sz="2000" dirty="0">
                <a:effectLst/>
                <a:latin typeface="Times New Roman" panose="02020603050405020304" pitchFamily="18" charset="0"/>
                <a:ea typeface="Times New Roman" panose="02020603050405020304" pitchFamily="18" charset="0"/>
              </a:rPr>
              <a:t> of the clause into EU agreements </a:t>
            </a:r>
          </a:p>
          <a:p>
            <a:r>
              <a:rPr lang="en-US" sz="2000" dirty="0">
                <a:effectLst/>
                <a:latin typeface="Times New Roman" panose="02020603050405020304" pitchFamily="18" charset="0"/>
                <a:ea typeface="Times New Roman" panose="02020603050405020304" pitchFamily="18" charset="0"/>
              </a:rPr>
              <a:t>decision to make it a </a:t>
            </a:r>
            <a:r>
              <a:rPr lang="en-US" sz="2000" b="1" dirty="0">
                <a:effectLst/>
                <a:latin typeface="Times New Roman" panose="02020603050405020304" pitchFamily="18" charset="0"/>
                <a:ea typeface="Times New Roman" panose="02020603050405020304" pitchFamily="18" charset="0"/>
              </a:rPr>
              <a:t>qualifying element of the relationship, </a:t>
            </a:r>
          </a:p>
          <a:p>
            <a:r>
              <a:rPr lang="en-US" sz="2000" b="1" dirty="0">
                <a:effectLst/>
                <a:latin typeface="Times New Roman" panose="02020603050405020304" pitchFamily="18" charset="0"/>
                <a:ea typeface="Times New Roman" panose="02020603050405020304" pitchFamily="18" charset="0"/>
              </a:rPr>
              <a:t>scope</a:t>
            </a:r>
            <a:r>
              <a:rPr lang="en-US" sz="2000" dirty="0">
                <a:effectLst/>
                <a:latin typeface="Times New Roman" panose="02020603050405020304" pitchFamily="18" charset="0"/>
                <a:ea typeface="Times New Roman" panose="02020603050405020304" pitchFamily="18" charset="0"/>
              </a:rPr>
              <a:t> of the clause </a:t>
            </a:r>
          </a:p>
          <a:p>
            <a:r>
              <a:rPr lang="en-US" sz="2000" b="1" dirty="0">
                <a:effectLst/>
                <a:latin typeface="Times New Roman" panose="02020603050405020304" pitchFamily="18" charset="0"/>
                <a:ea typeface="Times New Roman" panose="02020603050405020304" pitchFamily="18" charset="0"/>
              </a:rPr>
              <a:t>linkage</a:t>
            </a:r>
            <a:r>
              <a:rPr lang="en-US" sz="2000" dirty="0">
                <a:effectLst/>
                <a:latin typeface="Times New Roman" panose="02020603050405020304" pitchFamily="18" charset="0"/>
                <a:ea typeface="Times New Roman" panose="02020603050405020304" pitchFamily="18" charset="0"/>
              </a:rPr>
              <a:t> with </a:t>
            </a:r>
            <a:r>
              <a:rPr lang="en-US" sz="2000" b="1" dirty="0">
                <a:effectLst/>
                <a:latin typeface="Times New Roman" panose="02020603050405020304" pitchFamily="18" charset="0"/>
                <a:ea typeface="Times New Roman" panose="02020603050405020304" pitchFamily="18" charset="0"/>
              </a:rPr>
              <a:t>enforcement mechanisms </a:t>
            </a:r>
            <a:endParaRPr lang="en-GB" sz="2000" b="1" dirty="0"/>
          </a:p>
        </p:txBody>
      </p:sp>
      <p:pic>
        <p:nvPicPr>
          <p:cNvPr id="5" name="Picture 4" descr="Pins and thread forming a heptagon">
            <a:extLst>
              <a:ext uri="{FF2B5EF4-FFF2-40B4-BE49-F238E27FC236}">
                <a16:creationId xmlns:a16="http://schemas.microsoft.com/office/drawing/2014/main" id="{30FFF99C-28D5-AFEA-304C-C2A408BC608D}"/>
              </a:ext>
            </a:extLst>
          </p:cNvPr>
          <p:cNvPicPr>
            <a:picLocks noChangeAspect="1"/>
          </p:cNvPicPr>
          <p:nvPr/>
        </p:nvPicPr>
        <p:blipFill rotWithShape="1">
          <a:blip r:embed="rId2"/>
          <a:srcRect l="16785" r="25178"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42158734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olo 1">
            <a:extLst>
              <a:ext uri="{FF2B5EF4-FFF2-40B4-BE49-F238E27FC236}">
                <a16:creationId xmlns:a16="http://schemas.microsoft.com/office/drawing/2014/main" id="{AF2136A5-74C6-82D0-7836-CFDA75B7427A}"/>
              </a:ext>
            </a:extLst>
          </p:cNvPr>
          <p:cNvSpPr>
            <a:spLocks noGrp="1"/>
          </p:cNvSpPr>
          <p:nvPr>
            <p:ph type="title"/>
          </p:nvPr>
        </p:nvSpPr>
        <p:spPr>
          <a:xfrm>
            <a:off x="838200" y="365125"/>
            <a:ext cx="5393361" cy="1325563"/>
          </a:xfrm>
        </p:spPr>
        <p:txBody>
          <a:bodyPr>
            <a:normAutofit/>
          </a:bodyPr>
          <a:lstStyle/>
          <a:p>
            <a:r>
              <a:rPr lang="en-GB" dirty="0"/>
              <a:t>Limits of HR clauses</a:t>
            </a:r>
          </a:p>
        </p:txBody>
      </p:sp>
      <p:sp>
        <p:nvSpPr>
          <p:cNvPr id="3" name="Segnaposto contenuto 2">
            <a:extLst>
              <a:ext uri="{FF2B5EF4-FFF2-40B4-BE49-F238E27FC236}">
                <a16:creationId xmlns:a16="http://schemas.microsoft.com/office/drawing/2014/main" id="{7F7A4CFD-A541-14C9-5B61-AB2C6C952694}"/>
              </a:ext>
            </a:extLst>
          </p:cNvPr>
          <p:cNvSpPr>
            <a:spLocks noGrp="1"/>
          </p:cNvSpPr>
          <p:nvPr>
            <p:ph idx="1"/>
          </p:nvPr>
        </p:nvSpPr>
        <p:spPr>
          <a:xfrm>
            <a:off x="838200" y="1825625"/>
            <a:ext cx="5393361" cy="4351338"/>
          </a:xfrm>
        </p:spPr>
        <p:txBody>
          <a:bodyPr>
            <a:normAutofit/>
          </a:bodyPr>
          <a:lstStyle/>
          <a:p>
            <a:r>
              <a:rPr lang="en-GB" sz="1800" b="1" dirty="0">
                <a:latin typeface="Arial" panose="020B0604020202020204" pitchFamily="34" charset="0"/>
                <a:cs typeface="Arial" panose="020B0604020202020204" pitchFamily="34" charset="0"/>
              </a:rPr>
              <a:t>Broad discretionary power of the institutions </a:t>
            </a:r>
            <a:r>
              <a:rPr lang="en-GB" sz="1800" dirty="0">
                <a:latin typeface="Arial" panose="020B0604020202020204" pitchFamily="34" charset="0"/>
                <a:cs typeface="Arial" panose="020B0604020202020204" pitchFamily="34" charset="0"/>
              </a:rPr>
              <a:t>(</a:t>
            </a:r>
            <a:r>
              <a:rPr lang="en-GB" sz="1800" dirty="0" err="1">
                <a:latin typeface="Arial" panose="020B0604020202020204" pitchFamily="34" charset="0"/>
                <a:cs typeface="Arial" panose="020B0604020202020204" pitchFamily="34" charset="0"/>
              </a:rPr>
              <a:t>Mugraby</a:t>
            </a:r>
            <a:r>
              <a:rPr lang="en-GB" sz="1800" dirty="0">
                <a:latin typeface="Arial" panose="020B0604020202020204" pitchFamily="34" charset="0"/>
                <a:cs typeface="Arial" panose="020B0604020202020204" pitchFamily="34" charset="0"/>
              </a:rPr>
              <a:t> Case C-581/11) </a:t>
            </a:r>
          </a:p>
          <a:p>
            <a:r>
              <a:rPr lang="en-GB" sz="1800" dirty="0">
                <a:latin typeface="Arial" panose="020B0604020202020204" pitchFamily="34" charset="0"/>
                <a:cs typeface="Arial" panose="020B0604020202020204" pitchFamily="34" charset="0"/>
              </a:rPr>
              <a:t>the applicant criticised the Council and the Commission for having failed to suspend the Association Agreement as provided for in Article 86 (conclusions upheld by the ECJ). </a:t>
            </a:r>
          </a:p>
          <a:p>
            <a:r>
              <a:rPr lang="en-GB" sz="1800" dirty="0">
                <a:latin typeface="Arial" panose="020B0604020202020204" pitchFamily="34" charset="0"/>
                <a:cs typeface="Arial" panose="020B0604020202020204" pitchFamily="34" charset="0"/>
              </a:rPr>
              <a:t> </a:t>
            </a:r>
            <a:r>
              <a:rPr lang="en-GB" sz="1800" dirty="0"/>
              <a:t>Consent of EU Partners</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Changing environment – in comparison with China less emphasis on HR leverage so the developing countries have acquired more leverage</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dirty="0">
              <a:latin typeface="Arial" panose="020B0604020202020204" pitchFamily="34" charset="0"/>
              <a:cs typeface="Arial" panose="020B0604020202020204" pitchFamily="34" charset="0"/>
            </a:endParaRPr>
          </a:p>
          <a:p>
            <a:endParaRPr lang="en-GB" sz="1800" dirty="0"/>
          </a:p>
        </p:txBody>
      </p:sp>
      <p:pic>
        <p:nvPicPr>
          <p:cNvPr id="2050" name="Picture 2" descr="Foto lady justice e bandiera dell'unione europea. simbolo di diritto e giustizia con bandiera dell'ue.">
            <a:extLst>
              <a:ext uri="{FF2B5EF4-FFF2-40B4-BE49-F238E27FC236}">
                <a16:creationId xmlns:a16="http://schemas.microsoft.com/office/drawing/2014/main" id="{47E9DB34-152B-1843-273E-7D782B177A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378" r="8124" b="2"/>
          <a:stretch/>
        </p:blipFill>
        <p:spPr bwMode="auto">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
        <p:nvSpPr>
          <p:cNvPr id="2057"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59"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90244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D4A404-760B-3E74-1E80-187E56564A81}"/>
              </a:ext>
            </a:extLst>
          </p:cNvPr>
          <p:cNvSpPr>
            <a:spLocks noGrp="1"/>
          </p:cNvSpPr>
          <p:nvPr>
            <p:ph type="title"/>
          </p:nvPr>
        </p:nvSpPr>
        <p:spPr>
          <a:xfrm>
            <a:off x="762000" y="1138265"/>
            <a:ext cx="5791199" cy="1401183"/>
          </a:xfrm>
        </p:spPr>
        <p:txBody>
          <a:bodyPr anchor="t">
            <a:normAutofit/>
          </a:bodyPr>
          <a:lstStyle/>
          <a:p>
            <a:r>
              <a:rPr lang="en-GB" sz="3200">
                <a:latin typeface="Arial" panose="020B0604020202020204" pitchFamily="34" charset="0"/>
                <a:cs typeface="Arial" panose="020B0604020202020204" pitchFamily="34" charset="0"/>
              </a:rPr>
              <a:t>Positive actions to be preferred</a:t>
            </a:r>
            <a:endParaRPr lang="en-GB" sz="3200"/>
          </a:p>
        </p:txBody>
      </p:sp>
      <p:cxnSp>
        <p:nvCxnSpPr>
          <p:cNvPr id="15" name="Straight Connector 14">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7E04DFCF-C54B-F6DA-29C2-4CF7A2535843}"/>
              </a:ext>
            </a:extLst>
          </p:cNvPr>
          <p:cNvSpPr>
            <a:spLocks noGrp="1"/>
          </p:cNvSpPr>
          <p:nvPr>
            <p:ph idx="1"/>
          </p:nvPr>
        </p:nvSpPr>
        <p:spPr>
          <a:xfrm>
            <a:off x="762000" y="2551176"/>
            <a:ext cx="5791199" cy="3602935"/>
          </a:xfrm>
        </p:spPr>
        <p:txBody>
          <a:bodyPr>
            <a:normAutofit/>
          </a:bodyPr>
          <a:lstStyle/>
          <a:p>
            <a:pPr marL="0" indent="0">
              <a:buNone/>
            </a:pPr>
            <a:endParaRPr lang="en-GB" sz="2000">
              <a:latin typeface="Arial" panose="020B0604020202020204" pitchFamily="34" charset="0"/>
              <a:cs typeface="Arial" panose="020B0604020202020204" pitchFamily="34" charset="0"/>
            </a:endParaRPr>
          </a:p>
          <a:p>
            <a:r>
              <a:rPr lang="en-GB" sz="2000">
                <a:latin typeface="Arial" panose="020B0604020202020204" pitchFamily="34" charset="0"/>
                <a:cs typeface="Arial" panose="020B0604020202020204" pitchFamily="34" charset="0"/>
              </a:rPr>
              <a:t>Dialogue</a:t>
            </a:r>
          </a:p>
          <a:p>
            <a:r>
              <a:rPr lang="en-GB" sz="2000">
                <a:latin typeface="Arial" panose="020B0604020202020204" pitchFamily="34" charset="0"/>
                <a:cs typeface="Arial" panose="020B0604020202020204" pitchFamily="34" charset="0"/>
              </a:rPr>
              <a:t>Positive incentives</a:t>
            </a:r>
            <a:endParaRPr lang="en-GB" sz="2000" b="1">
              <a:latin typeface="Arial" panose="020B0604020202020204" pitchFamily="34" charset="0"/>
              <a:cs typeface="Arial" panose="020B0604020202020204" pitchFamily="34" charset="0"/>
            </a:endParaRPr>
          </a:p>
          <a:p>
            <a:endParaRPr lang="en-GB" sz="2000"/>
          </a:p>
        </p:txBody>
      </p:sp>
      <p:sp>
        <p:nvSpPr>
          <p:cNvPr id="17" name="Rectangle 16">
            <a:extLst>
              <a:ext uri="{FF2B5EF4-FFF2-40B4-BE49-F238E27FC236}">
                <a16:creationId xmlns:a16="http://schemas.microsoft.com/office/drawing/2014/main" id="{DF8BC164-E230-753F-2C7E-B4EE7BA77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8086" y="0"/>
            <a:ext cx="4803913" cy="68580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Stretta di mano">
            <a:extLst>
              <a:ext uri="{FF2B5EF4-FFF2-40B4-BE49-F238E27FC236}">
                <a16:creationId xmlns:a16="http://schemas.microsoft.com/office/drawing/2014/main" id="{49D458FB-B87D-8F2D-92AF-D2C6E05071B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24191" y="1700246"/>
            <a:ext cx="3452192" cy="3452192"/>
          </a:xfrm>
          <a:prstGeom prst="rect">
            <a:avLst/>
          </a:prstGeom>
        </p:spPr>
      </p:pic>
    </p:spTree>
    <p:extLst>
      <p:ext uri="{BB962C8B-B14F-4D97-AF65-F5344CB8AC3E}">
        <p14:creationId xmlns:p14="http://schemas.microsoft.com/office/powerpoint/2010/main" val="939719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Front steps and columns of a majestic city building">
            <a:extLst>
              <a:ext uri="{FF2B5EF4-FFF2-40B4-BE49-F238E27FC236}">
                <a16:creationId xmlns:a16="http://schemas.microsoft.com/office/drawing/2014/main" id="{BC6E130C-7B75-EE65-E3C8-403FD4C0619D}"/>
              </a:ext>
            </a:extLst>
          </p:cNvPr>
          <p:cNvPicPr>
            <a:picLocks noChangeAspect="1"/>
          </p:cNvPicPr>
          <p:nvPr/>
        </p:nvPicPr>
        <p:blipFill rotWithShape="1">
          <a:blip r:embed="rId2"/>
          <a:srcRect l="1767" r="4116" b="-1"/>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89CEE314-D026-BAE5-663D-5BB6F9E7D2CB}"/>
              </a:ext>
            </a:extLst>
          </p:cNvPr>
          <p:cNvSpPr>
            <a:spLocks noGrp="1"/>
          </p:cNvSpPr>
          <p:nvPr>
            <p:ph type="title"/>
          </p:nvPr>
        </p:nvSpPr>
        <p:spPr>
          <a:xfrm>
            <a:off x="838200" y="365125"/>
            <a:ext cx="3822189" cy="1899912"/>
          </a:xfrm>
        </p:spPr>
        <p:txBody>
          <a:bodyPr>
            <a:normAutofit/>
          </a:bodyPr>
          <a:lstStyle/>
          <a:p>
            <a:r>
              <a:rPr lang="en-GB" sz="4000" dirty="0"/>
              <a:t>What is the European Union? </a:t>
            </a:r>
          </a:p>
        </p:txBody>
      </p:sp>
      <p:sp>
        <p:nvSpPr>
          <p:cNvPr id="3" name="Segnaposto contenuto 2">
            <a:extLst>
              <a:ext uri="{FF2B5EF4-FFF2-40B4-BE49-F238E27FC236}">
                <a16:creationId xmlns:a16="http://schemas.microsoft.com/office/drawing/2014/main" id="{6BD10635-CC32-07FF-9545-99DB74F2279F}"/>
              </a:ext>
            </a:extLst>
          </p:cNvPr>
          <p:cNvSpPr>
            <a:spLocks noGrp="1"/>
          </p:cNvSpPr>
          <p:nvPr>
            <p:ph idx="1"/>
          </p:nvPr>
        </p:nvSpPr>
        <p:spPr>
          <a:xfrm>
            <a:off x="838200" y="2434201"/>
            <a:ext cx="4905375" cy="3742762"/>
          </a:xfrm>
        </p:spPr>
        <p:txBody>
          <a:bodyPr>
            <a:normAutofit/>
          </a:bodyPr>
          <a:lstStyle/>
          <a:p>
            <a:endParaRPr lang="en-GB" sz="2000" dirty="0"/>
          </a:p>
          <a:p>
            <a:pPr marL="0" indent="0">
              <a:buNone/>
            </a:pPr>
            <a:r>
              <a:rPr lang="en-GB" b="1" dirty="0"/>
              <a:t>International organisation</a:t>
            </a:r>
          </a:p>
          <a:p>
            <a:pPr marL="0" indent="0">
              <a:buNone/>
            </a:pPr>
            <a:r>
              <a:rPr lang="en-GB" b="1" dirty="0"/>
              <a:t>Market </a:t>
            </a:r>
          </a:p>
          <a:p>
            <a:pPr marL="0" indent="0">
              <a:buNone/>
            </a:pPr>
            <a:r>
              <a:rPr lang="en-GB" b="1" dirty="0"/>
              <a:t>Legal order</a:t>
            </a:r>
          </a:p>
          <a:p>
            <a:pPr marL="0" indent="0">
              <a:buNone/>
            </a:pPr>
            <a:endParaRPr lang="en-GB" b="1" dirty="0"/>
          </a:p>
        </p:txBody>
      </p:sp>
    </p:spTree>
    <p:extLst>
      <p:ext uri="{BB962C8B-B14F-4D97-AF65-F5344CB8AC3E}">
        <p14:creationId xmlns:p14="http://schemas.microsoft.com/office/powerpoint/2010/main" val="35303227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EB78BF-4E19-78E8-498E-760194904704}"/>
              </a:ext>
            </a:extLst>
          </p:cNvPr>
          <p:cNvSpPr>
            <a:spLocks noGrp="1"/>
          </p:cNvSpPr>
          <p:nvPr>
            <p:ph type="title"/>
          </p:nvPr>
        </p:nvSpPr>
        <p:spPr>
          <a:xfrm>
            <a:off x="876693" y="741391"/>
            <a:ext cx="4355265" cy="1616203"/>
          </a:xfrm>
        </p:spPr>
        <p:txBody>
          <a:bodyPr anchor="b">
            <a:normAutofit/>
          </a:bodyPr>
          <a:lstStyle/>
          <a:p>
            <a:r>
              <a:rPr lang="en-GB" sz="3200"/>
              <a:t>How to improve?</a:t>
            </a:r>
          </a:p>
        </p:txBody>
      </p:sp>
      <p:sp>
        <p:nvSpPr>
          <p:cNvPr id="3" name="Segnaposto contenuto 2">
            <a:extLst>
              <a:ext uri="{FF2B5EF4-FFF2-40B4-BE49-F238E27FC236}">
                <a16:creationId xmlns:a16="http://schemas.microsoft.com/office/drawing/2014/main" id="{FB03977A-C188-AEFE-8F4E-3E20C07F6A64}"/>
              </a:ext>
            </a:extLst>
          </p:cNvPr>
          <p:cNvSpPr>
            <a:spLocks noGrp="1"/>
          </p:cNvSpPr>
          <p:nvPr>
            <p:ph idx="1"/>
          </p:nvPr>
        </p:nvSpPr>
        <p:spPr>
          <a:xfrm>
            <a:off x="876692" y="2533476"/>
            <a:ext cx="4355265" cy="3447832"/>
          </a:xfrm>
        </p:spPr>
        <p:txBody>
          <a:bodyPr anchor="t">
            <a:normAutofit/>
          </a:bodyPr>
          <a:lstStyle/>
          <a:p>
            <a:r>
              <a:rPr lang="en-GB" sz="2000"/>
              <a:t>Consistency</a:t>
            </a:r>
          </a:p>
          <a:p>
            <a:r>
              <a:rPr lang="en-GB" sz="2000"/>
              <a:t>Reinforce dialogue before and during negotiations</a:t>
            </a:r>
          </a:p>
          <a:p>
            <a:r>
              <a:rPr lang="en-GB" sz="2000"/>
              <a:t>Road map for HR compliance </a:t>
            </a:r>
          </a:p>
          <a:p>
            <a:r>
              <a:rPr lang="en-GB" sz="2000"/>
              <a:t>Monitoring and Compliance mechanism by the civil society </a:t>
            </a:r>
          </a:p>
        </p:txBody>
      </p:sp>
      <p:pic>
        <p:nvPicPr>
          <p:cNvPr id="6146" name="Picture 2" descr="Foto gratuita pedine sul globo del mondo con sfondo blu">
            <a:extLst>
              <a:ext uri="{FF2B5EF4-FFF2-40B4-BE49-F238E27FC236}">
                <a16:creationId xmlns:a16="http://schemas.microsoft.com/office/drawing/2014/main" id="{B8F95215-5D4F-E9B2-580A-6A73671F9A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464" r="18425"/>
          <a:stretch/>
        </p:blipFill>
        <p:spPr bwMode="auto">
          <a:xfrm>
            <a:off x="6096000" y="10"/>
            <a:ext cx="6095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6151" name="Rectangle 6150">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369424" y="3028872"/>
            <a:ext cx="1559464" cy="6106313"/>
          </a:xfrm>
          <a:prstGeom prst="rect">
            <a:avLst/>
          </a:prstGeom>
          <a:gradFill>
            <a:gsLst>
              <a:gs pos="0">
                <a:schemeClr val="accent5">
                  <a:alpha val="77000"/>
                </a:schemeClr>
              </a:gs>
              <a:gs pos="57000">
                <a:schemeClr val="accent5">
                  <a:lumMod val="60000"/>
                  <a:lumOff val="40000"/>
                  <a:alpha val="0"/>
                </a:schemeClr>
              </a:gs>
            </a:gsLst>
            <a:lin ang="11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3" name="Rectangle 6152">
            <a:extLst>
              <a:ext uri="{FF2B5EF4-FFF2-40B4-BE49-F238E27FC236}">
                <a16:creationId xmlns:a16="http://schemas.microsoft.com/office/drawing/2014/main" id="{9C3A50E9-9119-7BC3-083B-2D84CCC78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15441" y="-3760"/>
            <a:ext cx="2176557" cy="6857999"/>
          </a:xfrm>
          <a:prstGeom prst="rect">
            <a:avLst/>
          </a:prstGeom>
          <a:gradFill flip="none" rotWithShape="1">
            <a:gsLst>
              <a:gs pos="0">
                <a:schemeClr val="accent2"/>
              </a:gs>
              <a:gs pos="40000">
                <a:schemeClr val="accent2">
                  <a:alpha val="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5" name="Rectangle 6154">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096000" y="5502302"/>
            <a:ext cx="6106314" cy="1359456"/>
          </a:xfrm>
          <a:prstGeom prst="rect">
            <a:avLst/>
          </a:prstGeom>
          <a:gradFill flip="none" rotWithShape="1">
            <a:gsLst>
              <a:gs pos="0">
                <a:schemeClr val="accent2">
                  <a:alpha val="89000"/>
                </a:schemeClr>
              </a:gs>
              <a:gs pos="38000">
                <a:schemeClr val="accent5">
                  <a:lumMod val="60000"/>
                  <a:lumOff val="40000"/>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6157" name="Rectangle 6156">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26892" y="2939627"/>
            <a:ext cx="3162908" cy="3914612"/>
          </a:xfrm>
          <a:prstGeom prst="rect">
            <a:avLst/>
          </a:prstGeom>
          <a:gradFill flip="none" rotWithShape="1">
            <a:gsLst>
              <a:gs pos="0">
                <a:schemeClr val="accent5">
                  <a:lumMod val="60000"/>
                  <a:lumOff val="40000"/>
                </a:schemeClr>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Tree>
    <p:extLst>
      <p:ext uri="{BB962C8B-B14F-4D97-AF65-F5344CB8AC3E}">
        <p14:creationId xmlns:p14="http://schemas.microsoft.com/office/powerpoint/2010/main" val="34691957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erial view of a city skyline">
            <a:extLst>
              <a:ext uri="{FF2B5EF4-FFF2-40B4-BE49-F238E27FC236}">
                <a16:creationId xmlns:a16="http://schemas.microsoft.com/office/drawing/2014/main" id="{BCCEAD29-7907-D28A-0A4A-9023979B090C}"/>
              </a:ext>
            </a:extLst>
          </p:cNvPr>
          <p:cNvPicPr>
            <a:picLocks noChangeAspect="1"/>
          </p:cNvPicPr>
          <p:nvPr/>
        </p:nvPicPr>
        <p:blipFill rotWithShape="1">
          <a:blip r:embed="rId2"/>
          <a:srcRect t="15730"/>
          <a:stretch/>
        </p:blipFill>
        <p:spPr>
          <a:xfrm>
            <a:off x="21" y="130638"/>
            <a:ext cx="12191979" cy="6857990"/>
          </a:xfrm>
          <a:prstGeom prst="rect">
            <a:avLst/>
          </a:prstGeom>
        </p:spPr>
      </p:pic>
      <p:sp useBgFill="1">
        <p:nvSpPr>
          <p:cNvPr id="9" name="Rectangle 8">
            <a:extLst>
              <a:ext uri="{FF2B5EF4-FFF2-40B4-BE49-F238E27FC236}">
                <a16:creationId xmlns:a16="http://schemas.microsoft.com/office/drawing/2014/main" id="{8EB2B82E-9519-13BE-F662-21976E2C7A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9043" y="1170650"/>
            <a:ext cx="9873914" cy="45283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03BC9376-72E2-0CF0-ABD9-B32648A9547E}"/>
              </a:ext>
            </a:extLst>
          </p:cNvPr>
          <p:cNvSpPr>
            <a:spLocks noGrp="1"/>
          </p:cNvSpPr>
          <p:nvPr>
            <p:ph type="title"/>
          </p:nvPr>
        </p:nvSpPr>
        <p:spPr>
          <a:xfrm>
            <a:off x="1658754" y="2021904"/>
            <a:ext cx="3703486" cy="2751955"/>
          </a:xfrm>
        </p:spPr>
        <p:txBody>
          <a:bodyPr anchor="t">
            <a:normAutofit/>
          </a:bodyPr>
          <a:lstStyle/>
          <a:p>
            <a:r>
              <a:rPr lang="en-GB" sz="3200"/>
              <a:t>Other ways of affecting HR through agreements</a:t>
            </a:r>
          </a:p>
        </p:txBody>
      </p:sp>
      <p:cxnSp>
        <p:nvCxnSpPr>
          <p:cNvPr id="11" name="Straight Connector 10">
            <a:extLst>
              <a:ext uri="{FF2B5EF4-FFF2-40B4-BE49-F238E27FC236}">
                <a16:creationId xmlns:a16="http://schemas.microsoft.com/office/drawing/2014/main" id="{58111A9F-5A83-81E0-CD78-A5959435DC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47465" y="1762828"/>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C4E3A5EA-4D66-D89A-1562-402633066317}"/>
              </a:ext>
            </a:extLst>
          </p:cNvPr>
          <p:cNvSpPr>
            <a:spLocks noGrp="1"/>
          </p:cNvSpPr>
          <p:nvPr>
            <p:ph idx="1"/>
          </p:nvPr>
        </p:nvSpPr>
        <p:spPr>
          <a:xfrm>
            <a:off x="6023025" y="1677819"/>
            <a:ext cx="4540701" cy="3496161"/>
          </a:xfrm>
        </p:spPr>
        <p:txBody>
          <a:bodyPr>
            <a:normAutofit/>
          </a:bodyPr>
          <a:lstStyle/>
          <a:p>
            <a:r>
              <a:rPr lang="en-GB" sz="2000" dirty="0"/>
              <a:t>Data privacy</a:t>
            </a:r>
          </a:p>
          <a:p>
            <a:r>
              <a:rPr lang="en-GB" sz="2000" dirty="0"/>
              <a:t>Sustainable development</a:t>
            </a:r>
          </a:p>
          <a:p>
            <a:endParaRPr lang="en-GB" sz="2000" dirty="0"/>
          </a:p>
        </p:txBody>
      </p:sp>
    </p:spTree>
    <p:extLst>
      <p:ext uri="{BB962C8B-B14F-4D97-AF65-F5344CB8AC3E}">
        <p14:creationId xmlns:p14="http://schemas.microsoft.com/office/powerpoint/2010/main" val="2628228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F2031E-F8CD-8F1F-46E6-165F72B0AE52}"/>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71215088-2DDB-5FCE-7D44-CBF39944084E}"/>
              </a:ext>
            </a:extLst>
          </p:cNvPr>
          <p:cNvSpPr>
            <a:spLocks noGrp="1"/>
          </p:cNvSpPr>
          <p:nvPr>
            <p:ph type="title"/>
          </p:nvPr>
        </p:nvSpPr>
        <p:spPr>
          <a:xfrm>
            <a:off x="640080" y="325369"/>
            <a:ext cx="4368602" cy="1956841"/>
          </a:xfrm>
        </p:spPr>
        <p:txBody>
          <a:bodyPr anchor="b">
            <a:normAutofit/>
          </a:bodyPr>
          <a:lstStyle/>
          <a:p>
            <a:r>
              <a:rPr lang="en-GB" sz="4600"/>
              <a:t>“Brussels effect” (Anu Bradford)</a:t>
            </a:r>
          </a:p>
        </p:txBody>
      </p:sp>
      <p:sp>
        <p:nvSpPr>
          <p:cNvPr id="3" name="Segnaposto contenuto 2">
            <a:extLst>
              <a:ext uri="{FF2B5EF4-FFF2-40B4-BE49-F238E27FC236}">
                <a16:creationId xmlns:a16="http://schemas.microsoft.com/office/drawing/2014/main" id="{1EED4870-EDBF-5D03-0E2F-0B02A75D21A8}"/>
              </a:ext>
            </a:extLst>
          </p:cNvPr>
          <p:cNvSpPr>
            <a:spLocks noGrp="1"/>
          </p:cNvSpPr>
          <p:nvPr>
            <p:ph idx="1"/>
          </p:nvPr>
        </p:nvSpPr>
        <p:spPr>
          <a:xfrm>
            <a:off x="640080" y="2872899"/>
            <a:ext cx="4243589" cy="3320668"/>
          </a:xfrm>
        </p:spPr>
        <p:txBody>
          <a:bodyPr>
            <a:normAutofit/>
          </a:bodyPr>
          <a:lstStyle/>
          <a:p>
            <a:r>
              <a:rPr lang="it-IT" sz="2000" b="1" dirty="0" err="1"/>
              <a:t>regulations</a:t>
            </a:r>
            <a:r>
              <a:rPr lang="it-IT" sz="2000" dirty="0"/>
              <a:t> </a:t>
            </a:r>
            <a:r>
              <a:rPr lang="it-IT" sz="2000" dirty="0" err="1"/>
              <a:t>that</a:t>
            </a:r>
            <a:r>
              <a:rPr lang="it-IT" sz="2000" dirty="0"/>
              <a:t> </a:t>
            </a:r>
            <a:r>
              <a:rPr lang="it-IT" sz="2000" b="1" dirty="0" err="1">
                <a:solidFill>
                  <a:srgbClr val="FF0000"/>
                </a:solidFill>
              </a:rPr>
              <a:t>shape</a:t>
            </a:r>
            <a:r>
              <a:rPr lang="it-IT" sz="2000" dirty="0"/>
              <a:t> the </a:t>
            </a:r>
            <a:r>
              <a:rPr lang="it-IT" sz="2000" b="1" dirty="0"/>
              <a:t>international</a:t>
            </a:r>
            <a:r>
              <a:rPr lang="it-IT" sz="2000" dirty="0"/>
              <a:t> business </a:t>
            </a:r>
            <a:r>
              <a:rPr lang="it-IT" sz="2000" b="1" dirty="0" err="1"/>
              <a:t>environmen</a:t>
            </a:r>
            <a:r>
              <a:rPr lang="it-IT" sz="2000" dirty="0" err="1"/>
              <a:t>t</a:t>
            </a:r>
            <a:r>
              <a:rPr lang="it-IT" sz="2000" dirty="0"/>
              <a:t>, </a:t>
            </a:r>
          </a:p>
          <a:p>
            <a:r>
              <a:rPr lang="it-IT" sz="2000" b="1" dirty="0">
                <a:solidFill>
                  <a:srgbClr val="FF0000"/>
                </a:solidFill>
              </a:rPr>
              <a:t>standards</a:t>
            </a:r>
            <a:r>
              <a:rPr lang="it-IT" sz="2000" dirty="0"/>
              <a:t> </a:t>
            </a:r>
            <a:r>
              <a:rPr lang="it-IT" sz="2000" b="1" dirty="0" err="1"/>
              <a:t>worldwid</a:t>
            </a:r>
            <a:r>
              <a:rPr lang="it-IT" sz="2000" dirty="0" err="1"/>
              <a:t>e</a:t>
            </a:r>
            <a:r>
              <a:rPr lang="it-IT" sz="2000" dirty="0"/>
              <a:t>, </a:t>
            </a:r>
          </a:p>
          <a:p>
            <a:r>
              <a:rPr lang="it-IT" sz="2000" b="1" dirty="0" err="1">
                <a:solidFill>
                  <a:srgbClr val="FF0000"/>
                </a:solidFill>
              </a:rPr>
              <a:t>Europeanization</a:t>
            </a:r>
            <a:r>
              <a:rPr lang="it-IT" sz="2000" dirty="0"/>
              <a:t> of </a:t>
            </a:r>
            <a:r>
              <a:rPr lang="it-IT" sz="2000" dirty="0" err="1"/>
              <a:t>many</a:t>
            </a:r>
            <a:r>
              <a:rPr lang="it-IT" sz="2000" dirty="0"/>
              <a:t> </a:t>
            </a:r>
            <a:r>
              <a:rPr lang="it-IT" sz="2000" dirty="0" err="1"/>
              <a:t>important</a:t>
            </a:r>
            <a:r>
              <a:rPr lang="it-IT" sz="2000" dirty="0"/>
              <a:t> </a:t>
            </a:r>
            <a:r>
              <a:rPr lang="it-IT" sz="2000" dirty="0" err="1"/>
              <a:t>aspects</a:t>
            </a:r>
            <a:r>
              <a:rPr lang="it-IT" sz="2000" dirty="0"/>
              <a:t> of global commerce: </a:t>
            </a:r>
          </a:p>
          <a:p>
            <a:pPr marL="0" indent="0">
              <a:buNone/>
            </a:pPr>
            <a:r>
              <a:rPr lang="it-IT" sz="2000" dirty="0"/>
              <a:t>data privacy, consumer health and </a:t>
            </a:r>
            <a:r>
              <a:rPr lang="it-IT" sz="2000" dirty="0" err="1"/>
              <a:t>safety</a:t>
            </a:r>
            <a:r>
              <a:rPr lang="it-IT" sz="2000" dirty="0"/>
              <a:t>, </a:t>
            </a:r>
            <a:r>
              <a:rPr lang="it-IT" sz="2000" dirty="0" err="1"/>
              <a:t>environmental</a:t>
            </a:r>
            <a:r>
              <a:rPr lang="it-IT" sz="2000" dirty="0"/>
              <a:t> </a:t>
            </a:r>
            <a:r>
              <a:rPr lang="it-IT" sz="2000" dirty="0" err="1"/>
              <a:t>protection</a:t>
            </a:r>
            <a:r>
              <a:rPr lang="it-IT" sz="2000" dirty="0"/>
              <a:t>, antitrust</a:t>
            </a:r>
            <a:endParaRPr lang="en-GB" sz="2000" dirty="0"/>
          </a:p>
        </p:txBody>
      </p:sp>
      <p:pic>
        <p:nvPicPr>
          <p:cNvPr id="2050" name="Picture 2" descr="Foto gratuita edificio del parlamento europeo a strasburgo, in francia, con un cielo blu chiaro sullo sfondo">
            <a:extLst>
              <a:ext uri="{FF2B5EF4-FFF2-40B4-BE49-F238E27FC236}">
                <a16:creationId xmlns:a16="http://schemas.microsoft.com/office/drawing/2014/main" id="{B51A6048-9C4F-6D80-79A1-E2892E2055F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902" r="23144"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2333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61750-3EE0-EF98-69E7-47054932B4B4}"/>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7029214B-3BE5-0D39-6472-72A874D5B4BE}"/>
              </a:ext>
            </a:extLst>
          </p:cNvPr>
          <p:cNvSpPr>
            <a:spLocks noGrp="1"/>
          </p:cNvSpPr>
          <p:nvPr>
            <p:ph type="title"/>
          </p:nvPr>
        </p:nvSpPr>
        <p:spPr>
          <a:xfrm>
            <a:off x="640080" y="325369"/>
            <a:ext cx="4368602" cy="1956841"/>
          </a:xfrm>
        </p:spPr>
        <p:txBody>
          <a:bodyPr anchor="b">
            <a:normAutofit/>
          </a:bodyPr>
          <a:lstStyle/>
          <a:p>
            <a:r>
              <a:rPr lang="en-GB" sz="4200" dirty="0"/>
              <a:t>Example: Data Privacy</a:t>
            </a:r>
            <a:br>
              <a:rPr lang="en-GB" sz="4200" dirty="0"/>
            </a:br>
            <a:endParaRPr lang="en-GB" sz="4200" dirty="0"/>
          </a:p>
        </p:txBody>
      </p:sp>
      <p:sp>
        <p:nvSpPr>
          <p:cNvPr id="3" name="Segnaposto contenuto 2">
            <a:extLst>
              <a:ext uri="{FF2B5EF4-FFF2-40B4-BE49-F238E27FC236}">
                <a16:creationId xmlns:a16="http://schemas.microsoft.com/office/drawing/2014/main" id="{B2CFF4D5-6323-5530-DE93-D6EA11F4212B}"/>
              </a:ext>
            </a:extLst>
          </p:cNvPr>
          <p:cNvSpPr>
            <a:spLocks noGrp="1"/>
          </p:cNvSpPr>
          <p:nvPr>
            <p:ph idx="1"/>
          </p:nvPr>
        </p:nvSpPr>
        <p:spPr>
          <a:xfrm>
            <a:off x="640080" y="2872899"/>
            <a:ext cx="4243589" cy="3320668"/>
          </a:xfrm>
        </p:spPr>
        <p:txBody>
          <a:bodyPr>
            <a:normAutofit lnSpcReduction="10000"/>
          </a:bodyPr>
          <a:lstStyle/>
          <a:p>
            <a:endParaRPr lang="en-GB" sz="1900" dirty="0"/>
          </a:p>
          <a:p>
            <a:r>
              <a:rPr lang="it-IT" sz="1900" i="1" dirty="0">
                <a:effectLst/>
                <a:latin typeface="Times New Roman" panose="02020603050405020304" pitchFamily="18" charset="0"/>
                <a:ea typeface="Times New Roman" panose="02020603050405020304" pitchFamily="18" charset="0"/>
              </a:rPr>
              <a:t>cross-</a:t>
            </a:r>
            <a:r>
              <a:rPr lang="it-IT" sz="1900" i="1" dirty="0" err="1">
                <a:effectLst/>
                <a:latin typeface="Times New Roman" panose="02020603050405020304" pitchFamily="18" charset="0"/>
                <a:ea typeface="Times New Roman" panose="02020603050405020304" pitchFamily="18" charset="0"/>
              </a:rPr>
              <a:t>border</a:t>
            </a:r>
            <a:r>
              <a:rPr lang="it-IT" sz="1900" i="1" dirty="0">
                <a:effectLst/>
                <a:latin typeface="Times New Roman" panose="02020603050405020304" pitchFamily="18" charset="0"/>
                <a:ea typeface="Times New Roman" panose="02020603050405020304" pitchFamily="18" charset="0"/>
              </a:rPr>
              <a:t> data flows</a:t>
            </a:r>
            <a:r>
              <a:rPr lang="it-IT" sz="1900" dirty="0">
                <a:effectLst/>
              </a:rPr>
              <a:t> </a:t>
            </a:r>
            <a:r>
              <a:rPr lang="en-GB" sz="1900" dirty="0">
                <a:effectLst/>
                <a:latin typeface="Calibri" panose="020F0502020204030204" pitchFamily="34" charset="0"/>
                <a:ea typeface="Calibri" panose="020F0502020204030204" pitchFamily="34" charset="0"/>
                <a:cs typeface="Times New Roman" panose="02020603050405020304" pitchFamily="18" charset="0"/>
              </a:rPr>
              <a:t> - expansion of international trade;</a:t>
            </a:r>
            <a:r>
              <a:rPr lang="it-IT" sz="1900" dirty="0">
                <a:effectLst/>
              </a:rPr>
              <a:t> </a:t>
            </a:r>
            <a:endParaRPr lang="en-GB" sz="1900" dirty="0">
              <a:effectLst/>
            </a:endParaRPr>
          </a:p>
          <a:p>
            <a:r>
              <a:rPr lang="it-IT" sz="1900" i="0" dirty="0">
                <a:effectLst/>
                <a:ea typeface="Calibri" panose="020F0502020204030204" pitchFamily="34" charset="0"/>
              </a:rPr>
              <a:t>“</a:t>
            </a:r>
            <a:r>
              <a:rPr lang="en-GB" sz="1900" i="1" dirty="0">
                <a:effectLst/>
                <a:ea typeface="Calibri" panose="020F0502020204030204" pitchFamily="34" charset="0"/>
              </a:rPr>
              <a:t>personal data</a:t>
            </a:r>
            <a:r>
              <a:rPr lang="en-GB" sz="1900" i="0" dirty="0">
                <a:effectLst/>
                <a:ea typeface="Calibri" panose="020F0502020204030204" pitchFamily="34" charset="0"/>
              </a:rPr>
              <a:t>” to be protected </a:t>
            </a:r>
          </a:p>
          <a:p>
            <a:r>
              <a:rPr lang="en-GB" sz="1900" i="0" dirty="0">
                <a:effectLst/>
                <a:ea typeface="Calibri" panose="020F0502020204030204" pitchFamily="34" charset="0"/>
              </a:rPr>
              <a:t>State of destination : less protection</a:t>
            </a:r>
          </a:p>
          <a:p>
            <a:r>
              <a:rPr lang="en-GB" sz="1900" dirty="0">
                <a:effectLst/>
                <a:latin typeface="Calibri" panose="020F0502020204030204" pitchFamily="34" charset="0"/>
                <a:ea typeface="Calibri" panose="020F0502020204030204" pitchFamily="34" charset="0"/>
                <a:cs typeface="Times New Roman" panose="02020603050405020304" pitchFamily="18" charset="0"/>
              </a:rPr>
              <a:t>Agreements:</a:t>
            </a:r>
          </a:p>
          <a:p>
            <a:r>
              <a:rPr lang="en-GB" sz="1900" dirty="0">
                <a:effectLst/>
                <a:latin typeface="Calibri" panose="020F0502020204030204" pitchFamily="34" charset="0"/>
                <a:ea typeface="Calibri" panose="020F0502020204030204" pitchFamily="34" charset="0"/>
                <a:cs typeface="Times New Roman" panose="02020603050405020304" pitchFamily="18" charset="0"/>
              </a:rPr>
              <a:t>promoting data transfers </a:t>
            </a:r>
          </a:p>
          <a:p>
            <a:r>
              <a:rPr lang="en-GB" sz="1900" dirty="0">
                <a:effectLst/>
                <a:latin typeface="Calibri" panose="020F0502020204030204" pitchFamily="34" charset="0"/>
                <a:ea typeface="Calibri" panose="020F0502020204030204" pitchFamily="34" charset="0"/>
                <a:cs typeface="Times New Roman" panose="02020603050405020304" pitchFamily="18" charset="0"/>
              </a:rPr>
              <a:t>counterbalanced </a:t>
            </a:r>
          </a:p>
          <a:p>
            <a:r>
              <a:rPr lang="en-GB" sz="1900" dirty="0">
                <a:effectLst/>
                <a:latin typeface="Calibri" panose="020F0502020204030204" pitchFamily="34" charset="0"/>
                <a:ea typeface="Calibri" panose="020F0502020204030204" pitchFamily="34" charset="0"/>
                <a:cs typeface="Times New Roman" panose="02020603050405020304" pitchFamily="18" charset="0"/>
              </a:rPr>
              <a:t>safeguard the rights to privacy and to the protection of personal data</a:t>
            </a:r>
            <a:endParaRPr lang="en-GB" sz="1900" dirty="0"/>
          </a:p>
        </p:txBody>
      </p:sp>
      <p:pic>
        <p:nvPicPr>
          <p:cNvPr id="5" name="Picture 4" descr="Computer script on a screen">
            <a:extLst>
              <a:ext uri="{FF2B5EF4-FFF2-40B4-BE49-F238E27FC236}">
                <a16:creationId xmlns:a16="http://schemas.microsoft.com/office/drawing/2014/main" id="{067767E0-2E25-97A1-C90B-28380AEEB8ED}"/>
              </a:ext>
            </a:extLst>
          </p:cNvPr>
          <p:cNvPicPr>
            <a:picLocks noChangeAspect="1"/>
          </p:cNvPicPr>
          <p:nvPr/>
        </p:nvPicPr>
        <p:blipFill rotWithShape="1">
          <a:blip r:embed="rId2"/>
          <a:srcRect r="3304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9753220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70111C3-F7AF-3FA1-3D35-47D9327848AA}"/>
              </a:ext>
            </a:extLst>
          </p:cNvPr>
          <p:cNvSpPr>
            <a:spLocks noGrp="1"/>
          </p:cNvSpPr>
          <p:nvPr>
            <p:ph type="title"/>
          </p:nvPr>
        </p:nvSpPr>
        <p:spPr>
          <a:xfrm>
            <a:off x="761803" y="350196"/>
            <a:ext cx="4646904" cy="1624520"/>
          </a:xfrm>
        </p:spPr>
        <p:txBody>
          <a:bodyPr anchor="ctr">
            <a:normAutofit/>
          </a:bodyPr>
          <a:lstStyle/>
          <a:p>
            <a:r>
              <a:rPr lang="en-GB" sz="4000" dirty="0"/>
              <a:t>Sustainable development</a:t>
            </a:r>
          </a:p>
        </p:txBody>
      </p:sp>
      <p:sp>
        <p:nvSpPr>
          <p:cNvPr id="3" name="Segnaposto contenuto 2">
            <a:extLst>
              <a:ext uri="{FF2B5EF4-FFF2-40B4-BE49-F238E27FC236}">
                <a16:creationId xmlns:a16="http://schemas.microsoft.com/office/drawing/2014/main" id="{5FD2A569-04D0-0D95-318E-828EFD824A03}"/>
              </a:ext>
            </a:extLst>
          </p:cNvPr>
          <p:cNvSpPr>
            <a:spLocks noGrp="1"/>
          </p:cNvSpPr>
          <p:nvPr>
            <p:ph idx="1"/>
          </p:nvPr>
        </p:nvSpPr>
        <p:spPr>
          <a:xfrm>
            <a:off x="761802" y="2743200"/>
            <a:ext cx="4646905" cy="3613149"/>
          </a:xfrm>
        </p:spPr>
        <p:txBody>
          <a:bodyPr anchor="ctr">
            <a:normAutofit/>
          </a:bodyPr>
          <a:lstStyle/>
          <a:p>
            <a:pPr marL="0" indent="0">
              <a:buNone/>
            </a:pPr>
            <a:r>
              <a:rPr lang="en-GB" sz="1800" dirty="0">
                <a:latin typeface="Arial" panose="020B0604020202020204" pitchFamily="34" charset="0"/>
                <a:cs typeface="Arial" panose="020B0604020202020204" pitchFamily="34" charset="0"/>
              </a:rPr>
              <a:t>Article 3.5 TEU</a:t>
            </a:r>
          </a:p>
          <a:p>
            <a:r>
              <a:rPr lang="en-GB" sz="1800" dirty="0">
                <a:latin typeface="Arial" panose="020B0604020202020204" pitchFamily="34" charset="0"/>
                <a:cs typeface="Arial" panose="020B0604020202020204" pitchFamily="34" charset="0"/>
              </a:rPr>
              <a:t>..</a:t>
            </a:r>
            <a:r>
              <a:rPr lang="en-GB" sz="1800" dirty="0">
                <a:effectLst/>
                <a:latin typeface="Arial" panose="020B0604020202020204" pitchFamily="34" charset="0"/>
                <a:cs typeface="Arial" panose="020B0604020202020204" pitchFamily="34" charset="0"/>
              </a:rPr>
              <a:t>It shall contribute to peace, security, the sustainable development of the Earth...</a:t>
            </a:r>
            <a:r>
              <a:rPr lang="en-GB" sz="1800" dirty="0">
                <a:latin typeface="Arial" panose="020B0604020202020204" pitchFamily="34" charset="0"/>
                <a:cs typeface="Arial" panose="020B0604020202020204" pitchFamily="34" charset="0"/>
              </a:rPr>
              <a:t>”</a:t>
            </a:r>
          </a:p>
          <a:p>
            <a:pPr marL="0" indent="0">
              <a:buNone/>
            </a:pPr>
            <a:r>
              <a:rPr lang="en-GB" sz="1800" dirty="0">
                <a:latin typeface="Arial" panose="020B0604020202020204" pitchFamily="34" charset="0"/>
                <a:cs typeface="Arial" panose="020B0604020202020204" pitchFamily="34" charset="0"/>
              </a:rPr>
              <a:t>Article 11 TFEU</a:t>
            </a:r>
          </a:p>
          <a:p>
            <a:pPr marL="0" indent="0">
              <a:buNone/>
            </a:pPr>
            <a:r>
              <a:rPr lang="en-GB" sz="1800" dirty="0">
                <a:effectLst/>
                <a:latin typeface="Arial" panose="020B0604020202020204" pitchFamily="34" charset="0"/>
                <a:cs typeface="Arial" panose="020B0604020202020204" pitchFamily="34" charset="0"/>
              </a:rPr>
              <a:t>Environmental protection requirements must be integrated into the definition and implementation of</a:t>
            </a:r>
            <a:r>
              <a:rPr lang="en-GB" sz="1800" dirty="0">
                <a:latin typeface="Arial" panose="020B0604020202020204" pitchFamily="34" charset="0"/>
                <a:cs typeface="Arial" panose="020B0604020202020204" pitchFamily="34" charset="0"/>
              </a:rPr>
              <a:t> </a:t>
            </a:r>
            <a:r>
              <a:rPr lang="en-GB" sz="1800" dirty="0">
                <a:effectLst/>
                <a:latin typeface="Arial" panose="020B0604020202020204" pitchFamily="34" charset="0"/>
                <a:cs typeface="Arial" panose="020B0604020202020204" pitchFamily="34" charset="0"/>
              </a:rPr>
              <a:t>the Union's policies and activities, in particular with a view to promoting sustainable development</a:t>
            </a:r>
          </a:p>
          <a:p>
            <a:pPr marL="0" indent="0">
              <a:buNone/>
            </a:pPr>
            <a:r>
              <a:rPr lang="en-GB" sz="1800" dirty="0">
                <a:latin typeface="Arial" panose="020B0604020202020204" pitchFamily="34" charset="0"/>
                <a:cs typeface="Arial" panose="020B0604020202020204" pitchFamily="34" charset="0"/>
              </a:rPr>
              <a:t>(EU Charter of HR) article 37 (similar to article 11)</a:t>
            </a:r>
            <a:endParaRPr lang="en-GB" sz="1800" dirty="0">
              <a:effectLst/>
              <a:latin typeface="Arial" panose="020B0604020202020204" pitchFamily="34" charset="0"/>
              <a:cs typeface="Arial" panose="020B0604020202020204" pitchFamily="34" charset="0"/>
            </a:endParaRPr>
          </a:p>
          <a:p>
            <a:pPr marL="0" indent="0">
              <a:buNone/>
            </a:pPr>
            <a:endParaRPr lang="en-GB" sz="1800" dirty="0">
              <a:latin typeface="Arial" panose="020B0604020202020204" pitchFamily="34" charset="0"/>
              <a:cs typeface="Arial" panose="020B0604020202020204" pitchFamily="34" charset="0"/>
            </a:endParaRPr>
          </a:p>
        </p:txBody>
      </p:sp>
      <p:pic>
        <p:nvPicPr>
          <p:cNvPr id="5" name="Picture 4" descr="Green building in a cornfield">
            <a:extLst>
              <a:ext uri="{FF2B5EF4-FFF2-40B4-BE49-F238E27FC236}">
                <a16:creationId xmlns:a16="http://schemas.microsoft.com/office/drawing/2014/main" id="{6E9C347D-D0F9-8E3A-4069-A8A308524C07}"/>
              </a:ext>
            </a:extLst>
          </p:cNvPr>
          <p:cNvPicPr>
            <a:picLocks noChangeAspect="1"/>
          </p:cNvPicPr>
          <p:nvPr/>
        </p:nvPicPr>
        <p:blipFill rotWithShape="1">
          <a:blip r:embed="rId2"/>
          <a:srcRect l="12633" r="27967" b="-2"/>
          <a:stretch/>
        </p:blipFill>
        <p:spPr>
          <a:xfrm>
            <a:off x="6096000" y="1"/>
            <a:ext cx="6102825" cy="6858000"/>
          </a:xfrm>
          <a:prstGeom prst="rect">
            <a:avLst/>
          </a:prstGeom>
        </p:spPr>
      </p:pic>
    </p:spTree>
    <p:extLst>
      <p:ext uri="{BB962C8B-B14F-4D97-AF65-F5344CB8AC3E}">
        <p14:creationId xmlns:p14="http://schemas.microsoft.com/office/powerpoint/2010/main" val="38997792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EE30108-64B8-00B4-75B0-57A2DC270971}"/>
              </a:ext>
            </a:extLst>
          </p:cNvPr>
          <p:cNvSpPr>
            <a:spLocks noGrp="1"/>
          </p:cNvSpPr>
          <p:nvPr>
            <p:ph type="title"/>
          </p:nvPr>
        </p:nvSpPr>
        <p:spPr>
          <a:xfrm>
            <a:off x="640080" y="325369"/>
            <a:ext cx="4368602" cy="1956841"/>
          </a:xfrm>
        </p:spPr>
        <p:txBody>
          <a:bodyPr anchor="b">
            <a:normAutofit/>
          </a:bodyPr>
          <a:lstStyle/>
          <a:p>
            <a:r>
              <a:rPr lang="en-GB" sz="5400"/>
              <a:t>Cross-cutting obligation</a:t>
            </a:r>
          </a:p>
        </p:txBody>
      </p:sp>
      <p:sp>
        <p:nvSpPr>
          <p:cNvPr id="512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717E4EC0-AA21-72A8-BD86-75EAB4509C35}"/>
              </a:ext>
            </a:extLst>
          </p:cNvPr>
          <p:cNvSpPr>
            <a:spLocks noGrp="1"/>
          </p:cNvSpPr>
          <p:nvPr>
            <p:ph idx="1"/>
          </p:nvPr>
        </p:nvSpPr>
        <p:spPr>
          <a:xfrm>
            <a:off x="640080" y="2872899"/>
            <a:ext cx="4243589" cy="3320668"/>
          </a:xfrm>
        </p:spPr>
        <p:txBody>
          <a:bodyPr>
            <a:normAutofit/>
          </a:bodyPr>
          <a:lstStyle/>
          <a:p>
            <a:r>
              <a:rPr lang="en-GB" sz="2200"/>
              <a:t>contributing to the sustainable development of third countries, in particular developing countries, is an obligation for all external action of the EU development cooperation policy, and in other areas of external action, including trade policy </a:t>
            </a:r>
          </a:p>
        </p:txBody>
      </p:sp>
      <p:pic>
        <p:nvPicPr>
          <p:cNvPr id="5122" name="Picture 2" descr="Vettore gratuito salva il concetto del pianeta con le persone che si prendono cura della terra">
            <a:extLst>
              <a:ext uri="{FF2B5EF4-FFF2-40B4-BE49-F238E27FC236}">
                <a16:creationId xmlns:a16="http://schemas.microsoft.com/office/drawing/2014/main" id="{7BA17FA4-EA86-2B47-3D73-5C5F8A41BF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6801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E4ABBC-03B3-9262-0226-A33F345991F7}"/>
              </a:ext>
            </a:extLst>
          </p:cNvPr>
          <p:cNvSpPr>
            <a:spLocks noGrp="1"/>
          </p:cNvSpPr>
          <p:nvPr>
            <p:ph type="title"/>
          </p:nvPr>
        </p:nvSpPr>
        <p:spPr>
          <a:xfrm>
            <a:off x="762000" y="761998"/>
            <a:ext cx="5334000" cy="1708246"/>
          </a:xfrm>
        </p:spPr>
        <p:txBody>
          <a:bodyPr anchor="ctr">
            <a:normAutofit/>
          </a:bodyPr>
          <a:lstStyle/>
          <a:p>
            <a:r>
              <a:rPr lang="en-GB" sz="4000"/>
              <a:t>Material content of sustainable development</a:t>
            </a:r>
          </a:p>
        </p:txBody>
      </p:sp>
      <p:sp>
        <p:nvSpPr>
          <p:cNvPr id="3" name="Segnaposto contenuto 2">
            <a:extLst>
              <a:ext uri="{FF2B5EF4-FFF2-40B4-BE49-F238E27FC236}">
                <a16:creationId xmlns:a16="http://schemas.microsoft.com/office/drawing/2014/main" id="{1E075E08-C065-32A8-B404-24CCEB8CE854}"/>
              </a:ext>
            </a:extLst>
          </p:cNvPr>
          <p:cNvSpPr>
            <a:spLocks noGrp="1"/>
          </p:cNvSpPr>
          <p:nvPr>
            <p:ph idx="1"/>
          </p:nvPr>
        </p:nvSpPr>
        <p:spPr>
          <a:xfrm>
            <a:off x="761993" y="2470245"/>
            <a:ext cx="6124581" cy="3769835"/>
          </a:xfrm>
        </p:spPr>
        <p:txBody>
          <a:bodyPr anchor="ctr">
            <a:normAutofit/>
          </a:bodyPr>
          <a:lstStyle/>
          <a:p>
            <a:r>
              <a:rPr lang="en-GB" sz="1700" b="1" dirty="0"/>
              <a:t>social protection of workers</a:t>
            </a:r>
            <a:r>
              <a:rPr lang="en-GB" sz="1700" dirty="0"/>
              <a:t>, with reference to issues such as freedom of association and the effective recognition of the right to collective bargaining, the elimination of all forms of forced labour, the effective abolition of child labour, and the elimination of discrimination in employment</a:t>
            </a:r>
          </a:p>
          <a:p>
            <a:r>
              <a:rPr lang="en-GB" sz="1700" b="1" dirty="0"/>
              <a:t>environmental protection </a:t>
            </a:r>
            <a:r>
              <a:rPr lang="en-GB" sz="1700" dirty="0"/>
              <a:t>and sustainable management of natural resources, with particular reference to timber, fish stocks and natural resource conservation measures, must be included in this broad notion of sustainable development</a:t>
            </a:r>
          </a:p>
          <a:p>
            <a:r>
              <a:rPr lang="en-GB" sz="1700" dirty="0"/>
              <a:t>sustainable development is an integral part of the objectives of the common trade policy</a:t>
            </a:r>
          </a:p>
        </p:txBody>
      </p:sp>
      <p:sp>
        <p:nvSpPr>
          <p:cNvPr id="4107" name="Rectangle 4102">
            <a:extLst>
              <a:ext uri="{FF2B5EF4-FFF2-40B4-BE49-F238E27FC236}">
                <a16:creationId xmlns:a16="http://schemas.microsoft.com/office/drawing/2014/main" id="{0D05C9B4-B5C9-2D4D-23C9-CEE72646F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800" y="-1"/>
            <a:ext cx="5410200" cy="6858001"/>
          </a:xfrm>
          <a:prstGeom prst="rect">
            <a:avLst/>
          </a:prstGeom>
          <a:solidFill>
            <a:srgbClr val="FFFFFF"/>
          </a:solidFill>
          <a:ln>
            <a:noFill/>
          </a:ln>
          <a:effectLst>
            <a:outerShdw blurRad="266700" dist="215900" dir="858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98" name="Picture 2" descr="Foto gratuita obiettivi di sviluppo sostenibile ancora in vita">
            <a:extLst>
              <a:ext uri="{FF2B5EF4-FFF2-40B4-BE49-F238E27FC236}">
                <a16:creationId xmlns:a16="http://schemas.microsoft.com/office/drawing/2014/main" id="{A716D48F-A630-A53F-23AA-82FD785825D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708667" y="753692"/>
            <a:ext cx="4083586" cy="534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3420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8"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04687A1-F18F-1AFE-9E05-EF99874F6AA8}"/>
              </a:ext>
            </a:extLst>
          </p:cNvPr>
          <p:cNvSpPr>
            <a:spLocks noGrp="1"/>
          </p:cNvSpPr>
          <p:nvPr>
            <p:ph type="title"/>
          </p:nvPr>
        </p:nvSpPr>
        <p:spPr>
          <a:xfrm>
            <a:off x="761803" y="350196"/>
            <a:ext cx="4646904" cy="1624520"/>
          </a:xfrm>
        </p:spPr>
        <p:txBody>
          <a:bodyPr anchor="ctr">
            <a:normAutofit/>
          </a:bodyPr>
          <a:lstStyle/>
          <a:p>
            <a:r>
              <a:rPr lang="en-GB" sz="4000"/>
              <a:t>TSD Chapters in EU Trade Agreements </a:t>
            </a:r>
          </a:p>
        </p:txBody>
      </p:sp>
      <p:sp>
        <p:nvSpPr>
          <p:cNvPr id="3" name="Segnaposto contenuto 2">
            <a:extLst>
              <a:ext uri="{FF2B5EF4-FFF2-40B4-BE49-F238E27FC236}">
                <a16:creationId xmlns:a16="http://schemas.microsoft.com/office/drawing/2014/main" id="{C75B4193-15A2-90D8-3A58-688451969B4D}"/>
              </a:ext>
            </a:extLst>
          </p:cNvPr>
          <p:cNvSpPr>
            <a:spLocks noGrp="1"/>
          </p:cNvSpPr>
          <p:nvPr>
            <p:ph idx="1"/>
          </p:nvPr>
        </p:nvSpPr>
        <p:spPr>
          <a:xfrm>
            <a:off x="761802" y="2743200"/>
            <a:ext cx="4646905" cy="3613149"/>
          </a:xfrm>
        </p:spPr>
        <p:txBody>
          <a:bodyPr anchor="ctr">
            <a:normAutofit/>
          </a:bodyPr>
          <a:lstStyle/>
          <a:p>
            <a:r>
              <a:rPr lang="en-US" sz="2000" dirty="0">
                <a:effectLst/>
                <a:latin typeface="Times New Roman" panose="02020603050405020304" pitchFamily="18" charset="0"/>
                <a:ea typeface="Times New Roman" panose="02020603050405020304" pitchFamily="18" charset="0"/>
              </a:rPr>
              <a:t>chapter on sustainable development promoting the effective implementation of multilateral labour and environmental agreements to which the EU and its partner are parties. </a:t>
            </a:r>
          </a:p>
          <a:p>
            <a:r>
              <a:rPr lang="en-US" sz="2000" dirty="0">
                <a:effectLst/>
                <a:latin typeface="Times New Roman" panose="02020603050405020304" pitchFamily="18" charset="0"/>
                <a:ea typeface="Times New Roman" panose="02020603050405020304" pitchFamily="18" charset="0"/>
              </a:rPr>
              <a:t>Promoting ratification of other labour and environmental protection conventions is not excluded, as specified, (Free Trade Agreement with Korea</a:t>
            </a:r>
            <a:r>
              <a:rPr lang="it-IT" sz="2000" dirty="0">
                <a:latin typeface="Times New Roman" panose="02020603050405020304" pitchFamily="18" charset="0"/>
                <a:ea typeface="Times New Roman" panose="02020603050405020304" pitchFamily="18" charset="0"/>
              </a:rPr>
              <a:t>)</a:t>
            </a:r>
            <a:endParaRPr lang="en-GB" sz="2000" dirty="0"/>
          </a:p>
        </p:txBody>
      </p:sp>
      <p:pic>
        <p:nvPicPr>
          <p:cNvPr id="19" name="Picture 4" descr="Plant growing in a concrete crack">
            <a:extLst>
              <a:ext uri="{FF2B5EF4-FFF2-40B4-BE49-F238E27FC236}">
                <a16:creationId xmlns:a16="http://schemas.microsoft.com/office/drawing/2014/main" id="{C3E48845-6FD0-AD28-064F-D9F5E2DE8784}"/>
              </a:ext>
            </a:extLst>
          </p:cNvPr>
          <p:cNvPicPr>
            <a:picLocks noChangeAspect="1"/>
          </p:cNvPicPr>
          <p:nvPr/>
        </p:nvPicPr>
        <p:blipFill rotWithShape="1">
          <a:blip r:embed="rId2"/>
          <a:srcRect l="10983" r="29616" b="-2"/>
          <a:stretch/>
        </p:blipFill>
        <p:spPr>
          <a:xfrm>
            <a:off x="6096000" y="1"/>
            <a:ext cx="6102825" cy="6858000"/>
          </a:xfrm>
          <a:prstGeom prst="rect">
            <a:avLst/>
          </a:prstGeom>
        </p:spPr>
      </p:pic>
    </p:spTree>
    <p:extLst>
      <p:ext uri="{BB962C8B-B14F-4D97-AF65-F5344CB8AC3E}">
        <p14:creationId xmlns:p14="http://schemas.microsoft.com/office/powerpoint/2010/main" val="9782167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F34B57-5805-1DB4-25AE-51BD642F9410}"/>
              </a:ext>
            </a:extLst>
          </p:cNvPr>
          <p:cNvSpPr>
            <a:spLocks noGrp="1"/>
          </p:cNvSpPr>
          <p:nvPr>
            <p:ph type="title"/>
          </p:nvPr>
        </p:nvSpPr>
        <p:spPr>
          <a:xfrm>
            <a:off x="762000" y="761998"/>
            <a:ext cx="5334000" cy="1708246"/>
          </a:xfrm>
        </p:spPr>
        <p:txBody>
          <a:bodyPr anchor="ctr">
            <a:normAutofit/>
          </a:bodyPr>
          <a:lstStyle/>
          <a:p>
            <a:r>
              <a:rPr lang="en-GB" sz="4000" dirty="0"/>
              <a:t>TDS Monitoring: </a:t>
            </a:r>
            <a:br>
              <a:rPr lang="en-GB" sz="4000" dirty="0"/>
            </a:br>
            <a:endParaRPr lang="en-GB" sz="4000" dirty="0"/>
          </a:p>
        </p:txBody>
      </p:sp>
      <p:sp>
        <p:nvSpPr>
          <p:cNvPr id="3" name="Segnaposto contenuto 2">
            <a:extLst>
              <a:ext uri="{FF2B5EF4-FFF2-40B4-BE49-F238E27FC236}">
                <a16:creationId xmlns:a16="http://schemas.microsoft.com/office/drawing/2014/main" id="{5FD5878B-8465-1101-471C-E1DA01084874}"/>
              </a:ext>
            </a:extLst>
          </p:cNvPr>
          <p:cNvSpPr>
            <a:spLocks noGrp="1"/>
          </p:cNvSpPr>
          <p:nvPr>
            <p:ph idx="1"/>
          </p:nvPr>
        </p:nvSpPr>
        <p:spPr>
          <a:xfrm>
            <a:off x="761994" y="2470245"/>
            <a:ext cx="5334006" cy="3769835"/>
          </a:xfrm>
        </p:spPr>
        <p:txBody>
          <a:bodyPr anchor="ctr">
            <a:normAutofit/>
          </a:bodyPr>
          <a:lstStyle/>
          <a:p>
            <a:r>
              <a:rPr lang="en-US" sz="1600" dirty="0">
                <a:effectLst/>
                <a:latin typeface="Calibri" panose="020F0502020204030204" pitchFamily="34" charset="0"/>
                <a:ea typeface="Calibri" panose="020F0502020204030204" pitchFamily="34" charset="0"/>
                <a:cs typeface="Times New Roman" panose="02020603050405020304" pitchFamily="18" charset="0"/>
              </a:rPr>
              <a:t>Committee on Trade and Sustainable Development overseeing the implementation of the TSD chapter. </a:t>
            </a:r>
          </a:p>
          <a:p>
            <a:r>
              <a:rPr lang="en-US" sz="1600" dirty="0">
                <a:effectLst/>
                <a:latin typeface="Calibri" panose="020F0502020204030204" pitchFamily="34" charset="0"/>
                <a:ea typeface="Calibri" panose="020F0502020204030204" pitchFamily="34" charset="0"/>
                <a:cs typeface="Times New Roman" panose="02020603050405020304" pitchFamily="18" charset="0"/>
              </a:rPr>
              <a:t>Domestic Advisory Group(s) on sustainable development (environment and labour) - composed of independent representative organisations of civil society in the fields of environment, labour and business - with the task of advising on the implementation of the TSD Chapter. </a:t>
            </a:r>
          </a:p>
          <a:p>
            <a:r>
              <a:rPr lang="en-US" sz="1600" dirty="0">
                <a:effectLst/>
                <a:latin typeface="Calibri" panose="020F0502020204030204" pitchFamily="34" charset="0"/>
                <a:ea typeface="Calibri" panose="020F0502020204030204" pitchFamily="34" charset="0"/>
                <a:cs typeface="Times New Roman" panose="02020603050405020304" pitchFamily="18" charset="0"/>
              </a:rPr>
              <a:t>The Members of Domestic Advisory Group(s) of each Party meet at a Civil Society Forum to conduct a dialogue encompassing sustainable development aspects of trade relations between the Parties. </a:t>
            </a:r>
          </a:p>
          <a:p>
            <a:r>
              <a:rPr lang="en-US" sz="1600" dirty="0">
                <a:effectLst/>
                <a:latin typeface="Calibri" panose="020F0502020204030204" pitchFamily="34" charset="0"/>
                <a:ea typeface="Calibri" panose="020F0502020204030204" pitchFamily="34" charset="0"/>
                <a:cs typeface="Times New Roman" panose="02020603050405020304" pitchFamily="18" charset="0"/>
              </a:rPr>
              <a:t>If the government to government consultations has not led to satisfactory results, a Panel of experts may be convened</a:t>
            </a:r>
            <a:r>
              <a:rPr lang="it-IT" sz="1600" dirty="0">
                <a:effectLst/>
              </a:rPr>
              <a:t> </a:t>
            </a:r>
            <a:endParaRPr lang="en-GB" sz="1600" dirty="0"/>
          </a:p>
        </p:txBody>
      </p:sp>
      <p:sp>
        <p:nvSpPr>
          <p:cNvPr id="5127" name="Rectangle 5126">
            <a:extLst>
              <a:ext uri="{FF2B5EF4-FFF2-40B4-BE49-F238E27FC236}">
                <a16:creationId xmlns:a16="http://schemas.microsoft.com/office/drawing/2014/main" id="{0D05C9B4-B5C9-2D4D-23C9-CEE72646F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800" y="-1"/>
            <a:ext cx="5410200" cy="6858001"/>
          </a:xfrm>
          <a:prstGeom prst="rect">
            <a:avLst/>
          </a:prstGeom>
          <a:solidFill>
            <a:srgbClr val="FFFFFF"/>
          </a:solidFill>
          <a:ln>
            <a:noFill/>
          </a:ln>
          <a:effectLst>
            <a:outerShdw blurRad="266700" dist="215900" dir="858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22" name="Picture 2" descr="Vettore gratuito lente d'ingrandimento sullo sfondo in stile realistico">
            <a:extLst>
              <a:ext uri="{FF2B5EF4-FFF2-40B4-BE49-F238E27FC236}">
                <a16:creationId xmlns:a16="http://schemas.microsoft.com/office/drawing/2014/main" id="{A3B835D3-5097-2823-86E7-C8E1B66149A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07878" y="1548705"/>
            <a:ext cx="3758045" cy="3758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3601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64CAD7-0B39-D185-7E7E-EAC4C0F8CE6D}"/>
              </a:ext>
            </a:extLst>
          </p:cNvPr>
          <p:cNvSpPr>
            <a:spLocks noGrp="1"/>
          </p:cNvSpPr>
          <p:nvPr>
            <p:ph type="title"/>
          </p:nvPr>
        </p:nvSpPr>
        <p:spPr/>
        <p:txBody>
          <a:bodyPr/>
          <a:lstStyle/>
          <a:p>
            <a:endParaRPr lang="en-GB"/>
          </a:p>
        </p:txBody>
      </p:sp>
      <p:sp>
        <p:nvSpPr>
          <p:cNvPr id="3" name="Segnaposto contenuto 2">
            <a:extLst>
              <a:ext uri="{FF2B5EF4-FFF2-40B4-BE49-F238E27FC236}">
                <a16:creationId xmlns:a16="http://schemas.microsoft.com/office/drawing/2014/main" id="{6DF3011C-F8EB-B538-ED52-4ABDFF226594}"/>
              </a:ext>
            </a:extLst>
          </p:cNvPr>
          <p:cNvSpPr>
            <a:spLocks noGrp="1"/>
          </p:cNvSpPr>
          <p:nvPr>
            <p:ph idx="1"/>
          </p:nvPr>
        </p:nvSpPr>
        <p:spPr/>
        <p:txBody>
          <a:bodyPr/>
          <a:lstStyle/>
          <a:p>
            <a:r>
              <a:rPr lang="en-GB" dirty="0"/>
              <a:t>Panel EU- South Korea. – 25.01.2021</a:t>
            </a:r>
          </a:p>
          <a:p>
            <a:endParaRPr lang="en-GB" dirty="0"/>
          </a:p>
          <a:p>
            <a:r>
              <a:rPr lang="en-GB" dirty="0"/>
              <a:t>Korea has not acted consistently with its obligations. </a:t>
            </a:r>
          </a:p>
          <a:p>
            <a:r>
              <a:rPr lang="en-GB" dirty="0"/>
              <a:t>Korea has to modify its legislation and labour  </a:t>
            </a:r>
            <a:r>
              <a:rPr lang="en-GB" dirty="0" err="1"/>
              <a:t>practicw</a:t>
            </a:r>
            <a:r>
              <a:rPr lang="en-GB" dirty="0"/>
              <a:t> and  continue the process of four ILO conventions to conform to its obligation under. The free trade agreement</a:t>
            </a:r>
          </a:p>
        </p:txBody>
      </p:sp>
    </p:spTree>
    <p:extLst>
      <p:ext uri="{BB962C8B-B14F-4D97-AF65-F5344CB8AC3E}">
        <p14:creationId xmlns:p14="http://schemas.microsoft.com/office/powerpoint/2010/main" val="2128692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9D1540-ADF3-75A6-BA82-853D39D63DBF}"/>
              </a:ext>
            </a:extLst>
          </p:cNvPr>
          <p:cNvSpPr>
            <a:spLocks noGrp="1"/>
          </p:cNvSpPr>
          <p:nvPr>
            <p:ph type="title"/>
          </p:nvPr>
        </p:nvSpPr>
        <p:spPr>
          <a:xfrm>
            <a:off x="876694" y="741391"/>
            <a:ext cx="3549649" cy="1616203"/>
          </a:xfrm>
        </p:spPr>
        <p:txBody>
          <a:bodyPr anchor="b">
            <a:normAutofit/>
          </a:bodyPr>
          <a:lstStyle/>
          <a:p>
            <a:r>
              <a:rPr lang="en-GB" sz="3200" dirty="0"/>
              <a:t>International Organisation:  </a:t>
            </a:r>
            <a:br>
              <a:rPr lang="en-GB" sz="3200" dirty="0"/>
            </a:br>
            <a:r>
              <a:rPr lang="en-GB" sz="3200" dirty="0"/>
              <a:t>EU action limited</a:t>
            </a:r>
          </a:p>
        </p:txBody>
      </p:sp>
      <p:sp>
        <p:nvSpPr>
          <p:cNvPr id="3" name="Segnaposto contenuto 2">
            <a:extLst>
              <a:ext uri="{FF2B5EF4-FFF2-40B4-BE49-F238E27FC236}">
                <a16:creationId xmlns:a16="http://schemas.microsoft.com/office/drawing/2014/main" id="{5B67C389-F0DD-6DA8-846D-FE287347D754}"/>
              </a:ext>
            </a:extLst>
          </p:cNvPr>
          <p:cNvSpPr>
            <a:spLocks noGrp="1"/>
          </p:cNvSpPr>
          <p:nvPr>
            <p:ph idx="1"/>
          </p:nvPr>
        </p:nvSpPr>
        <p:spPr>
          <a:xfrm>
            <a:off x="876693" y="2533476"/>
            <a:ext cx="3358976" cy="3325352"/>
          </a:xfrm>
        </p:spPr>
        <p:txBody>
          <a:bodyPr anchor="t">
            <a:normAutofit fontScale="40000" lnSpcReduction="20000"/>
          </a:bodyPr>
          <a:lstStyle/>
          <a:p>
            <a:pPr marL="0" indent="0">
              <a:buNone/>
            </a:pPr>
            <a:endParaRPr lang="it-IT" sz="2000" dirty="0"/>
          </a:p>
          <a:p>
            <a:pPr marL="0" indent="0">
              <a:buNone/>
            </a:pPr>
            <a:r>
              <a:rPr lang="en-GB" sz="3800" dirty="0"/>
              <a:t>Principle of conferral (article 5 TEU)</a:t>
            </a:r>
          </a:p>
          <a:p>
            <a:pPr marL="0" indent="0" algn="ctr">
              <a:buNone/>
            </a:pPr>
            <a:br>
              <a:rPr lang="it-IT" sz="3800" dirty="0">
                <a:effectLst/>
              </a:rPr>
            </a:br>
            <a:endParaRPr lang="en-GB" sz="3800" dirty="0">
              <a:effectLst/>
            </a:endParaRPr>
          </a:p>
          <a:p>
            <a:pPr marL="0" indent="0">
              <a:buNone/>
            </a:pPr>
            <a:r>
              <a:rPr lang="en-GB" sz="3800" dirty="0">
                <a:effectLst/>
              </a:rPr>
              <a:t>1. The limits of Union competences are governed by the principle of conferral. ....</a:t>
            </a:r>
          </a:p>
          <a:p>
            <a:pPr marL="0" indent="0">
              <a:buNone/>
            </a:pPr>
            <a:r>
              <a:rPr lang="en-GB" sz="3800" dirty="0">
                <a:effectLst/>
              </a:rPr>
              <a:t>2. Under the principle of conferral, the Union shall act only within the limits of the competences conferred upon it by the Member States in the Treaties to attain the objectives set out therein. Competences not conferred upon the Union in the Treaties remain with the Member States. </a:t>
            </a:r>
          </a:p>
          <a:p>
            <a:endParaRPr lang="it-IT" sz="2000" dirty="0"/>
          </a:p>
          <a:p>
            <a:endParaRPr lang="it-IT" sz="2000" dirty="0"/>
          </a:p>
        </p:txBody>
      </p:sp>
      <p:pic>
        <p:nvPicPr>
          <p:cNvPr id="1026" name="Picture 2" descr="Inforegio - A 10 anni dal trattato di Lisbona, quali progressi per la  coesione territoriale nell'UE?">
            <a:extLst>
              <a:ext uri="{FF2B5EF4-FFF2-40B4-BE49-F238E27FC236}">
                <a16:creationId xmlns:a16="http://schemas.microsoft.com/office/drawing/2014/main" id="{85984073-7F29-19A7-FAB0-7B1BB6D886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087" r="1489" b="-1"/>
          <a:stretch/>
        </p:blipFill>
        <p:spPr bwMode="auto">
          <a:xfrm>
            <a:off x="5089243" y="877413"/>
            <a:ext cx="6222628" cy="5043096"/>
          </a:xfrm>
          <a:prstGeom prst="rect">
            <a:avLst/>
          </a:prstGeom>
          <a:noFill/>
          <a:extLst>
            <a:ext uri="{909E8E84-426E-40DD-AFC4-6F175D3DCCD1}">
              <a14:hiddenFill xmlns:a14="http://schemas.microsoft.com/office/drawing/2010/main">
                <a:solidFill>
                  <a:srgbClr val="FFFFFF"/>
                </a:solidFill>
              </a14:hiddenFill>
            </a:ext>
          </a:extLst>
        </p:spPr>
      </p:pic>
      <p:grpSp>
        <p:nvGrpSpPr>
          <p:cNvPr id="1038" name="Group 1037">
            <a:extLst>
              <a:ext uri="{FF2B5EF4-FFF2-40B4-BE49-F238E27FC236}">
                <a16:creationId xmlns:a16="http://schemas.microsoft.com/office/drawing/2014/main" id="{3AFCAD34-1AFC-BC1A-F6B2-C34C63912EA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89243" y="5858828"/>
            <a:ext cx="6226463" cy="123363"/>
            <a:chOff x="7015162" y="5858828"/>
            <a:chExt cx="4300544" cy="123363"/>
          </a:xfrm>
        </p:grpSpPr>
        <p:sp>
          <p:nvSpPr>
            <p:cNvPr id="1039" name="Rectangle 1038">
              <a:extLst>
                <a:ext uri="{FF2B5EF4-FFF2-40B4-BE49-F238E27FC236}">
                  <a16:creationId xmlns:a16="http://schemas.microsoft.com/office/drawing/2014/main" id="{1129F4A2-3705-CF87-3DDA-AF9CE9389B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03753" y="3770237"/>
              <a:ext cx="123362" cy="4300544"/>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Rectangle 1039">
              <a:extLst>
                <a:ext uri="{FF2B5EF4-FFF2-40B4-BE49-F238E27FC236}">
                  <a16:creationId xmlns:a16="http://schemas.microsoft.com/office/drawing/2014/main" id="{891B1028-FC76-5583-3A1F-5815A7DCF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09789" y="4876274"/>
              <a:ext cx="123362" cy="2088471"/>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94768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47466-62AB-472C-D143-6B528F5078E0}"/>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7882D1CB-FEC0-4B99-1A4E-A0461128D251}"/>
              </a:ext>
            </a:extLst>
          </p:cNvPr>
          <p:cNvSpPr>
            <a:spLocks noGrp="1"/>
          </p:cNvSpPr>
          <p:nvPr>
            <p:ph type="title"/>
          </p:nvPr>
        </p:nvSpPr>
        <p:spPr>
          <a:xfrm>
            <a:off x="761803" y="350196"/>
            <a:ext cx="4646904" cy="1624520"/>
          </a:xfrm>
        </p:spPr>
        <p:txBody>
          <a:bodyPr anchor="ctr">
            <a:normAutofit/>
          </a:bodyPr>
          <a:lstStyle/>
          <a:p>
            <a:r>
              <a:rPr lang="it-IT" sz="3700" dirty="0"/>
              <a:t>World Actor – Fields of </a:t>
            </a:r>
            <a:r>
              <a:rPr lang="en-GB" sz="3700" dirty="0"/>
              <a:t>external </a:t>
            </a:r>
            <a:r>
              <a:rPr lang="it-IT" sz="3700" dirty="0"/>
              <a:t>competence </a:t>
            </a:r>
            <a:br>
              <a:rPr lang="it-IT" sz="3700" dirty="0"/>
            </a:br>
            <a:endParaRPr lang="it-IT" sz="3700" dirty="0"/>
          </a:p>
        </p:txBody>
      </p:sp>
      <p:sp>
        <p:nvSpPr>
          <p:cNvPr id="3" name="Segnaposto contenuto 2">
            <a:extLst>
              <a:ext uri="{FF2B5EF4-FFF2-40B4-BE49-F238E27FC236}">
                <a16:creationId xmlns:a16="http://schemas.microsoft.com/office/drawing/2014/main" id="{F514BE87-B552-1F00-1583-CBEF6AE72572}"/>
              </a:ext>
            </a:extLst>
          </p:cNvPr>
          <p:cNvSpPr>
            <a:spLocks noGrp="1"/>
          </p:cNvSpPr>
          <p:nvPr>
            <p:ph idx="1"/>
          </p:nvPr>
        </p:nvSpPr>
        <p:spPr>
          <a:xfrm>
            <a:off x="761802" y="2582426"/>
            <a:ext cx="6253361" cy="3773924"/>
          </a:xfrm>
        </p:spPr>
        <p:txBody>
          <a:bodyPr anchor="ctr">
            <a:normAutofit/>
          </a:bodyPr>
          <a:lstStyle/>
          <a:p>
            <a:r>
              <a:rPr lang="en-GB" sz="2000" b="1" dirty="0"/>
              <a:t>External fields</a:t>
            </a:r>
            <a:r>
              <a:rPr lang="en-GB" sz="2000" dirty="0"/>
              <a:t>: commercial policy – development cooperation – humanitarian aid – foreign policy</a:t>
            </a:r>
          </a:p>
          <a:p>
            <a:r>
              <a:rPr lang="en-GB" sz="2000" b="1" dirty="0"/>
              <a:t>External/internal</a:t>
            </a:r>
            <a:r>
              <a:rPr lang="en-GB" sz="2000" dirty="0"/>
              <a:t>: environmental protection</a:t>
            </a:r>
          </a:p>
          <a:p>
            <a:endParaRPr lang="en-GB" sz="2000" dirty="0"/>
          </a:p>
          <a:p>
            <a:r>
              <a:rPr lang="en-GB" sz="2000" b="1" dirty="0"/>
              <a:t>Internal with external impact</a:t>
            </a:r>
            <a:r>
              <a:rPr lang="en-GB" sz="2000" dirty="0"/>
              <a:t>: internal market </a:t>
            </a:r>
          </a:p>
        </p:txBody>
      </p:sp>
      <p:pic>
        <p:nvPicPr>
          <p:cNvPr id="5" name="Picture 4" descr="The Statue of Liberty in New York">
            <a:extLst>
              <a:ext uri="{FF2B5EF4-FFF2-40B4-BE49-F238E27FC236}">
                <a16:creationId xmlns:a16="http://schemas.microsoft.com/office/drawing/2014/main" id="{5FC5B0E3-E0DE-EBCE-CC44-34863A85B99C}"/>
              </a:ext>
            </a:extLst>
          </p:cNvPr>
          <p:cNvPicPr>
            <a:picLocks noChangeAspect="1"/>
          </p:cNvPicPr>
          <p:nvPr/>
        </p:nvPicPr>
        <p:blipFill rotWithShape="1">
          <a:blip r:embed="rId2"/>
          <a:srcRect l="28212" r="16170"/>
          <a:stretch/>
        </p:blipFill>
        <p:spPr>
          <a:xfrm>
            <a:off x="7758113" y="1"/>
            <a:ext cx="4440712" cy="6858000"/>
          </a:xfrm>
          <a:prstGeom prst="rect">
            <a:avLst/>
          </a:prstGeom>
        </p:spPr>
      </p:pic>
    </p:spTree>
    <p:extLst>
      <p:ext uri="{BB962C8B-B14F-4D97-AF65-F5344CB8AC3E}">
        <p14:creationId xmlns:p14="http://schemas.microsoft.com/office/powerpoint/2010/main" val="1188068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1F5B613A-2976-AD98-761C-07FE14F7B5AE}"/>
              </a:ext>
            </a:extLst>
          </p:cNvPr>
          <p:cNvSpPr>
            <a:spLocks noGrp="1"/>
          </p:cNvSpPr>
          <p:nvPr>
            <p:ph type="title"/>
          </p:nvPr>
        </p:nvSpPr>
        <p:spPr>
          <a:xfrm>
            <a:off x="761803" y="350196"/>
            <a:ext cx="4646904" cy="1624520"/>
          </a:xfrm>
        </p:spPr>
        <p:txBody>
          <a:bodyPr anchor="ctr">
            <a:normAutofit/>
          </a:bodyPr>
          <a:lstStyle/>
          <a:p>
            <a:r>
              <a:rPr lang="it-IT" sz="4000" dirty="0"/>
              <a:t>Tools</a:t>
            </a:r>
          </a:p>
        </p:txBody>
      </p:sp>
      <p:sp>
        <p:nvSpPr>
          <p:cNvPr id="3" name="Segnaposto contenuto 2">
            <a:extLst>
              <a:ext uri="{FF2B5EF4-FFF2-40B4-BE49-F238E27FC236}">
                <a16:creationId xmlns:a16="http://schemas.microsoft.com/office/drawing/2014/main" id="{E1A5CDBE-CF07-897B-7437-EA2AEEE9DDBD}"/>
              </a:ext>
            </a:extLst>
          </p:cNvPr>
          <p:cNvSpPr>
            <a:spLocks noGrp="1"/>
          </p:cNvSpPr>
          <p:nvPr>
            <p:ph idx="1"/>
          </p:nvPr>
        </p:nvSpPr>
        <p:spPr>
          <a:xfrm>
            <a:off x="761802" y="2743200"/>
            <a:ext cx="4646905" cy="3613149"/>
          </a:xfrm>
        </p:spPr>
        <p:txBody>
          <a:bodyPr anchor="ctr">
            <a:normAutofit/>
          </a:bodyPr>
          <a:lstStyle/>
          <a:p>
            <a:r>
              <a:rPr lang="it-IT" sz="2000" b="1" dirty="0"/>
              <a:t>LEGAL</a:t>
            </a:r>
            <a:r>
              <a:rPr lang="it-IT" sz="2000" dirty="0"/>
              <a:t> TOOLS</a:t>
            </a:r>
          </a:p>
          <a:p>
            <a:r>
              <a:rPr lang="it-IT" sz="2000" dirty="0"/>
              <a:t> </a:t>
            </a:r>
            <a:r>
              <a:rPr lang="en-GB" sz="2000" dirty="0"/>
              <a:t>International agreements  in all fields of external competence / in fields of internal competence (case-law of the ECJ)</a:t>
            </a:r>
          </a:p>
          <a:p>
            <a:r>
              <a:rPr lang="en-GB" sz="2000" dirty="0"/>
              <a:t>Unilateral measures in all fields of competence when it has the power to regulate </a:t>
            </a:r>
          </a:p>
        </p:txBody>
      </p:sp>
      <p:pic>
        <p:nvPicPr>
          <p:cNvPr id="5" name="Picture 4" descr="Work tools and supplies">
            <a:extLst>
              <a:ext uri="{FF2B5EF4-FFF2-40B4-BE49-F238E27FC236}">
                <a16:creationId xmlns:a16="http://schemas.microsoft.com/office/drawing/2014/main" id="{455DFA10-9A62-D91D-3891-BC137E8FD79C}"/>
              </a:ext>
            </a:extLst>
          </p:cNvPr>
          <p:cNvPicPr>
            <a:picLocks noChangeAspect="1"/>
          </p:cNvPicPr>
          <p:nvPr/>
        </p:nvPicPr>
        <p:blipFill rotWithShape="1">
          <a:blip r:embed="rId2"/>
          <a:srcRect l="17102" r="23497" b="-2"/>
          <a:stretch/>
        </p:blipFill>
        <p:spPr>
          <a:xfrm>
            <a:off x="6096000" y="1"/>
            <a:ext cx="6102825" cy="6858000"/>
          </a:xfrm>
          <a:prstGeom prst="rect">
            <a:avLst/>
          </a:prstGeom>
        </p:spPr>
      </p:pic>
    </p:spTree>
    <p:extLst>
      <p:ext uri="{BB962C8B-B14F-4D97-AF65-F5344CB8AC3E}">
        <p14:creationId xmlns:p14="http://schemas.microsoft.com/office/powerpoint/2010/main" val="2936551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02251B-82FE-E039-ED64-180CC5BF0FBD}"/>
              </a:ext>
            </a:extLst>
          </p:cNvPr>
          <p:cNvSpPr>
            <a:spLocks noGrp="1"/>
          </p:cNvSpPr>
          <p:nvPr>
            <p:ph type="title"/>
          </p:nvPr>
        </p:nvSpPr>
        <p:spPr>
          <a:xfrm>
            <a:off x="1137038" y="609597"/>
            <a:ext cx="8903433" cy="1330841"/>
          </a:xfrm>
        </p:spPr>
        <p:txBody>
          <a:bodyPr>
            <a:normAutofit/>
          </a:bodyPr>
          <a:lstStyle/>
          <a:p>
            <a:r>
              <a:rPr lang="it-IT" sz="2800" dirty="0"/>
              <a:t>Trade policy</a:t>
            </a:r>
          </a:p>
        </p:txBody>
      </p:sp>
      <p:sp>
        <p:nvSpPr>
          <p:cNvPr id="3" name="Segnaposto contenuto 2">
            <a:extLst>
              <a:ext uri="{FF2B5EF4-FFF2-40B4-BE49-F238E27FC236}">
                <a16:creationId xmlns:a16="http://schemas.microsoft.com/office/drawing/2014/main" id="{15947771-5023-8523-4516-DF3111D6759D}"/>
              </a:ext>
            </a:extLst>
          </p:cNvPr>
          <p:cNvSpPr>
            <a:spLocks noGrp="1"/>
          </p:cNvSpPr>
          <p:nvPr>
            <p:ph idx="1"/>
          </p:nvPr>
        </p:nvSpPr>
        <p:spPr>
          <a:xfrm>
            <a:off x="1137038" y="2194100"/>
            <a:ext cx="5126303" cy="3908588"/>
          </a:xfrm>
        </p:spPr>
        <p:txBody>
          <a:bodyPr>
            <a:normAutofit/>
          </a:bodyPr>
          <a:lstStyle/>
          <a:p>
            <a:r>
              <a:rPr lang="it-IT" sz="2000" dirty="0" err="1"/>
              <a:t>Article</a:t>
            </a:r>
            <a:r>
              <a:rPr lang="it-IT" sz="2000" dirty="0"/>
              <a:t> 206 TFEU (</a:t>
            </a:r>
            <a:r>
              <a:rPr lang="it-IT" sz="2000" dirty="0" err="1"/>
              <a:t>objectives</a:t>
            </a:r>
            <a:r>
              <a:rPr lang="it-IT" sz="2000" dirty="0"/>
              <a:t>) </a:t>
            </a:r>
          </a:p>
          <a:p>
            <a:pPr algn="just"/>
            <a:r>
              <a:rPr lang="en-GB" sz="1800" i="1" dirty="0">
                <a:effectLst/>
                <a:latin typeface="Times"/>
              </a:rPr>
              <a:t>.. the Union shall contribute, in</a:t>
            </a:r>
            <a:r>
              <a:rPr lang="en-GB" sz="1800" dirty="0">
                <a:latin typeface="Times"/>
              </a:rPr>
              <a:t> </a:t>
            </a:r>
            <a:r>
              <a:rPr lang="en-GB" sz="1800" i="1" dirty="0">
                <a:effectLst/>
                <a:latin typeface="Times"/>
              </a:rPr>
              <a:t>the common interest, to the harmonious development of world trade, the progressive abolition of</a:t>
            </a:r>
            <a:r>
              <a:rPr lang="en-GB" sz="1800" dirty="0">
                <a:latin typeface="Times"/>
              </a:rPr>
              <a:t> </a:t>
            </a:r>
            <a:r>
              <a:rPr lang="en-GB" sz="1800" i="1" dirty="0">
                <a:effectLst/>
                <a:latin typeface="Times"/>
              </a:rPr>
              <a:t>restrictions on international trade and on foreign direct investment, and the lowering of customs and</a:t>
            </a:r>
            <a:r>
              <a:rPr lang="en-GB" sz="1800" dirty="0">
                <a:latin typeface="Times"/>
              </a:rPr>
              <a:t> </a:t>
            </a:r>
            <a:r>
              <a:rPr lang="en-GB" sz="1800" i="1" dirty="0">
                <a:effectLst/>
                <a:latin typeface="Times"/>
              </a:rPr>
              <a:t>other barriers.</a:t>
            </a:r>
            <a:endParaRPr lang="en-GB" sz="1800" dirty="0">
              <a:effectLst/>
              <a:latin typeface="Times"/>
            </a:endParaRPr>
          </a:p>
          <a:p>
            <a:endParaRPr lang="it-IT" sz="2000" dirty="0"/>
          </a:p>
        </p:txBody>
      </p:sp>
      <p:pic>
        <p:nvPicPr>
          <p:cNvPr id="9220" name="Picture 4" descr="Commercio Internazionale">
            <a:extLst>
              <a:ext uri="{FF2B5EF4-FFF2-40B4-BE49-F238E27FC236}">
                <a16:creationId xmlns:a16="http://schemas.microsoft.com/office/drawing/2014/main" id="{1489CB31-3D68-C554-4CBC-9191457EF4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758" r="23367" b="1"/>
          <a:stretch/>
        </p:blipFill>
        <p:spPr bwMode="auto">
          <a:xfrm>
            <a:off x="7016376" y="2183362"/>
            <a:ext cx="4357896" cy="3732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92746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4098</TotalTime>
  <Words>2998</Words>
  <Application>Microsoft Macintosh PowerPoint</Application>
  <PresentationFormat>Widescreen</PresentationFormat>
  <Paragraphs>249</Paragraphs>
  <Slides>59</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59</vt:i4>
      </vt:variant>
    </vt:vector>
  </HeadingPairs>
  <TitlesOfParts>
    <vt:vector size="66" baseType="lpstr">
      <vt:lpstr>Arial</vt:lpstr>
      <vt:lpstr>Calibri</vt:lpstr>
      <vt:lpstr>Calibri Light</vt:lpstr>
      <vt:lpstr>Garamond</vt:lpstr>
      <vt:lpstr>Times</vt:lpstr>
      <vt:lpstr>Times New Roman</vt:lpstr>
      <vt:lpstr>Tema di Office</vt:lpstr>
      <vt:lpstr>       Winter School  Reinforcing EU responsible global leadership  Promoting EU values for a rules-based multilateral world  </vt:lpstr>
      <vt:lpstr>OUTLINE </vt:lpstr>
      <vt:lpstr>Questions</vt:lpstr>
      <vt:lpstr>PART I  EU as a World Actor (in promoting HR) </vt:lpstr>
      <vt:lpstr>What is the European Union? </vt:lpstr>
      <vt:lpstr>International Organisation:   EU action limited</vt:lpstr>
      <vt:lpstr>World Actor – Fields of external competence  </vt:lpstr>
      <vt:lpstr>Tools</vt:lpstr>
      <vt:lpstr>Trade policy</vt:lpstr>
      <vt:lpstr>Article 207 TFEU Common commercial policy</vt:lpstr>
      <vt:lpstr>EU Trade agreements </vt:lpstr>
      <vt:lpstr>WORLD Actor ?</vt:lpstr>
      <vt:lpstr>What Human rights? Context</vt:lpstr>
      <vt:lpstr>Article 3.5 TEU</vt:lpstr>
      <vt:lpstr>What HR?</vt:lpstr>
      <vt:lpstr>Values and interests </vt:lpstr>
      <vt:lpstr>Labour conditions </vt:lpstr>
      <vt:lpstr>Mandate to promote values</vt:lpstr>
      <vt:lpstr>To sum-up </vt:lpstr>
      <vt:lpstr>Part II </vt:lpstr>
      <vt:lpstr>Values and action</vt:lpstr>
      <vt:lpstr>When concluding international agreements, what limits do human rights obligations impose on the EU? </vt:lpstr>
      <vt:lpstr>Trade agreement and HR violation</vt:lpstr>
      <vt:lpstr>Trade  and HR - examples</vt:lpstr>
      <vt:lpstr>EU obligations</vt:lpstr>
      <vt:lpstr>Impact assessment</vt:lpstr>
      <vt:lpstr>EU- Vietnam Free Trade Agreement</vt:lpstr>
      <vt:lpstr>Part III  EU action to protect Human Rights  in the rest of the World</vt:lpstr>
      <vt:lpstr>HOW?</vt:lpstr>
      <vt:lpstr>External conditionality</vt:lpstr>
      <vt:lpstr>Conditionality</vt:lpstr>
      <vt:lpstr>Behaviour required</vt:lpstr>
      <vt:lpstr>RATIONALE CONDITIONALITY</vt:lpstr>
      <vt:lpstr>positive conditionality: </vt:lpstr>
      <vt:lpstr>GSP – positive conditionality</vt:lpstr>
      <vt:lpstr>negative conditionality </vt:lpstr>
      <vt:lpstr>HR Clauses</vt:lpstr>
      <vt:lpstr>Human rights clause </vt:lpstr>
      <vt:lpstr>Cotonou (ACP countries) </vt:lpstr>
      <vt:lpstr> Ex. Korea: Essential element clause in the framework agreement   </vt:lpstr>
      <vt:lpstr>Linkage clause </vt:lpstr>
      <vt:lpstr>Examples</vt:lpstr>
      <vt:lpstr>Example: UKRAINE  </vt:lpstr>
      <vt:lpstr>Definition of HR: interpretation of the human rights clause during the negotiations</vt:lpstr>
      <vt:lpstr>Non-execution clause </vt:lpstr>
      <vt:lpstr>Canada </vt:lpstr>
      <vt:lpstr>EU practice HR Clauses </vt:lpstr>
      <vt:lpstr>Limits of HR clauses</vt:lpstr>
      <vt:lpstr>Positive actions to be preferred</vt:lpstr>
      <vt:lpstr>How to improve?</vt:lpstr>
      <vt:lpstr>Other ways of affecting HR through agreements</vt:lpstr>
      <vt:lpstr>“Brussels effect” (Anu Bradford)</vt:lpstr>
      <vt:lpstr>Example: Data Privacy </vt:lpstr>
      <vt:lpstr>Sustainable development</vt:lpstr>
      <vt:lpstr>Cross-cutting obligation</vt:lpstr>
      <vt:lpstr>Material content of sustainable development</vt:lpstr>
      <vt:lpstr>TSD Chapters in EU Trade Agreements </vt:lpstr>
      <vt:lpstr>TDS Monitoring:  </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Gabriele Rugani</dc:creator>
  <cp:lastModifiedBy>Microsoft Office User</cp:lastModifiedBy>
  <cp:revision>95</cp:revision>
  <dcterms:created xsi:type="dcterms:W3CDTF">2020-01-30T16:21:46Z</dcterms:created>
  <dcterms:modified xsi:type="dcterms:W3CDTF">2024-02-06T12:38:52Z</dcterms:modified>
</cp:coreProperties>
</file>