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67" r:id="rId2"/>
    <p:sldId id="268" r:id="rId3"/>
    <p:sldId id="258" r:id="rId4"/>
    <p:sldId id="269" r:id="rId5"/>
    <p:sldId id="271" r:id="rId6"/>
    <p:sldId id="259" r:id="rId7"/>
    <p:sldId id="270" r:id="rId8"/>
    <p:sldId id="272" r:id="rId9"/>
    <p:sldId id="273" r:id="rId10"/>
    <p:sldId id="279" r:id="rId11"/>
    <p:sldId id="274" r:id="rId12"/>
    <p:sldId id="280" r:id="rId13"/>
    <p:sldId id="275" r:id="rId14"/>
    <p:sldId id="276" r:id="rId15"/>
    <p:sldId id="277" r:id="rId16"/>
    <p:sldId id="281" r:id="rId17"/>
    <p:sldId id="282" r:id="rId18"/>
    <p:sldId id="287" r:id="rId19"/>
    <p:sldId id="288" r:id="rId20"/>
    <p:sldId id="283" r:id="rId21"/>
    <p:sldId id="292" r:id="rId22"/>
    <p:sldId id="289" r:id="rId23"/>
    <p:sldId id="293" r:id="rId24"/>
    <p:sldId id="294" r:id="rId25"/>
    <p:sldId id="290" r:id="rId26"/>
    <p:sldId id="291" r:id="rId27"/>
    <p:sldId id="284" r:id="rId28"/>
    <p:sldId id="295" r:id="rId29"/>
    <p:sldId id="296" r:id="rId30"/>
    <p:sldId id="297" r:id="rId31"/>
    <p:sldId id="299" r:id="rId32"/>
    <p:sldId id="300" r:id="rId33"/>
    <p:sldId id="301" r:id="rId34"/>
    <p:sldId id="302" r:id="rId35"/>
    <p:sldId id="303" r:id="rId36"/>
    <p:sldId id="285" r:id="rId37"/>
    <p:sldId id="260" r:id="rId38"/>
    <p:sldId id="304" r:id="rId39"/>
    <p:sldId id="305" r:id="rId40"/>
    <p:sldId id="306" r:id="rId41"/>
    <p:sldId id="307" r:id="rId42"/>
    <p:sldId id="308" r:id="rId43"/>
    <p:sldId id="309" r:id="rId44"/>
    <p:sldId id="311" r:id="rId45"/>
    <p:sldId id="266" r:id="rId46"/>
  </p:sldIdLst>
  <p:sldSz cx="18288000" cy="10287000"/>
  <p:notesSz cx="18288000" cy="10287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51"/>
    <a:srgbClr val="C30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/>
    <p:restoredTop sz="94688"/>
  </p:normalViewPr>
  <p:slideViewPr>
    <p:cSldViewPr>
      <p:cViewPr varScale="1">
        <p:scale>
          <a:sx n="39" d="100"/>
          <a:sy n="39" d="100"/>
        </p:scale>
        <p:origin x="856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B419E-1740-3C43-B26A-D58950A9562E}" type="datetimeFigureOut">
              <a:rPr lang="en-BR" smtClean="0"/>
              <a:t>02/08/2024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362F1-4224-E14D-8270-3CCA7221EBEA}" type="slidenum">
              <a:rPr lang="en-BR" smtClean="0"/>
              <a:t>‹N›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210623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362F1-4224-E14D-8270-3CCA7221EBEA}" type="slidenum">
              <a:rPr lang="en-BR" smtClean="0"/>
              <a:t>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7309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07676" y="2757937"/>
            <a:ext cx="3200302" cy="40766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3115075"/>
            <a:ext cx="16256000" cy="2703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750" b="1" i="0">
                <a:solidFill>
                  <a:srgbClr val="153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750" b="1" i="0">
                <a:solidFill>
                  <a:srgbClr val="153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750" b="1" i="0">
                <a:solidFill>
                  <a:srgbClr val="153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7905749" cy="1028282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149" y="1540083"/>
            <a:ext cx="17047701" cy="2578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750" b="1" i="0">
                <a:solidFill>
                  <a:srgbClr val="153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08121" y="4908284"/>
            <a:ext cx="16071756" cy="269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omf5pBN8dY" TargetMode="External"/><Relationship Id="rId2" Type="http://schemas.openxmlformats.org/officeDocument/2006/relationships/hyperlink" Target="https://youtu.be/cEeKerZ7iU4?si=1HIrpAD8qJ2nVSKy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zF361a019zA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3717468"/>
            <a:ext cx="7924800" cy="238591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3600" b="1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Upholding and promoting the sustainable development of the Earth through international agreements</a:t>
            </a:r>
            <a:br>
              <a:rPr lang="en-BR" sz="360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sz="3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6E73A-0658-373B-B7E2-88A652879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0" y="7277100"/>
            <a:ext cx="2208616" cy="213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27A87D-DBB8-2E17-DEB4-2C86EB4773C8}"/>
              </a:ext>
            </a:extLst>
          </p:cNvPr>
          <p:cNvSpPr txBox="1"/>
          <p:nvPr/>
        </p:nvSpPr>
        <p:spPr>
          <a:xfrm>
            <a:off x="8993608" y="4884345"/>
            <a:ext cx="89882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Prof. Tarin Frota Mont`Alverne</a:t>
            </a:r>
          </a:p>
          <a:p>
            <a:pPr algn="ctr"/>
            <a:r>
              <a:rPr lang="en-B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Universidade Federal do Ceará - Brazil</a:t>
            </a:r>
          </a:p>
          <a:p>
            <a:endParaRPr lang="en-BR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30B02-174C-1AC7-D089-8CDA8EB683EC}"/>
              </a:ext>
            </a:extLst>
          </p:cNvPr>
          <p:cNvSpPr txBox="1"/>
          <p:nvPr/>
        </p:nvSpPr>
        <p:spPr>
          <a:xfrm>
            <a:off x="8993608" y="1333500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Winter School 2024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Reinforcing EU responsible global leadership Promoting EU values for a rules-based multilateral world</a:t>
            </a:r>
          </a:p>
          <a:p>
            <a:pPr algn="ctr"/>
            <a:endParaRPr lang="en-BR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5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3569061"/>
            <a:ext cx="7086600" cy="314887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Emergence </a:t>
            </a:r>
            <a:b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international environmental protection</a:t>
            </a: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38362-692C-AC83-BFAE-3CF42C1B645E}"/>
              </a:ext>
            </a:extLst>
          </p:cNvPr>
          <p:cNvSpPr txBox="1"/>
          <p:nvPr/>
        </p:nvSpPr>
        <p:spPr>
          <a:xfrm>
            <a:off x="7848600" y="0"/>
            <a:ext cx="10265227" cy="994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US" sz="40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Developments </a:t>
            </a: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International Environmental Protection (1968):</a:t>
            </a: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Council of Europe Declarations on Air Pollution and Water Resources.</a:t>
            </a:r>
          </a:p>
          <a:p>
            <a:pPr lvl="0"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Organization of African Unity approves the African Convention on Conservation.</a:t>
            </a:r>
          </a:p>
          <a:p>
            <a:pPr marL="571500" lvl="0" indent="-571500" algn="just">
              <a:buFont typeface="Wingdings" pitchFamily="2" charset="2"/>
              <a:buChar char="ü"/>
            </a:pP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Proposal for the Stockholm Conference on Human Environment by Sweden during the UN Economic and Social Council Spring Session.</a:t>
            </a: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1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609600" y="3585894"/>
            <a:ext cx="8839200" cy="3115212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Era of Environmental Agreements and Initiatives</a:t>
            </a: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38362-692C-AC83-BFAE-3CF42C1B645E}"/>
              </a:ext>
            </a:extLst>
          </p:cNvPr>
          <p:cNvSpPr txBox="1"/>
          <p:nvPr/>
        </p:nvSpPr>
        <p:spPr>
          <a:xfrm>
            <a:off x="8001000" y="1711791"/>
            <a:ext cx="10134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US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Compact for Environmental Protection: Adopting Bilateral, Regional and Multilateral Commitments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BR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integration of sustainable development in significant international norms</a:t>
            </a:r>
            <a:r>
              <a:rPr lang="en-US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WTO, FAO, UNESCO…</a:t>
            </a: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6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838200" y="3771900"/>
            <a:ext cx="8839200" cy="3115212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Era of Environmental Agreements and Initiatives</a:t>
            </a: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38362-692C-AC83-BFAE-3CF42C1B645E}"/>
              </a:ext>
            </a:extLst>
          </p:cNvPr>
          <p:cNvSpPr txBox="1"/>
          <p:nvPr/>
        </p:nvSpPr>
        <p:spPr>
          <a:xfrm>
            <a:off x="8001000" y="1711791"/>
            <a:ext cx="101346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Example: </a:t>
            </a:r>
          </a:p>
          <a:p>
            <a:pPr algn="just"/>
            <a:endParaRPr lang="en-US" sz="4000" kern="100" dirty="0">
              <a:solidFill>
                <a:srgbClr val="3741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BR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BR" sz="4000" b="1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Marrakesh Agreement</a:t>
            </a:r>
            <a:r>
              <a:rPr lang="en-BR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which established the World Trade Organization in 1994, states in its </a:t>
            </a:r>
            <a:r>
              <a:rPr lang="en-BR" sz="4000" b="1" kern="100" dirty="0">
                <a:solidFill>
                  <a:srgbClr val="3741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BR" sz="4000" b="1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reamble</a:t>
            </a:r>
            <a:r>
              <a:rPr lang="en-BR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'if free trade is an instrument of growth, it must be used </a:t>
            </a:r>
            <a:r>
              <a:rPr lang="en-BR" sz="4000" b="1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accordance </a:t>
            </a:r>
            <a:r>
              <a:rPr lang="en-BR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the requirements of </a:t>
            </a:r>
            <a:r>
              <a:rPr lang="en-BR" sz="4000" b="1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sustainable development.</a:t>
            </a:r>
            <a:endParaRPr lang="en-BR" sz="4000" b="1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6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457200" y="4680039"/>
            <a:ext cx="8001000" cy="92692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US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But…</a:t>
            </a: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38362-692C-AC83-BFAE-3CF42C1B645E}"/>
              </a:ext>
            </a:extLst>
          </p:cNvPr>
          <p:cNvSpPr txBox="1"/>
          <p:nvPr/>
        </p:nvSpPr>
        <p:spPr>
          <a:xfrm>
            <a:off x="7924800" y="373031"/>
            <a:ext cx="10134600" cy="994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Criticism: Examining the Timing of New International Environmental Treaties.</a:t>
            </a:r>
          </a:p>
          <a:p>
            <a:pPr lvl="0" algn="just"/>
            <a:endParaRPr lang="en-BR" sz="4000" kern="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Historical Precedents: The Torrey Canyon Oil Spill and Brussels Convention (1967-1969)</a:t>
            </a:r>
          </a:p>
          <a:p>
            <a:pPr lvl="0"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Nuclear Disaster Response: Chernobyl Accident and IAEA Instruments (1986)</a:t>
            </a:r>
          </a:p>
          <a:p>
            <a:pPr lvl="0"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Contemporary Challenges: Global Plastic Agreement Negotiations (Recent Example)</a:t>
            </a: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5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886" y="3238500"/>
            <a:ext cx="8001000" cy="1656351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US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et's watch this video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21F72-1AF3-C24C-D5B6-A40576F85024}"/>
              </a:ext>
            </a:extLst>
          </p:cNvPr>
          <p:cNvSpPr txBox="1"/>
          <p:nvPr/>
        </p:nvSpPr>
        <p:spPr>
          <a:xfrm>
            <a:off x="8011886" y="2301661"/>
            <a:ext cx="1026522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hlinkClick r:id="rId2"/>
              </a:rPr>
              <a:t>https://youtu.be/cEeKerZ7iU4?si=1HIrpAD8qJ2nVSKy</a:t>
            </a:r>
            <a:endParaRPr lang="en-US" sz="6000" dirty="0"/>
          </a:p>
          <a:p>
            <a:endParaRPr lang="en-US" sz="6000" dirty="0"/>
          </a:p>
          <a:p>
            <a:endParaRPr lang="en-US" sz="6000" dirty="0"/>
          </a:p>
          <a:p>
            <a:r>
              <a:rPr lang="en-US" sz="6000" dirty="0">
                <a:hlinkClick r:id="rId3"/>
              </a:rPr>
              <a:t>https://www.youtube.com/watch?v=Yomf5pBN8dY</a:t>
            </a:r>
            <a:endParaRPr lang="en-US" sz="6000" dirty="0"/>
          </a:p>
          <a:p>
            <a:endParaRPr lang="en-BR" sz="6000" dirty="0"/>
          </a:p>
        </p:txBody>
      </p:sp>
      <p:pic>
        <p:nvPicPr>
          <p:cNvPr id="4" name="Immagine 3" descr="Immagine che contiene cerchio, testo, Elementi grafici, logo&#10;&#10;Descrizione generata automaticamente">
            <a:extLst>
              <a:ext uri="{FF2B5EF4-FFF2-40B4-BE49-F238E27FC236}">
                <a16:creationId xmlns:a16="http://schemas.microsoft.com/office/drawing/2014/main" id="{B291691E-772B-AFD9-FBF6-DA8EA24A6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62" y="5368655"/>
            <a:ext cx="3906249" cy="39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03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21771" y="3950608"/>
            <a:ext cx="8001000" cy="2385781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Multilateral Environmental Conferences</a:t>
            </a: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38362-692C-AC83-BFAE-3CF42C1B645E}"/>
              </a:ext>
            </a:extLst>
          </p:cNvPr>
          <p:cNvSpPr txBox="1"/>
          <p:nvPr/>
        </p:nvSpPr>
        <p:spPr>
          <a:xfrm>
            <a:off x="7979229" y="1562100"/>
            <a:ext cx="1013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741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4000" b="1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hree pivotal International Conferences:</a:t>
            </a:r>
            <a:endParaRPr lang="en-BR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D5FBA-C070-48E7-F795-D6D4144FF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0" y="3981781"/>
            <a:ext cx="3606800" cy="161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13B7C5-96E6-3515-B84A-45C1243E0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593" y="4374693"/>
            <a:ext cx="2855864" cy="3923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2A4E48-A41D-ADBC-2D98-7D04149CD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6742440"/>
            <a:ext cx="3076503" cy="155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63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21771" y="3950608"/>
            <a:ext cx="8001000" cy="2385781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Multilateral Environmental Conferences</a:t>
            </a: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8BBBD-F8F9-C8B1-75BB-F213FB1699D2}"/>
              </a:ext>
            </a:extLst>
          </p:cNvPr>
          <p:cNvSpPr txBox="1"/>
          <p:nvPr/>
        </p:nvSpPr>
        <p:spPr>
          <a:xfrm>
            <a:off x="8229602" y="5372100"/>
            <a:ext cx="1009105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common threads or significant advancements do you think emerged from these key gatherings, shaping the landscape of global environmental policies?</a:t>
            </a:r>
            <a:endParaRPr lang="en-BR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B2CDBB-6979-10AE-12E0-EB0C414F3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952500"/>
            <a:ext cx="3505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52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569B2-8717-A370-51D0-A9005D55CBB6}"/>
              </a:ext>
            </a:extLst>
          </p:cNvPr>
          <p:cNvSpPr txBox="1"/>
          <p:nvPr/>
        </p:nvSpPr>
        <p:spPr>
          <a:xfrm>
            <a:off x="-152400" y="39243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Stockholm Conference </a:t>
            </a:r>
            <a:endParaRPr lang="en-BR" sz="6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FDD1B-874B-7DA5-BBE7-1A707F8E8F1E}"/>
              </a:ext>
            </a:extLst>
          </p:cNvPr>
          <p:cNvSpPr txBox="1"/>
          <p:nvPr/>
        </p:nvSpPr>
        <p:spPr>
          <a:xfrm>
            <a:off x="7848600" y="538757"/>
            <a:ext cx="97536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global political meeting on the environment, </a:t>
            </a:r>
            <a:r>
              <a:rPr lang="en-US" sz="4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recognised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a milestone in international environmental law.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Importance of marking the beginning of the modern era of environmental awareness and action.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Geopolitical dynamics: dichotomy between the Global North and the Global South in the multilateral sustainable development agenda </a:t>
            </a:r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641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569B2-8717-A370-51D0-A9005D55CBB6}"/>
              </a:ext>
            </a:extLst>
          </p:cNvPr>
          <p:cNvSpPr txBox="1"/>
          <p:nvPr/>
        </p:nvSpPr>
        <p:spPr>
          <a:xfrm>
            <a:off x="-152400" y="39243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Stockholm Conference </a:t>
            </a:r>
            <a:endParaRPr lang="en-BR" sz="6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FDD1B-874B-7DA5-BBE7-1A707F8E8F1E}"/>
              </a:ext>
            </a:extLst>
          </p:cNvPr>
          <p:cNvSpPr txBox="1"/>
          <p:nvPr/>
        </p:nvSpPr>
        <p:spPr>
          <a:xfrm>
            <a:off x="7848600" y="4024580"/>
            <a:ext cx="1043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 oppositions were articulated by developing countries:</a:t>
            </a:r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00B454-EADE-FFEC-EC67-9F25F96FF602}"/>
              </a:ext>
            </a:extLst>
          </p:cNvPr>
          <p:cNvSpPr txBox="1"/>
          <p:nvPr/>
        </p:nvSpPr>
        <p:spPr>
          <a:xfrm>
            <a:off x="8153400" y="5600700"/>
            <a:ext cx="982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R" sz="3200" i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"Welcome to pollution, we are open to it. Brazil is a country that has no restrictions; we have several cities that would welcome your pollution with open arms because we want jobs and dollars for our development." (Brazil)</a:t>
            </a:r>
          </a:p>
          <a:p>
            <a:pPr algn="just"/>
            <a:endParaRPr lang="en-BR" sz="3200" i="1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BR" sz="3200" i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"If you want us to be clean, pay for our soap!" (African countries)</a:t>
            </a:r>
          </a:p>
          <a:p>
            <a:pPr algn="just"/>
            <a:endParaRPr lang="en-BR" sz="3200" kern="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32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24413-D0DA-B623-421B-0C751124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025" y="346967"/>
            <a:ext cx="5162550" cy="35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57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569B2-8717-A370-51D0-A9005D55CBB6}"/>
              </a:ext>
            </a:extLst>
          </p:cNvPr>
          <p:cNvSpPr txBox="1"/>
          <p:nvPr/>
        </p:nvSpPr>
        <p:spPr>
          <a:xfrm>
            <a:off x="-152400" y="39243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Stockholm Conference </a:t>
            </a:r>
            <a:endParaRPr lang="en-BR" sz="6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FDD1B-874B-7DA5-BBE7-1A707F8E8F1E}"/>
              </a:ext>
            </a:extLst>
          </p:cNvPr>
          <p:cNvSpPr txBox="1"/>
          <p:nvPr/>
        </p:nvSpPr>
        <p:spPr>
          <a:xfrm>
            <a:off x="7881257" y="952500"/>
            <a:ext cx="1043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 oppositions were articulated by developing countries:</a:t>
            </a:r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00B454-EADE-FFEC-EC67-9F25F96FF602}"/>
              </a:ext>
            </a:extLst>
          </p:cNvPr>
          <p:cNvSpPr txBox="1"/>
          <p:nvPr/>
        </p:nvSpPr>
        <p:spPr>
          <a:xfrm>
            <a:off x="8186057" y="3970466"/>
            <a:ext cx="9829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R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"Is not poverty and need the greatest polluters?”</a:t>
            </a:r>
          </a:p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n-BR" sz="40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 Minister Indira Gandhi </a:t>
            </a:r>
            <a:endParaRPr lang="en-BR" sz="4000" i="1" kern="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kern="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6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16088" y="4294078"/>
            <a:ext cx="5761990" cy="92692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>
              <a:lnSpc>
                <a:spcPct val="78900"/>
              </a:lnSpc>
              <a:spcBef>
                <a:spcPts val="1540"/>
              </a:spcBef>
            </a:pPr>
            <a:r>
              <a:rPr lang="pt-BR" sz="6000" spc="-110" dirty="0">
                <a:solidFill>
                  <a:srgbClr val="FFFFFF"/>
                </a:solidFill>
                <a:latin typeface="Verdana"/>
                <a:cs typeface="Verdana"/>
              </a:rPr>
              <a:t>Where?</a:t>
            </a:r>
            <a:endParaRPr sz="6000" dirty="0">
              <a:latin typeface="Verdana"/>
              <a:cs typeface="Verdana"/>
            </a:endParaRPr>
          </a:p>
        </p:txBody>
      </p:sp>
      <p:pic>
        <p:nvPicPr>
          <p:cNvPr id="9" name="Picture 8" descr="A map of the continent&#10;&#10;Description automatically generated">
            <a:extLst>
              <a:ext uri="{FF2B5EF4-FFF2-40B4-BE49-F238E27FC236}">
                <a16:creationId xmlns:a16="http://schemas.microsoft.com/office/drawing/2014/main" id="{01CF38F8-A885-D383-F363-CD608CB4D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942" y="3104197"/>
            <a:ext cx="7114933" cy="57931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4C5B9C-6D23-F77F-4D62-7F7D9390E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713" y="963667"/>
            <a:ext cx="6115328" cy="1893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473640-F627-2889-A08C-BCE665B456C2}"/>
              </a:ext>
            </a:extLst>
          </p:cNvPr>
          <p:cNvSpPr txBox="1"/>
          <p:nvPr/>
        </p:nvSpPr>
        <p:spPr>
          <a:xfrm>
            <a:off x="11506200" y="9203497"/>
            <a:ext cx="113821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R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www.ufc.br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65DBA-9009-6A2A-544E-4BA8D235A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9173793"/>
            <a:ext cx="890145" cy="87344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A8DC3F2F-C83B-40FB-5924-38581C9FA1D3}"/>
              </a:ext>
            </a:extLst>
          </p:cNvPr>
          <p:cNvSpPr/>
          <p:nvPr/>
        </p:nvSpPr>
        <p:spPr>
          <a:xfrm>
            <a:off x="14782800" y="3628228"/>
            <a:ext cx="408432" cy="738586"/>
          </a:xfrm>
          <a:prstGeom prst="downArrow">
            <a:avLst>
              <a:gd name="adj1" fmla="val 0"/>
              <a:gd name="adj2" fmla="val 50000"/>
            </a:avLst>
          </a:prstGeom>
          <a:solidFill>
            <a:srgbClr val="00905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>
              <a:solidFill>
                <a:srgbClr val="009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7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2400300"/>
            <a:ext cx="7467600" cy="6014467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Essential Components of Reflection: Contemporary Illustrations and Historical Challenges</a:t>
            </a:r>
            <a:endParaRPr lang="en-BR" sz="5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22302-A0D4-D82D-1482-FEF10B64233C}"/>
              </a:ext>
            </a:extLst>
          </p:cNvPr>
          <p:cNvSpPr txBox="1"/>
          <p:nvPr/>
        </p:nvSpPr>
        <p:spPr>
          <a:xfrm>
            <a:off x="7848600" y="800100"/>
            <a:ext cx="10210800" cy="837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US" sz="4000" b="0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European Union aims to become the world's first carbon-neutral continent,  but the European Union's need for raw materials.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US" sz="4000" dirty="0">
              <a:solidFill>
                <a:srgbClr val="3741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endParaRPr lang="en-US" sz="4000" b="0" i="0" dirty="0">
              <a:solidFill>
                <a:srgbClr val="3741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b="0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Challenges in monitoring the environmental and social impacts of mining in developing countries 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US" sz="4000" dirty="0">
              <a:solidFill>
                <a:srgbClr val="3741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solidFill>
                  <a:srgbClr val="3741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4000" b="0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importance of ensuring a just energy transition in supplier countries."</a:t>
            </a:r>
          </a:p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2932359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569B2-8717-A370-51D0-A9005D55CBB6}"/>
              </a:ext>
            </a:extLst>
          </p:cNvPr>
          <p:cNvSpPr txBox="1"/>
          <p:nvPr/>
        </p:nvSpPr>
        <p:spPr>
          <a:xfrm>
            <a:off x="-152400" y="39243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Stockholm Conference </a:t>
            </a:r>
            <a:endParaRPr lang="en-BR" sz="6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FDD1B-874B-7DA5-BBE7-1A707F8E8F1E}"/>
              </a:ext>
            </a:extLst>
          </p:cNvPr>
          <p:cNvSpPr txBox="1"/>
          <p:nvPr/>
        </p:nvSpPr>
        <p:spPr>
          <a:xfrm>
            <a:off x="7848600" y="538757"/>
            <a:ext cx="1043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Successful Adoption of </a:t>
            </a: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Key Documents: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00B454-EADE-FFEC-EC67-9F25F96FF602}"/>
              </a:ext>
            </a:extLst>
          </p:cNvPr>
          <p:cNvSpPr txBox="1"/>
          <p:nvPr/>
        </p:nvSpPr>
        <p:spPr>
          <a:xfrm>
            <a:off x="8153400" y="2747308"/>
            <a:ext cx="982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kern="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F3550-58D8-6D91-5B5E-BA24AA0A9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4686300"/>
            <a:ext cx="6248400" cy="4348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128A4A-4DD8-486F-8D1C-11D7EF47809A}"/>
              </a:ext>
            </a:extLst>
          </p:cNvPr>
          <p:cNvSpPr txBox="1"/>
          <p:nvPr/>
        </p:nvSpPr>
        <p:spPr>
          <a:xfrm>
            <a:off x="9144000" y="2517098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en-BR" sz="4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United Nations Declaration on the Human Environment - Stockholm Declaration </a:t>
            </a:r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101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569B2-8717-A370-51D0-A9005D55CBB6}"/>
              </a:ext>
            </a:extLst>
          </p:cNvPr>
          <p:cNvSpPr txBox="1"/>
          <p:nvPr/>
        </p:nvSpPr>
        <p:spPr>
          <a:xfrm>
            <a:off x="-152400" y="39243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Stockholm Conference </a:t>
            </a:r>
            <a:endParaRPr lang="en-BR" sz="6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FDD1B-874B-7DA5-BBE7-1A707F8E8F1E}"/>
              </a:ext>
            </a:extLst>
          </p:cNvPr>
          <p:cNvSpPr txBox="1"/>
          <p:nvPr/>
        </p:nvSpPr>
        <p:spPr>
          <a:xfrm>
            <a:off x="8153400" y="571500"/>
            <a:ext cx="1043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en-BR" sz="4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Stockholm Declaration:  </a:t>
            </a:r>
            <a:endParaRPr lang="en-BR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00B454-EADE-FFEC-EC67-9F25F96FF602}"/>
              </a:ext>
            </a:extLst>
          </p:cNvPr>
          <p:cNvSpPr txBox="1"/>
          <p:nvPr/>
        </p:nvSpPr>
        <p:spPr>
          <a:xfrm>
            <a:off x="8153400" y="3335961"/>
            <a:ext cx="982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kern="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CE66B-1CD1-352A-2005-8C0812F0BAA3}"/>
              </a:ext>
            </a:extLst>
          </p:cNvPr>
          <p:cNvSpPr txBox="1"/>
          <p:nvPr/>
        </p:nvSpPr>
        <p:spPr>
          <a:xfrm>
            <a:off x="8153400" y="2942897"/>
            <a:ext cx="9982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Fundamental document in international environmental law.</a:t>
            </a:r>
          </a:p>
          <a:p>
            <a:pPr algn="just"/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 principles: </a:t>
            </a:r>
            <a:r>
              <a:rPr lang="en-US" sz="4000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cornerstone for international environmental law</a:t>
            </a:r>
          </a:p>
          <a:p>
            <a:pPr algn="just"/>
            <a:endParaRPr lang="en-US" sz="4000" i="0" dirty="0">
              <a:solidFill>
                <a:srgbClr val="3741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endParaRPr lang="en-US" sz="4000" dirty="0">
              <a:solidFill>
                <a:srgbClr val="3741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Guidepost: Influence on Environmental Standards</a:t>
            </a:r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580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2659486"/>
            <a:ext cx="7467600" cy="4352474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Essential Components of Reflection: Contemporary Illustrations</a:t>
            </a:r>
            <a:endParaRPr lang="en-BR" sz="5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4E713E-76D6-5361-77F4-92525624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-419100"/>
            <a:ext cx="6527800" cy="4930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34536-14FD-097A-33AB-44A556251AD0}"/>
              </a:ext>
            </a:extLst>
          </p:cNvPr>
          <p:cNvSpPr txBox="1"/>
          <p:nvPr/>
        </p:nvSpPr>
        <p:spPr>
          <a:xfrm>
            <a:off x="8077200" y="4076700"/>
            <a:ext cx="94800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2800" dirty="0">
                <a:solidFill>
                  <a:srgbClr val="3741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2800" b="0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Advisory Opinion's role in contributing to the advancement of sustainable development.</a:t>
            </a:r>
          </a:p>
          <a:p>
            <a:pPr marL="457200" indent="-457200" algn="just">
              <a:buFont typeface="Wingdings" pitchFamily="2" charset="2"/>
              <a:buChar char="ü"/>
            </a:pPr>
            <a:endParaRPr lang="en-US" sz="2800" dirty="0">
              <a:solidFill>
                <a:srgbClr val="3741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dirty="0">
                <a:solidFill>
                  <a:srgbClr val="3741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</a:t>
            </a:r>
            <a:r>
              <a:rPr lang="en-US" sz="2800" b="0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question: state obligations under international law for safeguarding the climate system and other environmental aspects from greenhouse gas emissions.</a:t>
            </a:r>
          </a:p>
          <a:p>
            <a:pPr marL="457200" indent="-457200" algn="just">
              <a:buFont typeface="Wingdings" pitchFamily="2" charset="2"/>
              <a:buChar char="ü"/>
            </a:pPr>
            <a:endParaRPr lang="en-US" sz="2800" dirty="0">
              <a:solidFill>
                <a:srgbClr val="3741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0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integral connection with the Stockholm Declaration, showcasing its historical significance and its ongoing relevance in contemporary environmental discussions.</a:t>
            </a:r>
            <a:endParaRPr lang="en-BR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88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569B2-8717-A370-51D0-A9005D55CBB6}"/>
              </a:ext>
            </a:extLst>
          </p:cNvPr>
          <p:cNvSpPr txBox="1"/>
          <p:nvPr/>
        </p:nvSpPr>
        <p:spPr>
          <a:xfrm>
            <a:off x="-152400" y="39243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Stockholm Conference </a:t>
            </a:r>
            <a:endParaRPr lang="en-BR" sz="6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FDD1B-874B-7DA5-BBE7-1A707F8E8F1E}"/>
              </a:ext>
            </a:extLst>
          </p:cNvPr>
          <p:cNvSpPr txBox="1"/>
          <p:nvPr/>
        </p:nvSpPr>
        <p:spPr>
          <a:xfrm>
            <a:off x="7881257" y="415567"/>
            <a:ext cx="1043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R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en-BR" sz="4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of Action for the Human Environment :  </a:t>
            </a:r>
            <a:endParaRPr lang="en-BR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00B454-EADE-FFEC-EC67-9F25F96FF602}"/>
              </a:ext>
            </a:extLst>
          </p:cNvPr>
          <p:cNvSpPr txBox="1"/>
          <p:nvPr/>
        </p:nvSpPr>
        <p:spPr>
          <a:xfrm>
            <a:off x="8153400" y="3335961"/>
            <a:ext cx="982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kern="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CE66B-1CD1-352A-2005-8C0812F0BAA3}"/>
              </a:ext>
            </a:extLst>
          </p:cNvPr>
          <p:cNvSpPr txBox="1"/>
          <p:nvPr/>
        </p:nvSpPr>
        <p:spPr>
          <a:xfrm>
            <a:off x="8001000" y="2385417"/>
            <a:ext cx="9982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BR" sz="4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109 recommendations </a:t>
            </a:r>
          </a:p>
          <a:p>
            <a:pPr algn="just"/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document is not directly aligned with contemporary sustainable development goals, but its historical importance is significant</a:t>
            </a:r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342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569B2-8717-A370-51D0-A9005D55CBB6}"/>
              </a:ext>
            </a:extLst>
          </p:cNvPr>
          <p:cNvSpPr txBox="1"/>
          <p:nvPr/>
        </p:nvSpPr>
        <p:spPr>
          <a:xfrm>
            <a:off x="-152400" y="39243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Stockholm Conference </a:t>
            </a:r>
            <a:endParaRPr lang="en-BR" sz="6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FDD1B-874B-7DA5-BBE7-1A707F8E8F1E}"/>
              </a:ext>
            </a:extLst>
          </p:cNvPr>
          <p:cNvSpPr txBox="1"/>
          <p:nvPr/>
        </p:nvSpPr>
        <p:spPr>
          <a:xfrm>
            <a:off x="7870371" y="342900"/>
            <a:ext cx="1043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Creation of the United Nations Environment </a:t>
            </a:r>
            <a:r>
              <a:rPr lang="en-US" sz="4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(UNEP)</a:t>
            </a:r>
            <a:endParaRPr lang="en-BR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00B454-EADE-FFEC-EC67-9F25F96FF602}"/>
              </a:ext>
            </a:extLst>
          </p:cNvPr>
          <p:cNvSpPr txBox="1"/>
          <p:nvPr/>
        </p:nvSpPr>
        <p:spPr>
          <a:xfrm>
            <a:off x="8175171" y="5258279"/>
            <a:ext cx="9829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US" sz="4000" kern="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leading global authority on the environment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US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kern="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193 Member States</a:t>
            </a:r>
          </a:p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64194-1F6F-493F-D3DA-169F3BDE7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0" y="2405893"/>
            <a:ext cx="3130550" cy="21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5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569B2-8717-A370-51D0-A9005D55CBB6}"/>
              </a:ext>
            </a:extLst>
          </p:cNvPr>
          <p:cNvSpPr txBox="1"/>
          <p:nvPr/>
        </p:nvSpPr>
        <p:spPr>
          <a:xfrm>
            <a:off x="-152400" y="39243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Stockholm Conference </a:t>
            </a:r>
            <a:endParaRPr lang="en-BR" sz="6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00B454-EADE-FFEC-EC67-9F25F96FF602}"/>
              </a:ext>
            </a:extLst>
          </p:cNvPr>
          <p:cNvSpPr txBox="1"/>
          <p:nvPr/>
        </p:nvSpPr>
        <p:spPr>
          <a:xfrm>
            <a:off x="7848600" y="1544083"/>
            <a:ext cx="98298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Significant impact on the formulation of several important treaties that have established the basis of international environmental legislation.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US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led to the creation of ministries, </a:t>
            </a:r>
            <a:r>
              <a:rPr lang="en-US" sz="40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specialised</a:t>
            </a: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bodies and the development of environmental law at national and international level.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US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role in global environmental governance.</a:t>
            </a: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17A828-E13A-F1D7-49FA-8021B862071E}"/>
              </a:ext>
            </a:extLst>
          </p:cNvPr>
          <p:cNvSpPr txBox="1"/>
          <p:nvPr/>
        </p:nvSpPr>
        <p:spPr>
          <a:xfrm>
            <a:off x="10972800" y="648393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R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Points</a:t>
            </a:r>
            <a:r>
              <a:rPr lang="en-BR" sz="40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924881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856463"/>
            <a:ext cx="8001000" cy="457407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United Nations Conference on Environment and Development</a:t>
            </a: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 92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3A48E-776E-6267-2F1F-17FCB26DEF0D}"/>
              </a:ext>
            </a:extLst>
          </p:cNvPr>
          <p:cNvSpPr txBox="1"/>
          <p:nvPr/>
        </p:nvSpPr>
        <p:spPr>
          <a:xfrm>
            <a:off x="8001000" y="2247900"/>
            <a:ext cx="100584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BR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BR" sz="4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ivotal moment in the evolution of international environmental discussions, constituting the second significant step in this trajectory.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Unprecedented results: Among the conferences ("new themes”)  held during the 1990s, none produced as many results as Eco-92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751781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856463"/>
            <a:ext cx="8001000" cy="457407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United Nations Conference on Environment and Development</a:t>
            </a: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 92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3A48E-776E-6267-2F1F-17FCB26DEF0D}"/>
              </a:ext>
            </a:extLst>
          </p:cNvPr>
          <p:cNvSpPr txBox="1"/>
          <p:nvPr/>
        </p:nvSpPr>
        <p:spPr>
          <a:xfrm>
            <a:off x="8001000" y="190500"/>
            <a:ext cx="10058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Successful adoption of several important international agreements :</a:t>
            </a:r>
          </a:p>
          <a:p>
            <a:pPr marL="285750" indent="-285750">
              <a:buFont typeface="Wingdings" pitchFamily="2" charset="2"/>
              <a:buChar char="ü"/>
            </a:pPr>
            <a:endParaRPr lang="en-B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80458B-6570-BCE1-CA50-F08B9FD9BEB2}"/>
              </a:ext>
            </a:extLst>
          </p:cNvPr>
          <p:cNvSpPr txBox="1"/>
          <p:nvPr/>
        </p:nvSpPr>
        <p:spPr>
          <a:xfrm>
            <a:off x="8115300" y="1638300"/>
            <a:ext cx="100584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US" sz="360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 Declaration on Environment and Development</a:t>
            </a:r>
          </a:p>
          <a:p>
            <a:pPr algn="just"/>
            <a:endParaRPr lang="en-US" sz="3600" i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 21</a:t>
            </a:r>
          </a:p>
          <a:p>
            <a:pPr algn="just"/>
            <a:endParaRPr lang="en-US" sz="3600" i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Declaration of Principles on Forests</a:t>
            </a:r>
          </a:p>
          <a:p>
            <a:pPr algn="just"/>
            <a:endParaRPr lang="en-US" sz="3600" i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Convention on Biological Diversity</a:t>
            </a:r>
          </a:p>
          <a:p>
            <a:pPr algn="just"/>
            <a:endParaRPr lang="en-US" sz="3600" i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United Nations Framework Convention on Climate Change (UNFCCC)</a:t>
            </a:r>
          </a:p>
          <a:p>
            <a:pPr algn="just"/>
            <a:endParaRPr lang="en-US" sz="3600" i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United Nations Convention to Combat Desertification (UNCCD)</a:t>
            </a:r>
          </a:p>
        </p:txBody>
      </p:sp>
    </p:spTree>
    <p:extLst>
      <p:ext uri="{BB962C8B-B14F-4D97-AF65-F5344CB8AC3E}">
        <p14:creationId xmlns:p14="http://schemas.microsoft.com/office/powerpoint/2010/main" val="1670015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856463"/>
            <a:ext cx="8001000" cy="457407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United Nations Conference on Environment and Development</a:t>
            </a: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 92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3A48E-776E-6267-2F1F-17FCB26DEF0D}"/>
              </a:ext>
            </a:extLst>
          </p:cNvPr>
          <p:cNvSpPr txBox="1"/>
          <p:nvPr/>
        </p:nvSpPr>
        <p:spPr>
          <a:xfrm>
            <a:off x="11277600" y="571500"/>
            <a:ext cx="10591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R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Points: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B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72A89-6C3D-8C4E-B981-35FED350F3A3}"/>
              </a:ext>
            </a:extLst>
          </p:cNvPr>
          <p:cNvSpPr txBox="1"/>
          <p:nvPr/>
        </p:nvSpPr>
        <p:spPr>
          <a:xfrm>
            <a:off x="8001000" y="1866900"/>
            <a:ext cx="10058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Fundamental role in reshaping the international environmental discourse.</a:t>
            </a:r>
          </a:p>
          <a:p>
            <a:pPr algn="just"/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Establishment of fundamental principles and conventions that remain influential in global sustainable development efforts.</a:t>
            </a:r>
          </a:p>
          <a:p>
            <a:pPr algn="just"/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33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1216363"/>
            <a:ext cx="4924424" cy="14763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00881" y="5583749"/>
            <a:ext cx="2676524" cy="24479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2512" y="3664545"/>
            <a:ext cx="4857749" cy="12668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58573" y="882260"/>
            <a:ext cx="2059251" cy="21445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877405" y="3690923"/>
            <a:ext cx="1837999" cy="154480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855" y="1954550"/>
            <a:ext cx="7924800" cy="173637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/>
            <a:r>
              <a:rPr lang="en-US" sz="60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Interest Area: </a:t>
            </a:r>
            <a:br>
              <a:rPr lang="en-US" sz="40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BR" sz="40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209CF6-4A4F-5668-EF0C-F4A5C90562A3}"/>
              </a:ext>
            </a:extLst>
          </p:cNvPr>
          <p:cNvSpPr txBox="1"/>
          <p:nvPr/>
        </p:nvSpPr>
        <p:spPr>
          <a:xfrm>
            <a:off x="1524000" y="3690923"/>
            <a:ext cx="59626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40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change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40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40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Ocean</a:t>
            </a:r>
            <a:endParaRPr lang="en-US" sz="4000" kern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40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Biodiversity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40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 economy</a:t>
            </a:r>
            <a:endParaRPr lang="en-US" sz="4000" kern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4000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ust transition</a:t>
            </a:r>
            <a:endParaRPr lang="en-BR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D6595-0356-D000-0241-A99B00D0A0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2676" y="8778787"/>
            <a:ext cx="711200" cy="71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53CE90-3A2C-0F7C-3F91-0392FDE8C9C9}"/>
              </a:ext>
            </a:extLst>
          </p:cNvPr>
          <p:cNvSpPr txBox="1"/>
          <p:nvPr/>
        </p:nvSpPr>
        <p:spPr>
          <a:xfrm>
            <a:off x="9525000" y="8778787"/>
            <a:ext cx="9287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R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@gedaiufc and  @suadyouthcop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856463"/>
            <a:ext cx="8001000" cy="457407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United Nations Conference on Sustainable Development </a:t>
            </a: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Rio+20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3A48E-776E-6267-2F1F-17FCB26DEF0D}"/>
              </a:ext>
            </a:extLst>
          </p:cNvPr>
          <p:cNvSpPr txBox="1"/>
          <p:nvPr/>
        </p:nvSpPr>
        <p:spPr>
          <a:xfrm>
            <a:off x="8001000" y="952500"/>
            <a:ext cx="10058400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BR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BR" sz="4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wenty years after Rio 92</a:t>
            </a:r>
          </a:p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endParaRPr lang="en-BR" sz="4000" kern="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BR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central Themes: the green economy within the context of sustainable development and poverty eradication, and the institutional framework for sustainable development, including the possibility of creating an international organization for the environment.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1115771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856463"/>
            <a:ext cx="8001000" cy="457407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United Nations Conference on Sustainable Development </a:t>
            </a: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Rio+20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3A48E-776E-6267-2F1F-17FCB26DEF0D}"/>
              </a:ext>
            </a:extLst>
          </p:cNvPr>
          <p:cNvSpPr txBox="1"/>
          <p:nvPr/>
        </p:nvSpPr>
        <p:spPr>
          <a:xfrm>
            <a:off x="8001000" y="952500"/>
            <a:ext cx="1005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C00C2-E7A6-C2D5-1369-B38D28FBE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0" y="2088965"/>
            <a:ext cx="6629400" cy="3054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54CE1A-1866-0A04-BF89-242898BD4BC8}"/>
              </a:ext>
            </a:extLst>
          </p:cNvPr>
          <p:cNvSpPr txBox="1"/>
          <p:nvPr/>
        </p:nvSpPr>
        <p:spPr>
          <a:xfrm>
            <a:off x="8001000" y="552391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one document was adopted: </a:t>
            </a:r>
            <a:endParaRPr lang="en-BR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62624-A164-7480-39BA-809ADD010C47}"/>
              </a:ext>
            </a:extLst>
          </p:cNvPr>
          <p:cNvSpPr txBox="1"/>
          <p:nvPr/>
        </p:nvSpPr>
        <p:spPr>
          <a:xfrm>
            <a:off x="7978833" y="6110970"/>
            <a:ext cx="1005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lack of consensus among states to commit to binding agreements or new common principles during the conference.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Lack of evaluation 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Inability to Update Agenda 21</a:t>
            </a:r>
            <a:endParaRPr lang="en-BR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858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856463"/>
            <a:ext cx="8001000" cy="457407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United Nations Conference on Sustainable Development </a:t>
            </a: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Rio+20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3A48E-776E-6267-2F1F-17FCB26DEF0D}"/>
              </a:ext>
            </a:extLst>
          </p:cNvPr>
          <p:cNvSpPr txBox="1"/>
          <p:nvPr/>
        </p:nvSpPr>
        <p:spPr>
          <a:xfrm>
            <a:off x="8001000" y="952500"/>
            <a:ext cx="1005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B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4CE1A-1866-0A04-BF89-242898BD4BC8}"/>
              </a:ext>
            </a:extLst>
          </p:cNvPr>
          <p:cNvSpPr txBox="1"/>
          <p:nvPr/>
        </p:nvSpPr>
        <p:spPr>
          <a:xfrm>
            <a:off x="8001000" y="1430098"/>
            <a:ext cx="98298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creation of a World Environment </a:t>
            </a:r>
            <a:r>
              <a:rPr lang="en-US" sz="4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Organisation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the focus of discussions at Rio+20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But…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states created only the United Nations Environment Assembly (UNEA)</a:t>
            </a:r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172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856463"/>
            <a:ext cx="8001000" cy="457407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United Nations Conference on Sustainable Development </a:t>
            </a: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Rio+20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3A48E-776E-6267-2F1F-17FCB26DEF0D}"/>
              </a:ext>
            </a:extLst>
          </p:cNvPr>
          <p:cNvSpPr txBox="1"/>
          <p:nvPr/>
        </p:nvSpPr>
        <p:spPr>
          <a:xfrm>
            <a:off x="8001000" y="952500"/>
            <a:ext cx="1005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7440A0-E79F-E0ED-2B10-992533C1E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200" y="571500"/>
            <a:ext cx="2476500" cy="2082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58D95E-21C4-9DEF-D227-13BB52AB9356}"/>
              </a:ext>
            </a:extLst>
          </p:cNvPr>
          <p:cNvSpPr txBox="1"/>
          <p:nvPr/>
        </p:nvSpPr>
        <p:spPr>
          <a:xfrm>
            <a:off x="8229600" y="2932142"/>
            <a:ext cx="9677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3200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highest-level global decision-making body on the environment, representing all 193 UN Member States.</a:t>
            </a:r>
          </a:p>
          <a:p>
            <a:pPr marL="457200" indent="-457200" algn="just">
              <a:buFont typeface="Wingdings" pitchFamily="2" charset="2"/>
              <a:buChar char="ü"/>
            </a:pPr>
            <a:endParaRPr lang="en-US" sz="3200" dirty="0">
              <a:solidFill>
                <a:srgbClr val="3741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Shaping and guiding international efforts towards a sustainable and environmentally responsible future.</a:t>
            </a:r>
          </a:p>
          <a:p>
            <a:pPr algn="just"/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Providing comprehensive policy guidance and formulating policy responses to emerging environmental challenges.</a:t>
            </a:r>
            <a:endParaRPr lang="en-BR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52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856463"/>
            <a:ext cx="8001000" cy="457407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United Nations Conference on Sustainable Development </a:t>
            </a: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Rio+20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3A48E-776E-6267-2F1F-17FCB26DEF0D}"/>
              </a:ext>
            </a:extLst>
          </p:cNvPr>
          <p:cNvSpPr txBox="1"/>
          <p:nvPr/>
        </p:nvSpPr>
        <p:spPr>
          <a:xfrm>
            <a:off x="8001000" y="952500"/>
            <a:ext cx="1005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B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65BBE-6B60-B31A-9A35-6B06A099CE38}"/>
              </a:ext>
            </a:extLst>
          </p:cNvPr>
          <p:cNvSpPr txBox="1"/>
          <p:nvPr/>
        </p:nvSpPr>
        <p:spPr>
          <a:xfrm>
            <a:off x="10591800" y="260547"/>
            <a:ext cx="967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Insights</a:t>
            </a:r>
            <a:endParaRPr lang="en-BR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7E77F-06F9-163B-C4AD-06EDB6208992}"/>
              </a:ext>
            </a:extLst>
          </p:cNvPr>
          <p:cNvSpPr txBox="1"/>
          <p:nvPr/>
        </p:nvSpPr>
        <p:spPr>
          <a:xfrm>
            <a:off x="7924800" y="1430098"/>
            <a:ext cx="10058400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3200" b="0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Oceans in Global Sustainability Efforts: A Critical Shift Post-Rio+20</a:t>
            </a:r>
          </a:p>
          <a:p>
            <a:pPr algn="just"/>
            <a:endParaRPr lang="en-US" sz="3200" dirty="0">
              <a:solidFill>
                <a:srgbClr val="3741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3200" b="0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Highlighting the Embrace of Ocean Conservation: A positive takeaway from Rio+20 was the inclusion of ocean conservation and sustainable use in the document "The Future We Want.”</a:t>
            </a:r>
          </a:p>
          <a:p>
            <a:pPr marL="457200" indent="-457200" algn="just">
              <a:buFont typeface="Wingdings" pitchFamily="2" charset="2"/>
              <a:buChar char="ü"/>
            </a:pPr>
            <a:endParaRPr lang="en-US" sz="3200" dirty="0">
              <a:solidFill>
                <a:srgbClr val="3741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endParaRPr lang="en-US" sz="3200" dirty="0">
              <a:solidFill>
                <a:srgbClr val="3741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3200" b="0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Addressing the Knowledge Gap: Despite covering 71% of the planet, our understanding of oceans remains limited to less than five per cent, highlighting the urgency of increased attention and protection efforts</a:t>
            </a:r>
            <a:endParaRPr lang="en-BR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85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856463"/>
            <a:ext cx="8001000" cy="457407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United Nations Conference on Sustainable Development </a:t>
            </a: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Rio+20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3A48E-776E-6267-2F1F-17FCB26DEF0D}"/>
              </a:ext>
            </a:extLst>
          </p:cNvPr>
          <p:cNvSpPr txBox="1"/>
          <p:nvPr/>
        </p:nvSpPr>
        <p:spPr>
          <a:xfrm>
            <a:off x="8001000" y="952500"/>
            <a:ext cx="1005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B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65BBE-6B60-B31A-9A35-6B06A099CE38}"/>
              </a:ext>
            </a:extLst>
          </p:cNvPr>
          <p:cNvSpPr txBox="1"/>
          <p:nvPr/>
        </p:nvSpPr>
        <p:spPr>
          <a:xfrm>
            <a:off x="8610600" y="55239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Insights: Brazilian perspective</a:t>
            </a:r>
            <a:endParaRPr lang="en-BR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47B1D-6DA1-0C95-7F82-77EFF8850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2275939"/>
            <a:ext cx="7772400" cy="7112000"/>
          </a:xfrm>
          <a:prstGeom prst="rect">
            <a:avLst/>
          </a:prstGeom>
        </p:spPr>
      </p:pic>
      <p:pic>
        <p:nvPicPr>
          <p:cNvPr id="1025" name="Picture 1" descr="User">
            <a:extLst>
              <a:ext uri="{FF2B5EF4-FFF2-40B4-BE49-F238E27FC236}">
                <a16:creationId xmlns:a16="http://schemas.microsoft.com/office/drawing/2014/main" id="{13C97A5B-8816-3C2E-B097-E158546D8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854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3009900"/>
            <a:ext cx="7592293" cy="282346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 2030</a:t>
            </a:r>
            <a:b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4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Sustainable Development Goal</a:t>
            </a:r>
            <a:endParaRPr sz="4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D2A68582-15E9-5880-8A6E-537083C0DE0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0" y="3009900"/>
            <a:ext cx="6324600" cy="34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42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3495" y="3565376"/>
            <a:ext cx="6324600" cy="2385781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just">
              <a:lnSpc>
                <a:spcPct val="78900"/>
              </a:lnSpc>
              <a:spcBef>
                <a:spcPts val="1540"/>
              </a:spcBef>
            </a:pP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Multilateral Environmental Conferences</a:t>
            </a: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6000" dirty="0">
              <a:latin typeface="Verdana"/>
              <a:cs typeface="Verdan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45468D-02A6-8873-BAA0-4E1AB7908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7203" y="1755456"/>
            <a:ext cx="3517302" cy="337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F43648-3EC5-05C2-4933-DBDDEEA40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2251665"/>
            <a:ext cx="4692415" cy="2385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51A6FB-27E1-49E7-8F8F-DF1E6420C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634" y="5649554"/>
            <a:ext cx="5376381" cy="1322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816290-5358-57E5-C9E4-FBE1A48E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3615" y="7655025"/>
            <a:ext cx="5486400" cy="11664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21771" y="3950608"/>
            <a:ext cx="8001000" cy="2385781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Multilateral Environmental Conferences</a:t>
            </a: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8BBBD-F8F9-C8B1-75BB-F213FB1699D2}"/>
              </a:ext>
            </a:extLst>
          </p:cNvPr>
          <p:cNvSpPr txBox="1"/>
          <p:nvPr/>
        </p:nvSpPr>
        <p:spPr>
          <a:xfrm>
            <a:off x="7979229" y="5829301"/>
            <a:ext cx="103725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4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the planet have another 50 years to reverse these crises? </a:t>
            </a:r>
            <a:endParaRPr lang="en-BR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B2CDBB-6979-10AE-12E0-EB0C414F3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2019300"/>
            <a:ext cx="3505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20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21771" y="3950608"/>
            <a:ext cx="8001000" cy="2385781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Multilateral Environmental Conferences</a:t>
            </a: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8BBBD-F8F9-C8B1-75BB-F213FB1699D2}"/>
              </a:ext>
            </a:extLst>
          </p:cNvPr>
          <p:cNvSpPr txBox="1"/>
          <p:nvPr/>
        </p:nvSpPr>
        <p:spPr>
          <a:xfrm>
            <a:off x="7979229" y="6591300"/>
            <a:ext cx="104611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3600" b="1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if Stockholm 1972 had not taken place</a:t>
            </a:r>
            <a:r>
              <a:rPr lang="en-BR" sz="36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  <a:p>
            <a:pPr algn="ctr"/>
            <a:r>
              <a:rPr lang="en-BR" sz="36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these international legal instruments had not been adopted? </a:t>
            </a:r>
            <a:endParaRPr lang="en-BR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B2CDBB-6979-10AE-12E0-EB0C414F3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2019300"/>
            <a:ext cx="3505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53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4321175"/>
            <a:ext cx="5450205" cy="112082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r>
              <a:rPr lang="en-BR" sz="60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F8E724-C2A7-A054-EFB7-C1925C636BF1}"/>
              </a:ext>
            </a:extLst>
          </p:cNvPr>
          <p:cNvSpPr txBox="1"/>
          <p:nvPr/>
        </p:nvSpPr>
        <p:spPr>
          <a:xfrm>
            <a:off x="8001000" y="0"/>
            <a:ext cx="10287000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BR" sz="36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BR" sz="36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BR" sz="36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Emergence of international environmental protection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BR" sz="36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BR" sz="36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Multilateral Environmental Conferences: an era of agreements and environmental initiatives</a:t>
            </a:r>
          </a:p>
          <a:p>
            <a:pPr algn="just"/>
            <a:endParaRPr lang="en-BR" sz="36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BR" sz="36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Fragmentation of the international environmental agenda: the need for integration of the SDGs based on equality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BR" sz="36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BR" sz="36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Summit of the Future: towards multilateral solutions for effective promotion of sustainable development?</a:t>
            </a:r>
          </a:p>
          <a:p>
            <a:pPr algn="just"/>
            <a:endParaRPr lang="en-BR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21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38300"/>
            <a:ext cx="6988629" cy="7584127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/>
            <a: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Fragmentation of the International Environmental Agenda: </a:t>
            </a:r>
            <a:b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4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Need for Integrated SDG Approaches Based on Equality</a:t>
            </a:r>
            <a:endParaRPr lang="en-BR" sz="40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8BBBD-F8F9-C8B1-75BB-F213FB1699D2}"/>
              </a:ext>
            </a:extLst>
          </p:cNvPr>
          <p:cNvSpPr txBox="1"/>
          <p:nvPr/>
        </p:nvSpPr>
        <p:spPr>
          <a:xfrm>
            <a:off x="8148735" y="723900"/>
            <a:ext cx="99277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BR" sz="40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Recent Milestones in Multilateral Sustainable Development:</a:t>
            </a: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ject 5">
            <a:extLst>
              <a:ext uri="{FF2B5EF4-FFF2-40B4-BE49-F238E27FC236}">
                <a16:creationId xmlns:a16="http://schemas.microsoft.com/office/drawing/2014/main" id="{1CC6A7CF-E53C-B39F-E161-CCC1430E05B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15400" y="3175518"/>
            <a:ext cx="3506323" cy="1628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E56AE7-3308-5940-1AA5-D30308F81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3600" y="3175518"/>
            <a:ext cx="3528246" cy="1831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BA916-F5CD-D035-6867-FCB8CBBBF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0800" y="6614480"/>
            <a:ext cx="3528246" cy="1674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35CB57-B893-2E91-C354-F739E555B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728" y="6134100"/>
            <a:ext cx="443969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26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38300"/>
            <a:ext cx="6988629" cy="7584127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/>
            <a: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Fragmentation of the International Environmental Agenda: </a:t>
            </a:r>
            <a:b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4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Need for Integrated SDG Approaches Based on Equality</a:t>
            </a:r>
            <a:endParaRPr lang="en-BR" sz="40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8BBBD-F8F9-C8B1-75BB-F213FB1699D2}"/>
              </a:ext>
            </a:extLst>
          </p:cNvPr>
          <p:cNvSpPr txBox="1"/>
          <p:nvPr/>
        </p:nvSpPr>
        <p:spPr>
          <a:xfrm>
            <a:off x="8055429" y="522315"/>
            <a:ext cx="99277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BR" sz="40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2023: The Midpoint Assessment of Agenda 2030</a:t>
            </a: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85279E-B626-DA7A-33EB-1EAA5740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0" y="3619505"/>
            <a:ext cx="3358012" cy="469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7F36D6-980E-EC61-FA86-FECE22B3C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720" y="3619504"/>
            <a:ext cx="3669773" cy="495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95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886" y="3238500"/>
            <a:ext cx="8001000" cy="1656351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US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et's watch this video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0C77A-5EE3-CE00-2435-4F7EEB725FAD}"/>
              </a:ext>
            </a:extLst>
          </p:cNvPr>
          <p:cNvSpPr txBox="1"/>
          <p:nvPr/>
        </p:nvSpPr>
        <p:spPr>
          <a:xfrm>
            <a:off x="8763000" y="4056284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R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https://www.youtube.com/watch?v=zF361a019zA</a:t>
            </a:r>
            <a:endParaRPr lang="it-IT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magine 3" descr="Immagine che contiene cerchio, testo, Elementi grafici, logo&#10;&#10;Descrizione generata automaticamente">
            <a:extLst>
              <a:ext uri="{FF2B5EF4-FFF2-40B4-BE49-F238E27FC236}">
                <a16:creationId xmlns:a16="http://schemas.microsoft.com/office/drawing/2014/main" id="{9A187B2A-684A-650D-870D-B64F445FB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62" y="5368655"/>
            <a:ext cx="3906249" cy="39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43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38300"/>
            <a:ext cx="6988629" cy="7584127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/>
            <a: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Fragmentation of the International Environmental Agenda: </a:t>
            </a:r>
            <a:b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4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Need for Integrated SDG Approaches Based on Equality</a:t>
            </a:r>
            <a:endParaRPr lang="en-BR" sz="40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8BBBD-F8F9-C8B1-75BB-F213FB1699D2}"/>
              </a:ext>
            </a:extLst>
          </p:cNvPr>
          <p:cNvSpPr txBox="1"/>
          <p:nvPr/>
        </p:nvSpPr>
        <p:spPr>
          <a:xfrm>
            <a:off x="8055429" y="522315"/>
            <a:ext cx="992777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en-BR" sz="40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Looking Ahead: High-Level Event in 2024</a:t>
            </a: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05C3EA-0872-48AE-6A28-3D499053B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438900"/>
            <a:ext cx="5415702" cy="2158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B0EA32-72B9-E0C3-3150-2A05DA4C1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3031153"/>
            <a:ext cx="4435929" cy="21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858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2677235"/>
            <a:ext cx="7467600" cy="4506362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/>
            <a: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Summit </a:t>
            </a:r>
            <a:r>
              <a:rPr lang="en-US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Future</a:t>
            </a:r>
            <a: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b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4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Towards</a:t>
            </a:r>
            <a:r>
              <a:rPr lang="en-US" sz="4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Multilateral Solutions</a:t>
            </a:r>
            <a:r>
              <a:rPr lang="en-BR" sz="4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Effective Sustainable Development Promotion?</a:t>
            </a:r>
            <a:endParaRPr lang="en-BR" sz="40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8BBBD-F8F9-C8B1-75BB-F213FB1699D2}"/>
              </a:ext>
            </a:extLst>
          </p:cNvPr>
          <p:cNvSpPr txBox="1"/>
          <p:nvPr/>
        </p:nvSpPr>
        <p:spPr>
          <a:xfrm>
            <a:off x="8133184" y="2552700"/>
            <a:ext cx="992777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BR" sz="4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Changing Landscape Since 2019.</a:t>
            </a:r>
          </a:p>
          <a:p>
            <a:pPr algn="just"/>
            <a:endParaRPr lang="en-BR" sz="4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BR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Challenges and Geopolitical Dynamics.</a:t>
            </a:r>
          </a:p>
          <a:p>
            <a:pPr algn="just"/>
            <a:endParaRPr lang="en-BR" sz="4000" kern="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BR" sz="40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COPs and Key Milestones in 2024</a:t>
            </a:r>
          </a:p>
          <a:p>
            <a:pPr algn="just"/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80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29107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56046" y="4953238"/>
            <a:ext cx="1028699" cy="16859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0149" y="1540083"/>
            <a:ext cx="11773535" cy="2578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75" dirty="0">
                <a:solidFill>
                  <a:srgbClr val="FFFFFF"/>
                </a:solidFill>
              </a:rPr>
              <a:t>OBRI</a:t>
            </a:r>
            <a:r>
              <a:rPr spc="1575" dirty="0"/>
              <a:t>GADA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066800" y="5174789"/>
            <a:ext cx="16147817" cy="150970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7257415">
              <a:lnSpc>
                <a:spcPct val="100000"/>
              </a:lnSpc>
              <a:spcBef>
                <a:spcPts val="520"/>
              </a:spcBef>
            </a:pPr>
            <a:r>
              <a:rPr spc="25" dirty="0"/>
              <a:t>Tarin</a:t>
            </a:r>
            <a:r>
              <a:rPr spc="-60" dirty="0"/>
              <a:t> </a:t>
            </a:r>
            <a:r>
              <a:rPr spc="30" dirty="0"/>
              <a:t>Cristino</a:t>
            </a:r>
            <a:r>
              <a:rPr spc="-60" dirty="0"/>
              <a:t> </a:t>
            </a:r>
            <a:r>
              <a:rPr spc="55" dirty="0"/>
              <a:t>Frota</a:t>
            </a:r>
            <a:r>
              <a:rPr spc="-60" dirty="0"/>
              <a:t> </a:t>
            </a:r>
            <a:r>
              <a:rPr spc="40" dirty="0"/>
              <a:t>Mont’Alverne</a:t>
            </a:r>
          </a:p>
          <a:p>
            <a:pPr marL="7257415" marR="5080">
              <a:lnSpc>
                <a:spcPct val="116300"/>
              </a:lnSpc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Professor at the Law School of the Federal University of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Ceará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257415" marR="5080">
              <a:lnSpc>
                <a:spcPct val="116300"/>
              </a:lnSpc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PhD in International Law - University of Paris. </a:t>
            </a:r>
          </a:p>
          <a:p>
            <a:pPr marL="7257415" marR="5080">
              <a:lnSpc>
                <a:spcPct val="116300"/>
              </a:lnSpc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Coordinator of the Jean Monnet Chair - TRANSITION</a:t>
            </a:r>
            <a:endParaRPr lang="pt-BR" b="0" spc="100" dirty="0">
              <a:latin typeface="Tahoma"/>
              <a:cs typeface="Tahom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0B227-7C6D-BD4A-7AEB-64E92D806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296" y="7666598"/>
            <a:ext cx="571500" cy="54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D2B575-7CEF-3FEF-25F4-5886951DE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296" y="8343900"/>
            <a:ext cx="558800" cy="55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032EC-0710-BA89-893B-0F45B208A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596" y="9039532"/>
            <a:ext cx="571500" cy="55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056B9F-0827-65C0-313C-A44484922443}"/>
              </a:ext>
            </a:extLst>
          </p:cNvPr>
          <p:cNvSpPr txBox="1"/>
          <p:nvPr/>
        </p:nvSpPr>
        <p:spPr>
          <a:xfrm>
            <a:off x="7570395" y="7666598"/>
            <a:ext cx="4215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tarincfmontalverne@gmail.com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10493-C592-37F0-580F-9A874009AB6B}"/>
              </a:ext>
            </a:extLst>
          </p:cNvPr>
          <p:cNvSpPr txBox="1"/>
          <p:nvPr/>
        </p:nvSpPr>
        <p:spPr>
          <a:xfrm>
            <a:off x="7570395" y="8398061"/>
            <a:ext cx="2659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@</a:t>
            </a:r>
            <a:r>
              <a:rPr lang="en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tarinmontalverne</a:t>
            </a:r>
            <a:r>
              <a:rPr lang="en-BR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D523C-B427-CB48-1024-E90B9EFA3A2A}"/>
              </a:ext>
            </a:extLst>
          </p:cNvPr>
          <p:cNvSpPr txBox="1"/>
          <p:nvPr/>
        </p:nvSpPr>
        <p:spPr>
          <a:xfrm>
            <a:off x="7554844" y="9129524"/>
            <a:ext cx="9470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R" dirty="0"/>
              <a:t> @</a:t>
            </a:r>
            <a:r>
              <a:rPr lang="en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tarinmontalverne</a:t>
            </a:r>
            <a:r>
              <a:rPr lang="en-BR" dirty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84627" y="7230919"/>
            <a:ext cx="3996412" cy="273558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2705100"/>
            <a:ext cx="7086600" cy="211772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/>
            <a:r>
              <a:rPr lang="en-US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et's </a:t>
            </a:r>
            <a:r>
              <a:rPr lang="en-US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</a:t>
            </a:r>
            <a:r>
              <a:rPr lang="en-BR" sz="6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a quiz</a:t>
            </a:r>
            <a:endParaRPr lang="en-BR" sz="60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6B517-5C46-AED0-D79C-C2138B5B0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5464176"/>
            <a:ext cx="3505200" cy="3378200"/>
          </a:xfrm>
          <a:prstGeom prst="rect">
            <a:avLst/>
          </a:prstGeom>
        </p:spPr>
      </p:pic>
      <p:pic>
        <p:nvPicPr>
          <p:cNvPr id="5" name="object 6">
            <a:extLst>
              <a:ext uri="{FF2B5EF4-FFF2-40B4-BE49-F238E27FC236}">
                <a16:creationId xmlns:a16="http://schemas.microsoft.com/office/drawing/2014/main" id="{8A24A480-047D-7B7E-1FF5-AB16F2D02A2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63255" y="850713"/>
            <a:ext cx="3439157" cy="1089609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3A25C10C-AEB8-2129-D791-161247766CC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45452" y="974004"/>
            <a:ext cx="2511378" cy="2800349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45111046-6817-C9AE-85F1-0C870082475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506444" y="2543878"/>
            <a:ext cx="3506323" cy="1628818"/>
          </a:xfrm>
          <a:prstGeom prst="rect">
            <a:avLst/>
          </a:prstGeom>
        </p:spPr>
      </p:pic>
      <p:pic>
        <p:nvPicPr>
          <p:cNvPr id="8" name="object 16">
            <a:extLst>
              <a:ext uri="{FF2B5EF4-FFF2-40B4-BE49-F238E27FC236}">
                <a16:creationId xmlns:a16="http://schemas.microsoft.com/office/drawing/2014/main" id="{05B9E619-AADE-09AE-F7C5-CB4C563847E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81254" y="4405313"/>
            <a:ext cx="2639774" cy="2117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D93EC-9CD3-3947-14D3-2C5FA1C1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1104" y="6858902"/>
            <a:ext cx="1943749" cy="3107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A053D-6240-DF66-D64C-ECC39F1AD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8337" y="6269650"/>
            <a:ext cx="33655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C939D5-890F-CE3A-5DC6-6D57F5CE0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13529" y="3415799"/>
            <a:ext cx="2197100" cy="1079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46CB1-3AB5-8754-FF30-AB9A0533EA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39922" y="4227942"/>
            <a:ext cx="3528246" cy="1831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D929A-B18C-CEC4-4C0F-CB34E0747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58541" y="4778392"/>
            <a:ext cx="2847903" cy="1441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32F31B-6BF5-B88F-F993-B499F9D671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27040" y="797476"/>
            <a:ext cx="3044646" cy="14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88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4381500"/>
            <a:ext cx="6974205" cy="92692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US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Question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758336-811D-BBAC-033D-37F1694F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307" y="5167745"/>
            <a:ext cx="3731095" cy="359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E34CB-A7DB-CE0B-8D19-00070F6877FD}"/>
              </a:ext>
            </a:extLst>
          </p:cNvPr>
          <p:cNvSpPr txBox="1"/>
          <p:nvPr/>
        </p:nvSpPr>
        <p:spPr>
          <a:xfrm>
            <a:off x="8153399" y="1826955"/>
            <a:ext cx="995891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it possible to effectively protect the environment without the involvement of international law?</a:t>
            </a:r>
            <a:endParaRPr lang="en-BR" sz="4000" b="1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118379"/>
            <a:ext cx="8001000" cy="530350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br>
              <a:rPr lang="en-BR" sz="6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Introduction: </a:t>
            </a:r>
            <a:b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Contextualization of the multilateral environmental agenda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38362-692C-AC83-BFAE-3CF42C1B645E}"/>
              </a:ext>
            </a:extLst>
          </p:cNvPr>
          <p:cNvSpPr txBox="1"/>
          <p:nvPr/>
        </p:nvSpPr>
        <p:spPr>
          <a:xfrm>
            <a:off x="7973291" y="1404015"/>
            <a:ext cx="10134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BR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concept of environmental issues as "glocal" – combining global and local dimensions.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BR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Environmental challenges transcend political borders, economic barriers, and ideological differences.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interconnectedness of elements like the atmosphere, soil, water, and natural resources.</a:t>
            </a: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96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118379"/>
            <a:ext cx="8001000" cy="530350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br>
              <a:rPr lang="en-BR" sz="6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Introduction: </a:t>
            </a:r>
            <a:b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Contextualization of the multilateral environmental agenda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38362-692C-AC83-BFAE-3CF42C1B645E}"/>
              </a:ext>
            </a:extLst>
          </p:cNvPr>
          <p:cNvSpPr txBox="1"/>
          <p:nvPr/>
        </p:nvSpPr>
        <p:spPr>
          <a:xfrm>
            <a:off x="8001000" y="1711791"/>
            <a:ext cx="101346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BR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limitations of national governments in addressing global challenges, such as climate change, biodiversity loss, and pollution</a:t>
            </a:r>
            <a:r>
              <a:rPr lang="en-US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endParaRPr lang="en-BR" sz="4000" kern="100" dirty="0">
              <a:solidFill>
                <a:srgbClr val="3741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endParaRPr lang="en-BR" sz="4000" kern="100" dirty="0">
              <a:solidFill>
                <a:srgbClr val="3741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BR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essential role of cooperation between countries at both regional and global levels is crucial for effective sustainable development</a:t>
            </a: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35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3569061"/>
            <a:ext cx="7086600" cy="314887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540"/>
              </a:spcBef>
            </a:pP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Emergence </a:t>
            </a:r>
            <a:b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BR" sz="6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international environmental protection</a:t>
            </a:r>
            <a:r>
              <a:rPr lang="en-BR" sz="6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38362-692C-AC83-BFAE-3CF42C1B645E}"/>
              </a:ext>
            </a:extLst>
          </p:cNvPr>
          <p:cNvSpPr txBox="1"/>
          <p:nvPr/>
        </p:nvSpPr>
        <p:spPr>
          <a:xfrm>
            <a:off x="8142514" y="3924300"/>
            <a:ext cx="10134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BR" sz="4000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the perspective of French Professor A. KISS, the year 1968 signifies the commencement of what can be termed the </a:t>
            </a:r>
            <a:r>
              <a:rPr lang="en-BR" sz="4000" b="1" kern="100" dirty="0">
                <a:solidFill>
                  <a:srgbClr val="3741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'ecological era’.</a:t>
            </a:r>
            <a:endParaRPr lang="en-BR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BR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39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1632</Words>
  <Application>Microsoft Office PowerPoint</Application>
  <PresentationFormat>Personalizzato</PresentationFormat>
  <Paragraphs>234</Paragraphs>
  <Slides>45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53" baseType="lpstr">
      <vt:lpstr>Arial</vt:lpstr>
      <vt:lpstr>Calibri</vt:lpstr>
      <vt:lpstr>Söhne</vt:lpstr>
      <vt:lpstr>Tahoma</vt:lpstr>
      <vt:lpstr>Trebuchet MS</vt:lpstr>
      <vt:lpstr>Verdana</vt:lpstr>
      <vt:lpstr>Wingdings</vt:lpstr>
      <vt:lpstr>Office Theme</vt:lpstr>
      <vt:lpstr>Upholding and promoting the sustainable development of the Earth through international agreements </vt:lpstr>
      <vt:lpstr>Where?</vt:lpstr>
      <vt:lpstr>Interest Area:  </vt:lpstr>
      <vt:lpstr>Summary:</vt:lpstr>
      <vt:lpstr>Let's start with a quiz</vt:lpstr>
      <vt:lpstr>Key Question </vt:lpstr>
      <vt:lpstr> Introduction:   Contextualization of the multilateral environmental agenda</vt:lpstr>
      <vt:lpstr> Introduction:   Contextualization of the multilateral environmental agenda</vt:lpstr>
      <vt:lpstr>Emergence  of international environmental protection </vt:lpstr>
      <vt:lpstr>Emergence  of international environmental protection </vt:lpstr>
      <vt:lpstr>An Era of Environmental Agreements and Initiatives </vt:lpstr>
      <vt:lpstr>An Era of Environmental Agreements and Initiatives </vt:lpstr>
      <vt:lpstr>  But… </vt:lpstr>
      <vt:lpstr>Let's watch this video</vt:lpstr>
      <vt:lpstr>Multilateral Environmental Conferences </vt:lpstr>
      <vt:lpstr>Multilateral Environmental Conferences </vt:lpstr>
      <vt:lpstr>Presentazione standard di PowerPoint</vt:lpstr>
      <vt:lpstr>Presentazione standard di PowerPoint</vt:lpstr>
      <vt:lpstr>Presentazione standard di PowerPoint</vt:lpstr>
      <vt:lpstr>Essential Components of Reflection: Contemporary Illustrations and Historical Challenges</vt:lpstr>
      <vt:lpstr>Presentazione standard di PowerPoint</vt:lpstr>
      <vt:lpstr>Presentazione standard di PowerPoint</vt:lpstr>
      <vt:lpstr>Essential Components of Reflection: Contemporary Illustrations</vt:lpstr>
      <vt:lpstr>Presentazione standard di PowerPoint</vt:lpstr>
      <vt:lpstr>Presentazione standard di PowerPoint</vt:lpstr>
      <vt:lpstr>Presentazione standard di PowerPoint</vt:lpstr>
      <vt:lpstr>United Nations Conference on Environment and Development  Rio 92 </vt:lpstr>
      <vt:lpstr>United Nations Conference on Environment and Development  Rio 92 </vt:lpstr>
      <vt:lpstr>United Nations Conference on Environment and Development  Rio 92 </vt:lpstr>
      <vt:lpstr>United Nations Conference on Sustainable Development   Rio+20</vt:lpstr>
      <vt:lpstr>United Nations Conference on Sustainable Development   Rio+20</vt:lpstr>
      <vt:lpstr>United Nations Conference on Sustainable Development   Rio+20</vt:lpstr>
      <vt:lpstr>United Nations Conference on Sustainable Development   Rio+20</vt:lpstr>
      <vt:lpstr>United Nations Conference on Sustainable Development   Rio+20</vt:lpstr>
      <vt:lpstr>United Nations Conference on Sustainable Development   Rio+20</vt:lpstr>
      <vt:lpstr>Agenda 2030  Sustainable Development Goal</vt:lpstr>
      <vt:lpstr>Multilateral Environmental Conferences </vt:lpstr>
      <vt:lpstr>Multilateral Environmental Conferences </vt:lpstr>
      <vt:lpstr>Multilateral Environmental Conferences </vt:lpstr>
      <vt:lpstr>Fragmentation of the International Environmental Agenda:   The Need for Integrated SDG Approaches Based on Equality</vt:lpstr>
      <vt:lpstr>Fragmentation of the International Environmental Agenda:   The Need for Integrated SDG Approaches Based on Equality</vt:lpstr>
      <vt:lpstr>Let's watch this video</vt:lpstr>
      <vt:lpstr>Fragmentation of the International Environmental Agenda:   The Need for Integrated SDG Approaches Based on Equality</vt:lpstr>
      <vt:lpstr>Summit of the Future: Towards Multilateral Solutions for Effective Sustainable Development Promotion?</vt:lpstr>
      <vt:lpstr>OBRIGADA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PSA SEMA</dc:title>
  <dc:creator>Pedro Henrique Menezes</dc:creator>
  <cp:keywords>DAFudv9pGOA,BAC4GhTTiks</cp:keywords>
  <cp:lastModifiedBy>vincenzo di pasquale</cp:lastModifiedBy>
  <cp:revision>42</cp:revision>
  <dcterms:created xsi:type="dcterms:W3CDTF">2024-01-10T12:36:52Z</dcterms:created>
  <dcterms:modified xsi:type="dcterms:W3CDTF">2024-02-08T10:13:02Z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2024-01-10T00:00:00Z</vt:filetime>
  </property>
  <property fmtid="{D5CDD505-2E9C-101B-9397-08002B2CF9AE}" pid="3" name="Creator">
    <vt:lpwstr>Canva</vt:lpwstr>
  </property>
  <property fmtid="{D5CDD505-2E9C-101B-9397-08002B2CF9AE}" pid="4" name="LastSaved">
    <vt:filetime>2024-01-10T00:00:00Z</vt:filetime>
  </property>
</Properties>
</file>