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258" r:id="rId4"/>
    <p:sldId id="30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3" r:id="rId47"/>
    <p:sldId id="304" r:id="rId48"/>
    <p:sldId id="305" r:id="rId49"/>
    <p:sldId id="306" r:id="rId50"/>
    <p:sldId id="308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F9F82-1013-B1C1-395C-CDB6CC24D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8771D-19EE-BEB6-9970-AF8197913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2602D-D892-AB9A-A96F-C6F31E6FF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5265-36E1-4B98-B771-6ED0D784B90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1C54A-94BE-75E7-85F4-C00C848D5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87136-50F6-9824-D115-DB5676EB8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4D01-BE52-4CC6-8A27-FA62F554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0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5BDC8-8339-32E0-0195-1DCF6A0BB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0DD87F-2705-CC90-CEA1-3C62F975B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134CA-6900-EECE-3228-9F4FD83B6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5265-36E1-4B98-B771-6ED0D784B90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20EFB-7FF2-C20E-6426-160B6F27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65B2C-4E24-D306-0C83-A8E9AC224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4D01-BE52-4CC6-8A27-FA62F554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BB9DA2-B837-1778-F7D5-EAADEEDE49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BAF3E9-6A98-E230-95D4-E9BF05309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D339C-380B-DF73-5CA1-30DB514FA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5265-36E1-4B98-B771-6ED0D784B90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F685D-645D-99F9-4AD4-9047877A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EF6C2-81E6-DF09-8212-F1516E8A5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4D01-BE52-4CC6-8A27-FA62F554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5EC80-2813-446C-49D9-E142B36D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13986-86D0-71FA-7855-F35B1F902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529F1-DCF8-0F9D-DEC7-4BC9E8727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5265-36E1-4B98-B771-6ED0D784B90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0F757-9E82-E6D6-6259-65CAA182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BFFE0-E3CC-D413-324F-135016EF4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4D01-BE52-4CC6-8A27-FA62F554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C9515-5351-3EBD-AE11-3BC599497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8C3E8-B2EF-FE64-63B6-4C8CA7C58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CFD4C-1D40-2890-1AE4-32773D3C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5265-36E1-4B98-B771-6ED0D784B90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BB4DB-3C93-DB74-79CD-9288F982D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C8C91-D044-70BC-95B0-0BEF0A84D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4D01-BE52-4CC6-8A27-FA62F554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6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8344-CA76-DFA9-3ACB-036F949D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55C77-AD5F-159F-13C3-3A7587B95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BBCFE5-B7F9-55FB-5029-D80B7135A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9F312-1B1E-3EA3-4C71-9DF809A85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5265-36E1-4B98-B771-6ED0D784B90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43DFB-D32E-4D53-6A89-6111F0846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FEBEC-5875-530A-CF5B-348672014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4D01-BE52-4CC6-8A27-FA62F554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0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05FEC-4C9C-0857-BFB2-B395664D9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96EA8-2322-F951-5010-986AC7A2A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AB64ED-0869-5B45-6B08-B5BC6D790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E06BA9-47B2-1BB5-A770-71FE1D939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CC014B-FEB6-05C2-DAFB-2A4CC06D54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9F92AA-566D-8D24-99BD-022A9489B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5265-36E1-4B98-B771-6ED0D784B90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DE211D-BA3D-8E20-9EFC-4AD1BE134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24D5F6-A8AA-70BE-2BB1-09794F579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4D01-BE52-4CC6-8A27-FA62F554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6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DABA-C910-94F3-7E33-080809761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A10212-E392-4CCD-A52E-AACF897BA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5265-36E1-4B98-B771-6ED0D784B90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E6E46-6CC1-6105-9BAD-A317555D6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5A7658-A14D-0636-BDE6-75F69E58B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4D01-BE52-4CC6-8A27-FA62F554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8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6F386F-7CC3-98F6-1519-DA2CA8D02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5265-36E1-4B98-B771-6ED0D784B90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7BE66F-3572-36B9-DD11-B162F7CA2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090B9-FD1A-8B4C-E058-CA357FFBF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4D01-BE52-4CC6-8A27-FA62F554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3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0FE80-B670-FE9D-105D-849ADC082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00219-6E10-FBDE-8A06-21AE7C624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7345B-76DC-51E4-6460-B19A8E965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F7F32-1A40-45AD-F3A6-362B50363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5265-36E1-4B98-B771-6ED0D784B90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2F23C-3051-B94D-0C1E-BEC11B012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BF275-8B7C-9ACC-511D-8699635AE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4D01-BE52-4CC6-8A27-FA62F554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6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8329C-35DF-8B78-F1B0-31AEE5A14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D78E50-F6E7-3E16-3488-D4BB1AB630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E2486-4E7D-DDBA-98A8-27CF8A88A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90EEF-AA00-1E96-072D-AAB185BE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5265-36E1-4B98-B771-6ED0D784B90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F1533-0D63-5687-E3FC-66EA9E52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8B7AA-55CD-C173-9532-C80C43422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4D01-BE52-4CC6-8A27-FA62F554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6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460F06-D8CF-3402-DD78-E2A69F450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A7A64-92F9-8940-330E-3CDAF15CF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E3EDB-19E3-5C01-AE52-F014CE78E2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45265-36E1-4B98-B771-6ED0D784B90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6895F-2721-8EAD-1391-31E3C3B039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FBF97-FCB9-4267-8BFC-20E684303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E4D01-BE52-4CC6-8A27-FA62F554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8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269A6-C87B-E9D3-34B2-52CFAA19A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73086"/>
            <a:ext cx="9144000" cy="376645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Winter School 2024 </a:t>
            </a:r>
            <a:br>
              <a:rPr lang="en-US" sz="3600" b="1" dirty="0">
                <a:latin typeface="Arial Black" panose="020B0A04020102020204" pitchFamily="34" charset="0"/>
              </a:rPr>
            </a:br>
            <a:r>
              <a:rPr lang="en-US" sz="3600" b="1" dirty="0">
                <a:latin typeface="Arial Black" panose="020B0A04020102020204" pitchFamily="34" charset="0"/>
              </a:rPr>
              <a:t>Reinforcing EU responsible global leadership Promoting EU values for a rules-based multilateral world </a:t>
            </a:r>
            <a:br>
              <a:rPr lang="en-US" sz="3600" b="1" dirty="0">
                <a:latin typeface="Arial Black" panose="020B0A04020102020204" pitchFamily="34" charset="0"/>
              </a:rPr>
            </a:br>
            <a:r>
              <a:rPr lang="en-US" sz="3600" b="1" dirty="0">
                <a:latin typeface="Arial Black" panose="020B0A04020102020204" pitchFamily="34" charset="0"/>
              </a:rPr>
              <a:t>5 - 8 February Pisa, Italy</a:t>
            </a:r>
            <a:br>
              <a:rPr lang="en-US" sz="3600" b="1" dirty="0"/>
            </a:br>
            <a:endParaRPr lang="en-US" sz="9600" b="1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E3752F-D513-B835-2196-02594310A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4913"/>
            <a:ext cx="9144000" cy="1654629"/>
          </a:xfrm>
        </p:spPr>
        <p:txBody>
          <a:bodyPr>
            <a:normAutofit/>
          </a:bodyPr>
          <a:lstStyle/>
          <a:p>
            <a:endParaRPr lang="it-IT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82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31D5-CFD9-B51E-7A04-726FB7706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Significance of Upholding EU Values in the Region: key factors 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54346-099D-761D-CF6D-A1CDED883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6) European Perspective and Aspiration:</a:t>
            </a:r>
            <a:endParaRPr lang="en-US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prospect of EU membership as a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powerful incentive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for countries in the Western Balkans to undertake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necessary reforms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and align with EU values.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European perspective encourages a commitment to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long-term stability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and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integration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providing a sense of direction and purpose for the region.</a:t>
            </a:r>
          </a:p>
          <a:p>
            <a:pPr marL="0" indent="0" algn="just">
              <a:buNone/>
            </a:pPr>
            <a:r>
              <a:rPr lang="it-IT" sz="3000" dirty="0">
                <a:latin typeface="+mj-lt"/>
              </a:rPr>
              <a:t>7) G</a:t>
            </a: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lobal Influence and Soft Power:</a:t>
            </a:r>
            <a:endParaRPr lang="en-US" sz="30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The EU's ability to project its values in the Western Balkans to enhance its </a:t>
            </a: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soft power </a:t>
            </a: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and </a:t>
            </a: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influence</a:t>
            </a: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 in the global arena.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A stable and prosperous Western Balkans region aligning with EU values as a contribute to the </a:t>
            </a: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EU's credibility as a promoter of peace, democracy, and human rights</a:t>
            </a: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74151"/>
              </a:solidFill>
              <a:effectLst/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64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DB8F-2B15-D6F6-E160-F12F0D74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Significance of Upholding EU Values in the Region: key factors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88317-8233-54CF-1278-7ACC34F6E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latin typeface="+mj-lt"/>
              </a:rPr>
              <a:t>8)</a:t>
            </a:r>
            <a:r>
              <a:rPr lang="en-US" dirty="0">
                <a:latin typeface="+mj-lt"/>
              </a:rPr>
              <a:t>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Prevention of Organized Crime and Corruption:</a:t>
            </a:r>
            <a:endParaRPr lang="en-US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EU values address issues such as corruption and organized crime,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to promote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a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culture of transparency and accountability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Combating these challenges not only strengthens the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rule of law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but also ensures a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secure environment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for citizens and businesses.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6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04690-AD3A-3B42-7BD4-2410251EA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Objectives of the survey in terms of EU values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85A42-FA7D-716E-E186-651D6A106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Examine Historical Context:</a:t>
            </a:r>
            <a:endParaRPr lang="en-US" b="0" i="0" dirty="0">
              <a:solidFill>
                <a:srgbClr val="374151"/>
              </a:solidFill>
              <a:effectLst/>
              <a:latin typeface="+mj-lt"/>
            </a:endParaRPr>
          </a:p>
          <a:p>
            <a:pPr marL="457200" lvl="1" indent="0" algn="just">
              <a:buNone/>
            </a:pPr>
            <a:r>
              <a:rPr lang="en-US" sz="2800" b="0" i="0" dirty="0">
                <a:solidFill>
                  <a:srgbClr val="374151"/>
                </a:solidFill>
                <a:effectLst/>
                <a:latin typeface="+mj-lt"/>
              </a:rPr>
              <a:t>Explore the historical background of EU engagement in the Western Balkans, with a focus on Albania, to understand the evolution of the relationship.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Evaluate EU Enlargement Policy:</a:t>
            </a:r>
            <a:endParaRPr lang="en-US" b="0" i="0" dirty="0">
              <a:solidFill>
                <a:srgbClr val="374151"/>
              </a:solidFill>
              <a:effectLst/>
              <a:latin typeface="+mj-lt"/>
            </a:endParaRPr>
          </a:p>
          <a:p>
            <a:pPr marL="457200" lvl="1" indent="0" algn="just">
              <a:buNone/>
            </a:pPr>
            <a:r>
              <a:rPr lang="en-US" sz="2800" b="0" i="0" dirty="0">
                <a:solidFill>
                  <a:srgbClr val="374151"/>
                </a:solidFill>
                <a:effectLst/>
                <a:latin typeface="+mj-lt"/>
              </a:rPr>
              <a:t>Assess the EU's enlargement policy and its role in shaping the aspirations of Western Balkan countries, highlighting key milestones such as the Thessaloniki Summit.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Analyze Albania's Commitment to EU Integration:</a:t>
            </a:r>
            <a:endParaRPr lang="en-US" b="0" i="0" dirty="0">
              <a:solidFill>
                <a:srgbClr val="374151"/>
              </a:solidFill>
              <a:effectLst/>
              <a:latin typeface="+mj-lt"/>
            </a:endParaRPr>
          </a:p>
          <a:p>
            <a:pPr marL="457200" lvl="1" indent="0" algn="just">
              <a:buNone/>
            </a:pPr>
            <a:r>
              <a:rPr lang="en-US" sz="2800" b="0" i="0" dirty="0">
                <a:solidFill>
                  <a:srgbClr val="374151"/>
                </a:solidFill>
                <a:effectLst/>
                <a:latin typeface="+mj-lt"/>
              </a:rPr>
              <a:t>Examine Albania's commitment to EU integration, emphasizing the milestones achieved, challenges faced, and the country's dedication to aligning with EU values.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46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A218-DC77-6BD5-B26B-6B03563B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Objectives of the survey in terms of EU values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56D02-A90D-340B-E3B0-6647A46D5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Explore the Stabilization and Association Agreement (SAA):</a:t>
            </a:r>
            <a:endParaRPr lang="en-US" sz="3000" b="0" i="0" dirty="0">
              <a:solidFill>
                <a:srgbClr val="374151"/>
              </a:solidFill>
              <a:effectLst/>
              <a:latin typeface="+mj-lt"/>
            </a:endParaRPr>
          </a:p>
          <a:p>
            <a:pPr marL="457200" lvl="1" indent="0" algn="just">
              <a:buNone/>
            </a:pP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Investigate the significance and impact of the Stabilization and Association Agreement on bilateral relations between the EU and Albania.</a:t>
            </a:r>
          </a:p>
          <a:p>
            <a:pPr marL="0" indent="0" algn="just">
              <a:buNone/>
            </a:pP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Assess Reforms in Rule of Law and Judicial Independence:</a:t>
            </a:r>
            <a:endParaRPr lang="en-US" sz="3000" b="0" i="0" dirty="0">
              <a:solidFill>
                <a:srgbClr val="374151"/>
              </a:solidFill>
              <a:effectLst/>
              <a:latin typeface="+mj-lt"/>
            </a:endParaRPr>
          </a:p>
          <a:p>
            <a:pPr marL="457200" lvl="1" indent="0" algn="just">
              <a:buNone/>
            </a:pP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Evaluate Albania's progress in implementing reforms related to the rule of law, judicial independence, and the vetting process for judges and prosecutors.</a:t>
            </a:r>
          </a:p>
          <a:p>
            <a:pPr marL="0" indent="0" algn="just">
              <a:buNone/>
            </a:pP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Examine Anti-Corruption Measures:</a:t>
            </a:r>
            <a:endParaRPr lang="en-US" sz="3000" b="0" i="0" dirty="0">
              <a:solidFill>
                <a:srgbClr val="374151"/>
              </a:solidFill>
              <a:effectLst/>
              <a:latin typeface="+mj-lt"/>
            </a:endParaRPr>
          </a:p>
          <a:p>
            <a:pPr marL="457200" lvl="1" indent="0" algn="just">
              <a:buNone/>
            </a:pP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Analyze Albania's efforts in combating corruption, focusing on the establishment of specialized structures and the implementation of the National Anti-Corruption Strategy.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29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41241-5430-ACB5-CB1F-6FFA059DB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Objectives of the survey in terms of EU values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445FD-209C-15B5-0A33-B898F0185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Evaluate Socio-Economic Reforms:</a:t>
            </a:r>
            <a:endParaRPr lang="en-US" b="0" i="0" dirty="0">
              <a:solidFill>
                <a:srgbClr val="374151"/>
              </a:solidFill>
              <a:effectLst/>
              <a:latin typeface="+mj-lt"/>
            </a:endParaRPr>
          </a:p>
          <a:p>
            <a:pPr marL="457200" lvl="1" indent="0" algn="just">
              <a:buNone/>
            </a:pPr>
            <a:r>
              <a:rPr lang="en-US" sz="2800" b="0" i="0" dirty="0">
                <a:solidFill>
                  <a:srgbClr val="374151"/>
                </a:solidFill>
                <a:effectLst/>
                <a:latin typeface="+mj-lt"/>
              </a:rPr>
              <a:t>Assess the impact of economic reforms in Albania, including improvements in the business environment, competitiveness, and efforts to address socio-economic disparities.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Examine Civil Society and Public Engagement:</a:t>
            </a:r>
            <a:endParaRPr lang="en-US" b="0" i="0" dirty="0">
              <a:solidFill>
                <a:srgbClr val="374151"/>
              </a:solidFill>
              <a:effectLst/>
              <a:latin typeface="+mj-lt"/>
            </a:endParaRPr>
          </a:p>
          <a:p>
            <a:pPr marL="457200" lvl="1" indent="0" algn="just">
              <a:buNone/>
            </a:pPr>
            <a:r>
              <a:rPr lang="en-US" sz="2800" b="0" i="0" dirty="0">
                <a:solidFill>
                  <a:srgbClr val="374151"/>
                </a:solidFill>
                <a:effectLst/>
                <a:latin typeface="+mj-lt"/>
              </a:rPr>
              <a:t>Investigate the role of civil society in Albania's democratization process, analyzing advocacy for accountability, transparency, and public perception of EU values.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Explore Regional Cooperation and Good Neighborly Relations:</a:t>
            </a:r>
            <a:endParaRPr lang="en-US" b="0" i="0" dirty="0">
              <a:solidFill>
                <a:srgbClr val="374151"/>
              </a:solidFill>
              <a:effectLst/>
              <a:latin typeface="+mj-lt"/>
            </a:endParaRPr>
          </a:p>
          <a:p>
            <a:pPr marL="457200" lvl="1" indent="0" algn="just">
              <a:buNone/>
            </a:pPr>
            <a:r>
              <a:rPr lang="en-US" sz="2800" b="0" i="0" dirty="0">
                <a:solidFill>
                  <a:srgbClr val="374151"/>
                </a:solidFill>
                <a:effectLst/>
                <a:latin typeface="+mj-lt"/>
              </a:rPr>
              <a:t>Assess Albania's engagement in regional initiatives, examining efforts to promote stability, good neighborly relations, and resolve outstanding issues with neighboring countries.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83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D990C-D319-02E3-9727-F8C27F4A5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Objectives of the survey in terms of EU values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56EDF-EFAA-91A2-C562-418CE2554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Analyze Challenges and Setbacks: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Examine the challenges and setbacks faced by Albania in its EU integration process, including rule of law concerns, political instability, and economic challenges.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Identify Lessons Learned and Best Practices: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Identify key lessons from Albania's EU integration journey and best practices that can be applied to enhance the effectiveness of the enlargement process in the Western Balkans.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Provide a Current Status and Future Outlook: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Offer an up-to-date assessment of Albania's current position in EU integration, prospects for EU membership, and future challenges and strategies.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82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B6402-C0C5-5EB9-6F75-1EA068FEB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Objectives of the survey in terms of EU values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3EA9C-3F54-B19F-8441-38AF18AB0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Conduct a Comparative Analysis:</a:t>
            </a:r>
            <a:endParaRPr lang="en-US" b="0" i="0" dirty="0">
              <a:solidFill>
                <a:srgbClr val="374151"/>
              </a:solidFill>
              <a:effectLst/>
              <a:latin typeface="+mj-lt"/>
            </a:endParaRPr>
          </a:p>
          <a:p>
            <a:pPr marL="457200" lvl="1" indent="0" algn="just">
              <a:buNone/>
            </a:pPr>
            <a:r>
              <a:rPr lang="en-US" sz="2800" b="0" i="0" dirty="0">
                <a:solidFill>
                  <a:srgbClr val="374151"/>
                </a:solidFill>
                <a:effectLst/>
                <a:latin typeface="+mj-lt"/>
              </a:rPr>
              <a:t>Compare Albania's progress with other Western Balkan countries, drawing implications for the broader Balkans region and offering insights into EU enlargement policy.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Draw Conclusions and Recommendations:</a:t>
            </a:r>
            <a:endParaRPr lang="en-US" b="0" i="0" dirty="0">
              <a:solidFill>
                <a:srgbClr val="374151"/>
              </a:solidFill>
              <a:effectLst/>
              <a:latin typeface="+mj-lt"/>
            </a:endParaRPr>
          </a:p>
          <a:p>
            <a:pPr marL="457200" lvl="1" indent="0" algn="just">
              <a:buNone/>
            </a:pPr>
            <a:r>
              <a:rPr lang="en-US" sz="2800" b="0" i="0" dirty="0">
                <a:solidFill>
                  <a:srgbClr val="374151"/>
                </a:solidFill>
                <a:effectLst/>
                <a:latin typeface="+mj-lt"/>
              </a:rPr>
              <a:t>Summarize key findings, draw conclusions on the impact of EU values in Albania, and provide recommendations for strengthening EU-Albania relations in the future.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68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7D0D3-B6AC-844F-3D88-CA332292F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II. Historical Context: Transition from Isolation to Democratic Reforms 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B9E34-831C-8DD0-8064-2A2A0F0ED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4696506"/>
          </a:xfrm>
        </p:spPr>
        <p:txBody>
          <a:bodyPr>
            <a:noAutofit/>
          </a:bodyPr>
          <a:lstStyle/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Albania's transition from isolation to democratic reforms in the early 1990s marking a profound shift in its political, economic, and social landscape.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fall of communism paved the way for political pluralism, dismantling the one-party state and allowing for the emergence of a multi-party system.</a:t>
            </a:r>
            <a:endParaRPr lang="en-US" dirty="0">
              <a:solidFill>
                <a:srgbClr val="374151"/>
              </a:solidFill>
              <a:latin typeface="+mj-lt"/>
            </a:endParaRP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establishment of democratic institutions, including the drafting of a new constitution (1991-1998) and the holding of democratic elections.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European Union key role in supporting Albania during this transition, providing financial assistance, technical cooperation, and diplomatic engagement solidified the country's commitment to democratic principles.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836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5D4B7-5B66-BE97-6E22-A9AAA7D8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Historical Context: Thessaloniki Summit 2003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4C9E6-D18B-63BE-8B92-288D6D4D5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Thessaloniki Summit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(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2003): as a seminal event that articulated the European Union's unequivocal commitment to the future of the Western Balkans within the EU.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summit: granting the Western Balkan countries, including Albania, a clear European perspective, affirming their path towards EU membership.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This declaration of intent: marking a strategic shift, fostering regional stability and encouraging political, economic, and social reforms.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Thessaloniki Summit: instrumental in shaping the aspirations of the Balkan nations, providing a tangible goal and catalyzing their dedicated efforts to align with EU values and standards.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1080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6712-0E38-C0C7-59A8-E8BDD97BF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Historical Context: Evolution of Albania's Relationship with the European Union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15D10-88F2-55FE-CA08-2E6856B0C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en-US" sz="9600" b="1" i="0" dirty="0">
                <a:solidFill>
                  <a:srgbClr val="3F4A52"/>
                </a:solidFill>
                <a:effectLst/>
                <a:latin typeface="+mj-lt"/>
              </a:rPr>
              <a:t>1 April 2009</a:t>
            </a:r>
            <a:r>
              <a:rPr lang="en-US" sz="9600" b="0" i="0" dirty="0">
                <a:solidFill>
                  <a:srgbClr val="3F4A52"/>
                </a:solidFill>
                <a:effectLst/>
                <a:latin typeface="+mj-lt"/>
              </a:rPr>
              <a:t>: entry into force of ASA between EU and Albania (last ASA Council in 16 March 2023)</a:t>
            </a:r>
          </a:p>
          <a:p>
            <a:pPr algn="just"/>
            <a:r>
              <a:rPr lang="en-US" sz="9600" b="1" i="0" dirty="0">
                <a:solidFill>
                  <a:srgbClr val="3F4A52"/>
                </a:solidFill>
                <a:effectLst/>
                <a:latin typeface="+mj-lt"/>
              </a:rPr>
              <a:t>24 April 2009 </a:t>
            </a:r>
            <a:r>
              <a:rPr lang="en-US" sz="9600" b="0" i="0" dirty="0">
                <a:solidFill>
                  <a:srgbClr val="3F4A52"/>
                </a:solidFill>
                <a:effectLst/>
                <a:latin typeface="+mj-lt"/>
              </a:rPr>
              <a:t>- </a:t>
            </a:r>
            <a:r>
              <a:rPr lang="en-US" sz="9600" dirty="0">
                <a:solidFill>
                  <a:srgbClr val="3F4A52"/>
                </a:solidFill>
                <a:latin typeface="+mj-lt"/>
              </a:rPr>
              <a:t>A</a:t>
            </a:r>
            <a:r>
              <a:rPr lang="en-US" sz="9600" b="0" i="0" dirty="0">
                <a:solidFill>
                  <a:srgbClr val="3F4A52"/>
                </a:solidFill>
                <a:effectLst/>
                <a:latin typeface="+mj-lt"/>
              </a:rPr>
              <a:t>pplication for EU membership submitted.</a:t>
            </a:r>
          </a:p>
          <a:p>
            <a:pPr algn="just"/>
            <a:r>
              <a:rPr lang="en-US" sz="9600" b="1" i="0" dirty="0">
                <a:solidFill>
                  <a:srgbClr val="3F4A52"/>
                </a:solidFill>
                <a:effectLst/>
                <a:latin typeface="+mj-lt"/>
              </a:rPr>
              <a:t>October 2012 </a:t>
            </a:r>
            <a:r>
              <a:rPr lang="en-US" sz="9600" b="0" i="0" dirty="0">
                <a:solidFill>
                  <a:srgbClr val="3F4A52"/>
                </a:solidFill>
                <a:effectLst/>
                <a:latin typeface="+mj-lt"/>
              </a:rPr>
              <a:t>- the European Commission recommended that Albania be granted candidate status, subject to completion of key measures in the areas of </a:t>
            </a:r>
            <a:r>
              <a:rPr lang="en-US" sz="9600" b="1" i="0" dirty="0">
                <a:solidFill>
                  <a:srgbClr val="3F4A52"/>
                </a:solidFill>
                <a:effectLst/>
                <a:latin typeface="+mj-lt"/>
              </a:rPr>
              <a:t>judicial </a:t>
            </a:r>
            <a:r>
              <a:rPr lang="en-US" sz="9600" i="0" dirty="0">
                <a:solidFill>
                  <a:srgbClr val="3F4A52"/>
                </a:solidFill>
                <a:effectLst/>
                <a:latin typeface="+mj-lt"/>
              </a:rPr>
              <a:t>and</a:t>
            </a:r>
            <a:r>
              <a:rPr lang="en-US" sz="9600" b="1" i="0" dirty="0">
                <a:solidFill>
                  <a:srgbClr val="3F4A52"/>
                </a:solidFill>
                <a:effectLst/>
                <a:latin typeface="+mj-lt"/>
              </a:rPr>
              <a:t> public administration reform</a:t>
            </a:r>
            <a:r>
              <a:rPr lang="en-US" sz="9600" b="0" i="0" dirty="0">
                <a:solidFill>
                  <a:srgbClr val="3F4A52"/>
                </a:solidFill>
                <a:effectLst/>
                <a:latin typeface="+mj-lt"/>
              </a:rPr>
              <a:t> and </a:t>
            </a:r>
            <a:r>
              <a:rPr lang="en-US" sz="9600" b="1" i="0" dirty="0">
                <a:solidFill>
                  <a:srgbClr val="3F4A52"/>
                </a:solidFill>
                <a:effectLst/>
                <a:latin typeface="+mj-lt"/>
              </a:rPr>
              <a:t>revision of the parliamentary rules of procedures.</a:t>
            </a:r>
          </a:p>
          <a:p>
            <a:pPr algn="just"/>
            <a:r>
              <a:rPr lang="en-US" sz="9600" b="1" i="0" dirty="0">
                <a:solidFill>
                  <a:srgbClr val="3F4A52"/>
                </a:solidFill>
                <a:effectLst/>
                <a:latin typeface="+mj-lt"/>
              </a:rPr>
              <a:t>June 2014 </a:t>
            </a:r>
            <a:r>
              <a:rPr lang="en-US" sz="9600" b="0" i="0" dirty="0">
                <a:solidFill>
                  <a:srgbClr val="3F4A52"/>
                </a:solidFill>
                <a:effectLst/>
                <a:latin typeface="+mj-lt"/>
              </a:rPr>
              <a:t>- granted </a:t>
            </a:r>
            <a:r>
              <a:rPr lang="en-US" sz="9600" b="1" i="0" dirty="0">
                <a:solidFill>
                  <a:srgbClr val="3F4A52"/>
                </a:solidFill>
                <a:effectLst/>
                <a:latin typeface="+mj-lt"/>
              </a:rPr>
              <a:t>EU</a:t>
            </a:r>
            <a:r>
              <a:rPr lang="en-US" sz="9600" b="0" i="0" dirty="0">
                <a:solidFill>
                  <a:srgbClr val="3F4A52"/>
                </a:solidFill>
                <a:effectLst/>
                <a:latin typeface="+mj-lt"/>
              </a:rPr>
              <a:t> </a:t>
            </a:r>
            <a:r>
              <a:rPr lang="en-US" sz="9600" b="1" i="0" dirty="0">
                <a:solidFill>
                  <a:srgbClr val="3F4A52"/>
                </a:solidFill>
                <a:effectLst/>
                <a:latin typeface="+mj-lt"/>
              </a:rPr>
              <a:t>candidate status</a:t>
            </a:r>
            <a:r>
              <a:rPr lang="en-US" sz="9600" b="0" i="0" dirty="0">
                <a:solidFill>
                  <a:srgbClr val="3F4A52"/>
                </a:solidFill>
                <a:effectLst/>
                <a:latin typeface="+mj-lt"/>
              </a:rPr>
              <a:t> </a:t>
            </a:r>
          </a:p>
          <a:p>
            <a:pPr algn="just"/>
            <a:r>
              <a:rPr lang="en-US" sz="9600" b="1" i="0" dirty="0">
                <a:solidFill>
                  <a:srgbClr val="3F4A52"/>
                </a:solidFill>
                <a:effectLst/>
                <a:latin typeface="+mj-lt"/>
              </a:rPr>
              <a:t>April 2018 </a:t>
            </a:r>
            <a:r>
              <a:rPr lang="en-US" sz="9600" b="0" i="0" dirty="0">
                <a:solidFill>
                  <a:srgbClr val="3F4A52"/>
                </a:solidFill>
                <a:effectLst/>
                <a:latin typeface="+mj-lt"/>
              </a:rPr>
              <a:t>- the European Commission issued a recommendation to open accession negotiations</a:t>
            </a:r>
          </a:p>
          <a:p>
            <a:pPr algn="just"/>
            <a:r>
              <a:rPr lang="en-US" sz="9600" b="1" i="0" dirty="0">
                <a:solidFill>
                  <a:srgbClr val="3F4A52"/>
                </a:solidFill>
                <a:effectLst/>
                <a:latin typeface="+mj-lt"/>
              </a:rPr>
              <a:t>24 March 2020 </a:t>
            </a:r>
            <a:r>
              <a:rPr lang="en-US" sz="9600" b="0" i="0" dirty="0">
                <a:solidFill>
                  <a:srgbClr val="3F4A52"/>
                </a:solidFill>
                <a:effectLst/>
                <a:latin typeface="+mj-lt"/>
              </a:rPr>
              <a:t>- Ministers for European affairs </a:t>
            </a:r>
            <a:r>
              <a:rPr lang="en-US" sz="9600" b="1" i="0" dirty="0">
                <a:solidFill>
                  <a:srgbClr val="3F4A52"/>
                </a:solidFill>
                <a:effectLst/>
                <a:latin typeface="+mj-lt"/>
              </a:rPr>
              <a:t>gave their political agreement to the opening of accession negotiations with Albania and North Macedonia</a:t>
            </a:r>
          </a:p>
          <a:p>
            <a:pPr algn="just"/>
            <a:r>
              <a:rPr lang="en-US" sz="9600" b="1" i="0" dirty="0">
                <a:solidFill>
                  <a:srgbClr val="3F4A52"/>
                </a:solidFill>
                <a:effectLst/>
                <a:latin typeface="+mj-lt"/>
              </a:rPr>
              <a:t>19 July 2022 </a:t>
            </a:r>
            <a:r>
              <a:rPr lang="en-US" sz="9600" b="0" i="0" dirty="0">
                <a:solidFill>
                  <a:srgbClr val="3F4A52"/>
                </a:solidFill>
                <a:effectLst/>
                <a:latin typeface="+mj-lt"/>
              </a:rPr>
              <a:t>- first intergovernmental conference EU-Albania on 35 different policy fields (called </a:t>
            </a:r>
            <a:r>
              <a:rPr lang="en-US" sz="9600" b="1" i="0" dirty="0">
                <a:solidFill>
                  <a:srgbClr val="3F4A52"/>
                </a:solidFill>
                <a:effectLst/>
                <a:latin typeface="+mj-lt"/>
              </a:rPr>
              <a:t>chapters</a:t>
            </a:r>
            <a:r>
              <a:rPr lang="en-US" sz="9600" b="0" i="0" dirty="0">
                <a:solidFill>
                  <a:srgbClr val="3F4A52"/>
                </a:solidFill>
                <a:effectLst/>
                <a:latin typeface="+mj-lt"/>
              </a:rPr>
              <a:t>)</a:t>
            </a:r>
            <a:endParaRPr lang="en-US" sz="9600" dirty="0">
              <a:solidFill>
                <a:srgbClr val="3F4A52"/>
              </a:solidFill>
              <a:latin typeface="+mj-lt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3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6418C-BD8B-D167-C2EA-2D14DD161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200"/>
            <a:ext cx="9144000" cy="142603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Algerian" panose="04020705040A02060702" pitchFamily="82" charset="0"/>
              </a:rPr>
              <a:t>UPHOLDING AND PROMOTING EU VALUES IN THE BALKANS: THE CASE OF ALBANIA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1397E-CB36-188D-A5F2-536DDC443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9486"/>
            <a:ext cx="9144000" cy="1208314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Erjon Hitaj</a:t>
            </a:r>
          </a:p>
          <a:p>
            <a:r>
              <a:rPr lang="it-IT" dirty="0"/>
              <a:t>University «Ismail Qemali», Vlore, Albania.</a:t>
            </a:r>
          </a:p>
          <a:p>
            <a:r>
              <a:rPr lang="en-US" dirty="0"/>
              <a:t>Pisa, 07.02.2024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CBDC5-5EDC-62C8-0428-5C5AAAC85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III. The European Perspective: Albania's Commitment: Albania's Aspiration for EU Integration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E5D4F-8181-EDC3-699C-CEA1E2357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Albania's aspiration for European Union integration: a fundamental driver shaping its political and socio-economic landscape.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Eager to align with EU values, Albania has committed to a path of comprehensive reforms.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nation's goal: EU membership, reflecting a vision of political stability, economic growth, and enhanced societal well-being. </a:t>
            </a:r>
          </a:p>
          <a:p>
            <a:pPr algn="just"/>
            <a:r>
              <a:rPr lang="en-US" dirty="0">
                <a:solidFill>
                  <a:srgbClr val="374151"/>
                </a:solidFill>
                <a:latin typeface="+mj-lt"/>
              </a:rPr>
              <a:t>Dedication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in its pursuit of the Stabilization and Association Agreement (SAA) and ongoing initiatives to meet EU standards. </a:t>
            </a:r>
          </a:p>
          <a:p>
            <a:pPr algn="just"/>
            <a:r>
              <a:rPr lang="en-US" dirty="0">
                <a:solidFill>
                  <a:srgbClr val="374151"/>
                </a:solidFill>
                <a:latin typeface="+mj-lt"/>
              </a:rPr>
              <a:t>Seeking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not only economic advantages but also the consolidation of democratic principles and regional cooperation, positioning itself as a key player in the broader European community.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9906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45287-8028-B4EA-1F5B-529A56E8D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European Perspective: Albania's Commitment: Milestones in Albania's EU Integration Journey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AA912-6CBB-BF8E-45C1-EF69D38E5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Thessaloniki Summit (2003): a crucial European perspective, initiating the aspiration for EU membership.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signing of the Stabilization and Association Agreement (SAA) in 2009: commitment to aligning with EU values.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Subsequent progress: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implementation of significant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reforms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in the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judiciary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public administration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and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anti-corruption efforts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EU's recognition of Albania as a candidate country (2014): bringing to opening of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accession negotiations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exemplifying country's continuous strides toward full EU integration, underlining the significance of these milestones in shaping its future within the European community.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5825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645CB-BFB6-35FD-3EE4-EA849334A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European Perspective: Albania's Commitment: Stabilization and Association Agreement (SAA) - A Milestone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56328-996D-DA61-30F1-32CB0A7C8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Stabilization and Association Agreement (SAA) stands as a transformative milestone in Albania's EU integration journey.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Signed in April 2009, the SAA as a formal commitment to fostering political, economic, and social ties with the European Union. </a:t>
            </a:r>
          </a:p>
          <a:p>
            <a:pPr algn="just"/>
            <a:r>
              <a:rPr lang="en-US" dirty="0">
                <a:solidFill>
                  <a:srgbClr val="374151"/>
                </a:solidFill>
                <a:latin typeface="+mj-lt"/>
              </a:rPr>
              <a:t>SAA: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framework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for cooperation, setting conditions and obligations for Albania's alignment with EU standards;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	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facilitating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market access, encouraged trade, and stimulated economic reforms;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	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dedication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to democratic values, rule of law, and the shared vision of a stable and prosperous Western Balkans.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374151"/>
                </a:solidFill>
                <a:latin typeface="+mj-lt"/>
              </a:rPr>
              <a:t>	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cornerstone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signaling Albania's progress and commitment towards full EU membership.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35526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7916-DFE4-F733-53F5-0E18E808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Rule of Law and Judicial Independence: Importance of the Rule of Law in EU Values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E3C4F-FF42-B6A6-4958-CB8D66ADC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>
                <a:solidFill>
                  <a:srgbClr val="374151"/>
                </a:solidFill>
                <a:latin typeface="+mj-lt"/>
              </a:rPr>
              <a:t>R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ule of law principle: 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fundamental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to European Union (EU) values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;			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cornerstone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for democratic governance and societal 	harmony.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Upholding the rule of law: 	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ensuring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legal predictability, equality, and protection of citizens' rights;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fostering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trust in institutions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;</a:t>
            </a:r>
            <a:endParaRPr lang="en-US" b="0" i="0" dirty="0">
              <a:solidFill>
                <a:srgbClr val="374151"/>
              </a:solidFill>
              <a:effectLst/>
              <a:latin typeface="+mj-lt"/>
            </a:endParaRPr>
          </a:p>
          <a:p>
            <a:pPr marL="0" indent="0" algn="just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underpinning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fair and just governance, promoting accountability and transparency;</a:t>
            </a:r>
          </a:p>
          <a:p>
            <a:pPr algn="just"/>
            <a:r>
              <a:rPr lang="en-US" dirty="0">
                <a:solidFill>
                  <a:srgbClr val="374151"/>
                </a:solidFill>
                <a:latin typeface="+mj-lt"/>
              </a:rPr>
              <a:t>A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dherence to the rule of law: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crucial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for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economic development, social cohesion, and the protection of fundamental rights.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As an integral part of EU values, the rule of law: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reinforces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the shared commitment to a community based on democratic principles, human rights, and the equitable application of legal standards.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0370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E9E69-18FD-BE03-6DDD-87EA00695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Rule of Law and Judicial Independence: Reforms in Albania's Judiciary 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38ABB-8DF8-8297-DB87-7EA99EB93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>
                <a:solidFill>
                  <a:srgbClr val="374151"/>
                </a:solidFill>
                <a:latin typeface="+mj-lt"/>
              </a:rPr>
              <a:t>J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udiciary transformative reforms, emphasizing the rule of law and aligning with EU standards. Initiatives include: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the vetting process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systematically evaluating judges and prosecutors for integrity and competence. This process, a cornerstone of judicial reform, purges the system of corruption and political influence.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enhancing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judicial independence, efficiency, and transparency:  specialized bodies, like the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High Judicial Council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and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High Prosecutorial Council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to further ensure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merit-based appointments. </a:t>
            </a:r>
          </a:p>
          <a:p>
            <a:pPr algn="just"/>
            <a:r>
              <a:rPr lang="en-US" dirty="0">
                <a:solidFill>
                  <a:srgbClr val="374151"/>
                </a:solidFill>
                <a:latin typeface="+mj-lt"/>
              </a:rPr>
              <a:t>C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ommitment to judicial reforms: reflecting a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dedication to EU values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reinforcing the rule of law and fostering a fair and accountable legal system.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6406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901E5-D9B5-2066-2390-3923B765A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Rule of Law and Judicial Independence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Vetting Process for Judges and Prosecutors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C46A4-955F-A9E1-1AC6-489BBB851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Albania's vetting process for judges and prosecutors (2016):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fundamental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reform aimed at ensuring the rule of law and enhancing judicial integrity.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Considered as the most radical reform of judiciary in Europe (so far, 46% of judges and prosecutors dismissed from the system)</a:t>
            </a:r>
            <a:endParaRPr lang="en-US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Initiated as part of EU integration effort: rigorously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evaluates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their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qualifications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conduct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and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financial backgrounds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Comprising: Independent Qualification Commission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 +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Public Commissioners,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+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Appeals Chamber, the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vetting process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pretends to be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transparent and impartial.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O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bjective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identify and remove individuals with ties to corruption or political interference, fostering a judiciary with unwavering commitment to justice. The vetting process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as a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significant step in Albania's journey towards a credible, independent, and EU-aligned judicial system.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0672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E91D2-EC29-E758-6DE2-3AB55E5A2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Anti-Corruption Measures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Role of Anti-Corruption Efforts in EU Integration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5EE25-A79C-BC07-09CB-AB9D3F14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2057"/>
            <a:ext cx="10515600" cy="459490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rgbClr val="374151"/>
                </a:solidFill>
                <a:latin typeface="+mj-lt"/>
              </a:rPr>
              <a:t>A</a:t>
            </a:r>
            <a:r>
              <a:rPr lang="en-US" sz="2600" b="0" i="0" dirty="0">
                <a:solidFill>
                  <a:srgbClr val="374151"/>
                </a:solidFill>
                <a:effectLst/>
                <a:latin typeface="+mj-lt"/>
              </a:rPr>
              <a:t>nti-corruption efforts as integral to EU integration, reflecting a commitment to European values.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600" b="0" i="0" dirty="0">
                <a:solidFill>
                  <a:srgbClr val="374151"/>
                </a:solidFill>
                <a:effectLst/>
                <a:latin typeface="+mj-lt"/>
              </a:rPr>
              <a:t>Rigorous measures undertaken</a:t>
            </a:r>
            <a:r>
              <a:rPr lang="en-US" sz="2600" dirty="0">
                <a:solidFill>
                  <a:srgbClr val="374151"/>
                </a:solidFill>
                <a:latin typeface="+mj-lt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0" i="0" dirty="0">
                <a:solidFill>
                  <a:srgbClr val="374151"/>
                </a:solidFill>
                <a:effectLst/>
                <a:latin typeface="+mj-lt"/>
              </a:rPr>
              <a:t>	- 	establishment of specialized structures</a:t>
            </a:r>
            <a:r>
              <a:rPr lang="en-US" sz="2600" dirty="0">
                <a:solidFill>
                  <a:srgbClr val="374151"/>
                </a:solidFill>
                <a:latin typeface="+mj-lt"/>
              </a:rPr>
              <a:t>, </a:t>
            </a:r>
            <a:r>
              <a:rPr lang="en-US" sz="2600" b="0" i="0" dirty="0">
                <a:solidFill>
                  <a:srgbClr val="374151"/>
                </a:solidFill>
                <a:effectLst/>
                <a:latin typeface="+mj-lt"/>
              </a:rPr>
              <a:t>within Judiciary (SPAK and BKH) and within PA (task-forces);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0" i="0" dirty="0">
                <a:solidFill>
                  <a:srgbClr val="374151"/>
                </a:solidFill>
                <a:effectLst/>
                <a:latin typeface="+mj-lt"/>
              </a:rPr>
              <a:t>	- 	implementation of the National Anti-Corruption Strategy 			(Council of Ministers),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0" i="0" dirty="0">
                <a:solidFill>
                  <a:srgbClr val="374151"/>
                </a:solidFill>
                <a:effectLst/>
                <a:latin typeface="+mj-lt"/>
              </a:rPr>
              <a:t>to demonstrate Albania's dedication to eradicating corruption.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rgbClr val="374151"/>
                </a:solidFill>
                <a:latin typeface="+mj-lt"/>
              </a:rPr>
              <a:t>A</a:t>
            </a:r>
            <a:r>
              <a:rPr lang="en-US" sz="2600" b="0" i="0" dirty="0">
                <a:solidFill>
                  <a:srgbClr val="374151"/>
                </a:solidFill>
                <a:effectLst/>
                <a:latin typeface="+mj-lt"/>
              </a:rPr>
              <a:t>nti-corruption initiatives also to foster a resilient and accountable public sector. As a crucial aspect of </a:t>
            </a:r>
            <a:r>
              <a:rPr lang="en-US" sz="2600" b="1" i="0" dirty="0">
                <a:solidFill>
                  <a:srgbClr val="374151"/>
                </a:solidFill>
                <a:effectLst/>
                <a:latin typeface="+mj-lt"/>
              </a:rPr>
              <a:t>accession criteria</a:t>
            </a:r>
            <a:r>
              <a:rPr lang="en-US" sz="2600" b="0" i="0" dirty="0">
                <a:solidFill>
                  <a:srgbClr val="374151"/>
                </a:solidFill>
                <a:effectLst/>
                <a:latin typeface="+mj-lt"/>
              </a:rPr>
              <a:t>, successful anti-corruption measures propel Albania towards EU integration, contributing to a foundation of trust, fairness, and integrity in its institutions.</a:t>
            </a:r>
            <a:endParaRPr lang="en-US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6854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86EBF-EDF1-B526-2862-6D1EEEEDD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Anti-Corruption Measures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Specialized Structures for Combating Corruption (SPAK and BKH)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51EC5-C6CC-6431-0948-FC0D32AA3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solidFill>
                  <a:srgbClr val="374151"/>
                </a:solidFill>
                <a:latin typeface="+mj-lt"/>
              </a:rPr>
              <a:t>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pecialized structures to combat corruption, crucial for EU integration. The Special Prosecution Office against Corruption and Organized Crime (SPAK) and the National Bureau of Investigation (BKH):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key entities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leading the charge.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SPAK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totally and extremely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independent body: focused on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high-profile corruption cases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ensuring accountability.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BKH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: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investigating complex financial crimes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Both structures, established in alignment with EU standards: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underscore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Albania's commitment to eradicating corruption.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R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ole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not only to strengthen the rule of law but also to demonstrate the nation's proactive approach in fostering transparent and accountable governance, vital for successful integration into the European Union.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6509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F5544-D291-D9FA-A7BF-45C87C48D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Anti-Corruption Measures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Implementation of the National Anti-Corruption Strategy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BBE81-330A-1FCA-C73E-9FBE7F619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374151"/>
                </a:solidFill>
                <a:latin typeface="+mj-lt"/>
              </a:rPr>
              <a:t>Implementation of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National Anti-Corruption Strategy (2018): reflecting a strategic commitment to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eradicating corruption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and aligning with EU values.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C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omprehensive approach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: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encompassing prevention, prosecution, and public awareness.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K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ey pillars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judicial reform, enhanced law enforcement capacities, and increased transparency.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implementation of the strategy: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to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signal the dedication to EU integration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and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foster a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culture of accountability and integrity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crucial for building a resilient and transparent governance framework.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02285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40785-851B-8096-8351-3D5F14003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Socio-Economic Reforms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Economic Reforms for Sustainable Development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59BE4-FFA2-B396-D55E-15786B6B3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E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conomic reforms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to foster sustainable development, a key aspect of its EU integration journey: creation of business-friendly environment through regulatory improvements and investment incentives.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Market-oriented reforms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privatization and liberalization to stimulate economic growth and attract foreign investment.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Social safety nets and inclusive policies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to address socio-economic disparities.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P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rioriti</a:t>
            </a:r>
            <a:r>
              <a:rPr lang="en-US" b="1" dirty="0">
                <a:solidFill>
                  <a:srgbClr val="374151"/>
                </a:solidFill>
                <a:latin typeface="+mj-lt"/>
              </a:rPr>
              <a:t>es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: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infrastructure development, enhancing connectivity and competitiveness.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commitment to sustainable economic development: not only positioning the country for EU accession but also ensuring long-term prosperity and stability in the region.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423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30E4-69E0-E567-8C28-17946C005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3200" b="1" dirty="0"/>
              <a:t>UPHOLDING AND PROMOTING EU VALUES IN THE BALKANS: THE CASE OF ALBANIA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51E38-8BB7-3A73-77A8-254758238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Introduction</a:t>
            </a:r>
            <a:r>
              <a:rPr lang="en-US" sz="18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II. Historical Context</a:t>
            </a:r>
            <a:r>
              <a:rPr lang="en-US" sz="18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en-US" sz="1800" kern="0" dirty="0">
              <a:solidFill>
                <a:srgbClr val="000000"/>
              </a:solidFill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III. The European Perspective: Albania's Commitment</a:t>
            </a:r>
            <a:r>
              <a:rPr lang="en-US" sz="18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en-US" sz="1800" kern="0" dirty="0">
              <a:solidFill>
                <a:srgbClr val="000000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IV. Rule of Law and Judicial Independence</a:t>
            </a:r>
            <a:r>
              <a:rPr lang="en-US" sz="18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en-US" sz="1800" kern="0" dirty="0">
              <a:solidFill>
                <a:srgbClr val="000000"/>
              </a:solidFill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V. Anti-Corruption Measures</a:t>
            </a:r>
            <a:r>
              <a:rPr lang="en-US" sz="18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en-US" sz="1800" kern="0" dirty="0">
              <a:solidFill>
                <a:srgbClr val="000000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VI. Socio-Economic Reforms</a:t>
            </a:r>
            <a:r>
              <a:rPr lang="en-US" sz="18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en-US" sz="1800" kern="0" dirty="0">
              <a:solidFill>
                <a:srgbClr val="000000"/>
              </a:solidFill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VII. Civil Society and Public Engagement</a:t>
            </a:r>
            <a:r>
              <a:rPr lang="en-US" sz="18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5826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F476B-DD3C-E120-45EA-55CDFC978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Socio-Economic Reforms: Improving the Business Environment and Competitiveness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32721-654D-CF4E-19BA-777E1141F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>
            <a:noAutofit/>
          </a:bodyPr>
          <a:lstStyle/>
          <a:p>
            <a:pPr algn="just"/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Reforms include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: streamlining administrative procedures, reducing bureaucratic hurdles, and enhancing legal frameworks. </a:t>
            </a:r>
          </a:p>
          <a:p>
            <a:pPr algn="just"/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The establishment of </a:t>
            </a: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'one-stop-shops'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 facilitates easier business registration. </a:t>
            </a:r>
            <a:r>
              <a:rPr lang="en-US" sz="2400" dirty="0">
                <a:solidFill>
                  <a:srgbClr val="374151"/>
                </a:solidFill>
                <a:latin typeface="+mj-lt"/>
              </a:rPr>
              <a:t>24 hours for complete business registration.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 </a:t>
            </a:r>
            <a:endParaRPr lang="en-US" sz="2400" dirty="0">
              <a:solidFill>
                <a:srgbClr val="374151"/>
              </a:solidFill>
              <a:latin typeface="+mj-lt"/>
            </a:endParaRPr>
          </a:p>
          <a:p>
            <a:pPr algn="just"/>
            <a:r>
              <a:rPr lang="en-US" sz="2400" dirty="0">
                <a:solidFill>
                  <a:srgbClr val="374151"/>
                </a:solidFill>
                <a:latin typeface="+mj-lt"/>
              </a:rPr>
              <a:t>A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ctively and deeply promoting </a:t>
            </a: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digitalization and e-governance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, fostering efficiency. </a:t>
            </a:r>
          </a:p>
          <a:p>
            <a:pPr algn="just"/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Emphasis on transparency and anti-corruption measures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: further enhancing the attractiveness of the business landscape. </a:t>
            </a:r>
          </a:p>
          <a:p>
            <a:pPr algn="just"/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Investment incentives and tax reforms: 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encourage entrepreneurship and foreign direct investment. </a:t>
            </a:r>
          </a:p>
          <a:p>
            <a:pPr algn="just"/>
            <a:r>
              <a:rPr lang="en-US" sz="2400" b="1" dirty="0">
                <a:solidFill>
                  <a:srgbClr val="374151"/>
                </a:solidFill>
                <a:latin typeface="+mj-lt"/>
              </a:rPr>
              <a:t>Final objective</a:t>
            </a:r>
            <a:r>
              <a:rPr lang="en-US" sz="2400" dirty="0">
                <a:solidFill>
                  <a:srgbClr val="374151"/>
                </a:solidFill>
                <a:latin typeface="+mj-lt"/>
              </a:rPr>
              <a:t>: 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to create a more competitive and dynamic business environment, supporting economic growth and contributing to its overall EU integration </a:t>
            </a:r>
            <a:r>
              <a:rPr lang="en-US" sz="2400" dirty="0">
                <a:solidFill>
                  <a:srgbClr val="374151"/>
                </a:solidFill>
                <a:latin typeface="+mj-lt"/>
              </a:rPr>
              <a:t>goals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4966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1EF29-A97A-8DE2-F659-004BCA34E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Socio-Economic Reforms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A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ddressing Socio-Economic Disparities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2CDDD-7C09-4C41-4495-D95737420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Addressing socio-economic disparities: as part of its EU integration agenda.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Targeted measures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social welfare reforms, promoting inclusive education, and enhancing healthcare access.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National Strategy for Development and Integration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emphasizing reducing regional disparities, fostering job creation, and boosting infrastructure in less-developed areas.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Special attention to vulnerable groups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to ensures an inclusive approach.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Commitment to narrowing socio-economic gaps: aligning with EU principles of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social cohesio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n and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sustainable development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Objectives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: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to create a more equitable society, fostering stability and resilience as it progresses toward integration into the European Union.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3370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F19E0-B1E0-C7FB-BCC7-31FE426DA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Civil Society and Public Engagement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Civil Society's Role in Democratization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147A6-8DB4-55C8-7E7E-F4EA0A23E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Civil society in Albania: a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vital role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in democratization, contributing to transparent governance and societal progress.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Non-governmental organizations (NGOs)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instruments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actively engaging in advocacy, monitoring, and policy dialogue, promoting citizen participation and accountability.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I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nstrumental efforts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in shaping public discourse, challenging corruption, and supporting democratic reforms.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Civil society's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role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extending to fostering transparency in electoral processes and advancing human rights.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Albanian civil society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mission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as a catalyst for democratic values, aligning with EU principles and reinforcing the nation's commitment to democratic governance on its path toward European integration.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04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EB0C0-86F0-DE94-9FEC-6756449A8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Civil Society and Public Engagement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Advocacy for Accountability and Transparency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BC108-4911-C71F-0020-3DFAE4221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Advocacy for accountability and transparency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as a cornerstone of civil society, crucial for democratic progress and EU integration.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Non-governmental organizations (NGOs) actively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campaigning for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open governance, urging authorities to enhance transparency and combat corruption.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P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ivotal role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in scrutinizing public institutions, fostering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accountability mechanisms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and promoting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access to information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NGOs contribution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to a culture of responsibility and responsiveness in government.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D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emanding transparency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: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to reinforce Country's commitment to EU values, strengthening democratic institutions and building a foundation of trust between citizens and their government on the path toward European integration.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76163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97E91-6EFA-899D-256C-B2BE8A8F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Civil Society and Public Engagement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Public Perception of EU Values in Albania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8DF5B-2560-D60F-B8DE-069C986DA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Public perception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of EU values in Albania: generally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positive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with many recognizing the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European Union as a symbol of stability, prosperity, and democratic ideals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EU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integration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consideration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a pathway to economic growth, job opportunities, and improved living standards.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EU values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such as the rule of law and human rights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: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aligning with Albanians' aspirations for a transparent and accountable governance system.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M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ajority consideration of EU membership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 catalyst for positive societal change.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F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avorable perception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underscoring the importance of EU values in shaping public attitudes and aspirations in Albania's journey toward integration.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18228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D3F9F-F5F7-E56C-440A-D11B35081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Regional Cooperation and Good Neighborly Relations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Promoting Stability and Cooperation in the Balkans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4F1FC-74C5-303A-F386-60E739410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>
            <a:noAutofit/>
          </a:bodyPr>
          <a:lstStyle/>
          <a:p>
            <a:pPr algn="just"/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Albania actively </a:t>
            </a: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promoting stability and cooperation 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in the Balkans, recognizing their interdependence and the broader regional impact.</a:t>
            </a:r>
          </a:p>
          <a:p>
            <a:pPr algn="just"/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Diplomatic engagement 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and </a:t>
            </a: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participation in regional initiatives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: such as the Berlin Process and Southeast European Cooperation Process (SEECP), highlighting Albania's commitment to fostering collaborative relationships. </a:t>
            </a:r>
          </a:p>
          <a:p>
            <a:pPr algn="just"/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Bilateral efforts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: including resolving outstanding issues with neighboring countries, contribute to regional harmony (see: Albanian-Greek dispute settlement over the delimitation of maritime border and stable and positive relationship with Serbia). </a:t>
            </a:r>
          </a:p>
          <a:p>
            <a:pPr algn="just"/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Stability in </a:t>
            </a:r>
            <a:r>
              <a:rPr lang="en-US" sz="2400" b="1" dirty="0">
                <a:solidFill>
                  <a:srgbClr val="374151"/>
                </a:solidFill>
                <a:latin typeface="+mj-lt"/>
              </a:rPr>
              <a:t>Western</a:t>
            </a: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 Balkans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: a collective endeavor, with Albania playing a role in mitigating historical tensions and building mutual trust. By championing cooperation, and reinforcing </a:t>
            </a:r>
            <a:r>
              <a:rPr lang="en-US" sz="2400" dirty="0">
                <a:solidFill>
                  <a:srgbClr val="374151"/>
                </a:solidFill>
                <a:latin typeface="+mj-lt"/>
              </a:rPr>
              <a:t>the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 dedication to EU integration and regional stability.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04529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73D1E-3443-FCD0-CF52-EC515C09F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Regional Cooperation and Good Neighborly Relations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Resolving Outstanding Issues with Neighboring Countries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026C6-0D07-4AD1-A4B5-DE7EFE6E3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1"/>
            <a:ext cx="10515600" cy="4681992"/>
          </a:xfrm>
        </p:spPr>
        <p:txBody>
          <a:bodyPr>
            <a:noAutofit/>
          </a:bodyPr>
          <a:lstStyle/>
          <a:p>
            <a:pPr algn="just"/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Actively pursuing the </a:t>
            </a: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resolution of outstanding issues 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with neighboring countries, showcasing a commitment to regional stability. </a:t>
            </a: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Diplomatic efforts 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focus on bilateral dialogue, reconciliation, and cooperation to address historical disputes (Minority rights issues with neighboring Countries). </a:t>
            </a:r>
          </a:p>
          <a:p>
            <a:pPr algn="just"/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Noteworthy initiatives include </a:t>
            </a: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border demarcation agreements </a:t>
            </a:r>
            <a:r>
              <a:rPr lang="en-US" sz="2400" i="0" dirty="0">
                <a:solidFill>
                  <a:srgbClr val="374151"/>
                </a:solidFill>
                <a:effectLst/>
                <a:latin typeface="+mj-lt"/>
              </a:rPr>
              <a:t>(with Greece)</a:t>
            </a: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 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and </a:t>
            </a: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collaboration on shared challenges 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(stability in Kosovo). </a:t>
            </a:r>
          </a:p>
          <a:p>
            <a:pPr algn="just"/>
            <a:r>
              <a:rPr lang="en-US" sz="2400" b="1" dirty="0">
                <a:solidFill>
                  <a:srgbClr val="374151"/>
                </a:solidFill>
                <a:latin typeface="+mj-lt"/>
              </a:rPr>
              <a:t>S</a:t>
            </a: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pirit of good neighborly relations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: contribution to building trust and fostering a climate of cooperation in the Western Balkans. </a:t>
            </a:r>
          </a:p>
          <a:p>
            <a:pPr algn="just"/>
            <a:r>
              <a:rPr lang="en-US" sz="2400" b="1" dirty="0">
                <a:solidFill>
                  <a:srgbClr val="374151"/>
                </a:solidFill>
                <a:latin typeface="+mj-lt"/>
              </a:rPr>
              <a:t>A</a:t>
            </a: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ddressing historical issues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: to reinforce dedication to EU values, promoting regional harmony and facilitating an environment conducive to economic development, mutual understanding, and sustained progress in collaboration with its neighboring nations.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95377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FF5FC-5BB3-8E55-02BB-BE7509EDB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Challenges and Setbacks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Rule of Law Concerns and Judicial Challenges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F39D4-887A-F6D6-8D6C-6B61D9FB8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R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ule of law concerns and judicial challenges: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d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espite significant reforms, issues persist, including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corruption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political influence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and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delays in the judicial system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The vetting process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for judges and prosecutors: aiming to address integrity concerns, but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implementation challenges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exist.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Ensuring an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independent and efficient judiciary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remains paramount.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Rule of law improvements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: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critical for building public trust, attracting foreign investment, and aligning with EU standards.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C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ommitment to overcoming these challenges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challenge of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the complexity of the journey towards a robust, transparent, and accountable legal framework in line with European values.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83769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1F91D-04F3-ECBD-78A1-4A47B43F5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Challenges and Setbacks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Political Instability and Its Impact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CC78C-C893-B4E7-7B11-95DC2D166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Political instability: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intermittently impacting its governance and EU integration progress.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Challenges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frequent changes in government, polarization, and disputes over electoral processes.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Obstacles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: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policy continuity and slow reforms, affecting the nation's stability.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Addressing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political instability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crucial for fostering public confidence, effective governance, and consistent progress towards EU values.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Striking balance between political interests and national priorities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imperative to navigate challenges, strengthen democratic institutions, and create an environment conducive to sustained economic development and successful integration into the European Union.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97441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A98E1-933F-34C7-0460-1D9C5472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Challenges and Setbacks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Economic Challenges and Mitigation Strategies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47A25-A138-AD58-BBD2-D93C1C419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E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conomic challenges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high informality, unemployment, and income inequality.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M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itigat</a:t>
            </a:r>
            <a:r>
              <a:rPr lang="en-US" b="1" dirty="0">
                <a:solidFill>
                  <a:srgbClr val="374151"/>
                </a:solidFill>
                <a:latin typeface="+mj-lt"/>
              </a:rPr>
              <a:t>ion strategies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structural reforms, fostering a business-friendly environment, and enhancing digital infrastructure.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Gaps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Investment in education and vocational training targets skill.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Efforts to strengthen the banking sector and promote financial literacy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aiming to boost economic resilience.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Fundamental importance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Strategic partnerships and diversification strategies, particularly in the energy sector, in order to reduce dependency.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Dealing with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these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mitigation strategies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aligns with EU integration goals, fostering economic stability and creating a foundation for sustainable development in the Western Balkans region.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08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4C2AE-240B-BFF7-060A-E90BCB651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UPHOLDING AND PROMOTING EU VALUES IN THE BALKANS: THE CASE OF ALBANIA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435EB-E820-70F6-5A56-36DB36621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b="1" kern="0" dirty="0">
              <a:solidFill>
                <a:srgbClr val="000000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VIII. Regional Cooperation and Good Neighborly Relations</a:t>
            </a:r>
            <a:r>
              <a:rPr lang="en-US" sz="18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IX. Challenges and Setbacks</a:t>
            </a:r>
            <a:r>
              <a:rPr lang="en-US" sz="18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en-US" sz="1800" kern="0" dirty="0">
              <a:solidFill>
                <a:srgbClr val="000000"/>
              </a:solidFill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X. Lessons Learned and Best Practices</a:t>
            </a:r>
            <a:r>
              <a:rPr lang="en-US" sz="18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XI. Current Status and Future Outlook</a:t>
            </a:r>
          </a:p>
          <a:p>
            <a:pPr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XII. Comparative Analysis with Other Balkan Countries</a:t>
            </a:r>
            <a:r>
              <a:rPr lang="en-US" sz="18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XIII. Conclusions</a:t>
            </a:r>
            <a:r>
              <a:rPr lang="en-US" sz="18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631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65D5-1802-CC27-ECD0-6FBD48517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Lessons Learned and Best Practices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Analyzing Progress and Achievements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FF46D-03AB-F73F-DA6D-6528E61B1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S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ubstantial progress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in its EU integration journey: </a:t>
            </a:r>
            <a:endParaRPr lang="en-US" dirty="0">
              <a:solidFill>
                <a:srgbClr val="374151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	Stabilization and Association Agreement (2009)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;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	obtaining candidate status (2014) and;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374151"/>
                </a:solidFill>
                <a:latin typeface="+mj-lt"/>
              </a:rPr>
              <a:t>	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initiating accession negotiations (2022).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Judicial reforms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the vetting process, and anti-corruption efforts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 demonstration of commitment to EU standards.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Economic reforms and social initiatives: </a:t>
            </a:r>
            <a:r>
              <a:rPr lang="en-US" i="0" dirty="0">
                <a:solidFill>
                  <a:srgbClr val="374151"/>
                </a:solidFill>
                <a:effectLst/>
                <a:latin typeface="+mj-lt"/>
              </a:rPr>
              <a:t>serious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addressing of accession criteria. Despite challenges, such as political instability, ongoing efforts underscore Albania's determination.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launch of accession talks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marking a significant milestone.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Integration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progress: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reflecting tangible steps towards EU alignment, reinforcing the nation's commitment to shared values, stability, and prosperity in the Western Balkans.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2489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ADFCB-897C-D733-E4DF-37B87D307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Lessons Learned and Best Practices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Identifying Key Lessons for Future EU Integration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82280-3246-3D13-95A9-53298E5E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Key lessons 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for future EU integration: </a:t>
            </a:r>
            <a:endParaRPr lang="en-US" sz="2400" dirty="0">
              <a:solidFill>
                <a:srgbClr val="374151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	imperative of sustained political commitment to reforms, 	addressing rule of law concerns comprehensively, and </a:t>
            </a:r>
          </a:p>
          <a:p>
            <a:pPr marL="0" indent="0" algn="just">
              <a:buNone/>
            </a:pP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	prioritizing socio-economic development. </a:t>
            </a:r>
          </a:p>
          <a:p>
            <a:pPr marL="0" indent="0" algn="just">
              <a:buNone/>
            </a:pP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Institutional stability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, effective communication, and fostering public support: crucial commitments.</a:t>
            </a:r>
          </a:p>
          <a:p>
            <a:pPr marL="0" indent="0" algn="just">
              <a:buNone/>
            </a:pP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 </a:t>
            </a: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Learning from successes and setbacks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:</a:t>
            </a:r>
            <a:endParaRPr lang="en-US" sz="2400" dirty="0">
              <a:solidFill>
                <a:srgbClr val="374151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	emphasize transparency, inclusivity, and regional cooperation. 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374151"/>
                </a:solidFill>
                <a:latin typeface="+mj-lt"/>
              </a:rPr>
              <a:t>	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Strengthening civic engagement, </a:t>
            </a:r>
          </a:p>
          <a:p>
            <a:pPr marL="0" indent="0" algn="just">
              <a:buNone/>
            </a:pP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Ultimately, forging a </a:t>
            </a: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resilient, accountable, and inclusive governance framework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: paramount for successful integration into the European Union.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83826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E037-83E3-8AC1-F3DE-6A1B9DE26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Lessons Learned and Best Practices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Best Practices for Upholding EU Values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FEF4E-4E8E-1145-DA96-C05A5E764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Best practices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to align with EU values: </a:t>
            </a:r>
            <a:endParaRPr lang="en-US" dirty="0">
              <a:solidFill>
                <a:srgbClr val="374151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	steadfast commitment to the rule of law, 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	transparency, and anti-corruption measures.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	Ensuring the independence and efficiency of the judiciary through the vetting process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,</a:t>
            </a:r>
            <a:endParaRPr lang="en-US" b="0" i="0" dirty="0">
              <a:solidFill>
                <a:srgbClr val="374151"/>
              </a:solidFill>
              <a:effectLst/>
              <a:latin typeface="+mj-lt"/>
            </a:endParaRPr>
          </a:p>
          <a:p>
            <a:pPr marL="0" indent="0" algn="just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	Successful economic reforms promoting a business-friendly environment, coupled with social inclusion initiatives, foster societal well-being. 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	Continuous civic engagement and public awareness campaigns to enhance democratic principles. 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	Strengthening regional cooperation, resolving historical disputes, and sustaining political stability contribute to the broader stability of the Western Balkans. </a:t>
            </a:r>
          </a:p>
        </p:txBody>
      </p:sp>
    </p:spTree>
    <p:extLst>
      <p:ext uri="{BB962C8B-B14F-4D97-AF65-F5344CB8AC3E}">
        <p14:creationId xmlns:p14="http://schemas.microsoft.com/office/powerpoint/2010/main" val="29008764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9FD7-9317-1D45-4ED6-740B89173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Current Status and Future Outlook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Assessing Albania's Current Position in EU Integration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CA728-6B75-B519-D3C0-66E00AADA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Fundamental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 position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in the EU integration journey.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Evident Progress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notably with the initiation of accession talks (2022).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C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hallenges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mainly,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rule of law concerns and political stability issues.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Evidence of commitment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judicial reforms and economic initiatives,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Essential </a:t>
            </a:r>
            <a:r>
              <a:rPr lang="en-US" b="1" dirty="0">
                <a:solidFill>
                  <a:srgbClr val="374151"/>
                </a:solidFill>
                <a:latin typeface="+mj-lt"/>
              </a:rPr>
              <a:t>c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ontinuous efforts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Public support and effective communication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still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critical.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Albania's current status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dynamic landscape with both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achievements and hurdles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requiring sustained dedication to reforms and EU alignment to ensure a successful path towards integration into the European Union.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48383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5AA9-3561-18A3-0B72-CDDF971A0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Current Status and Future Outlook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Prospects for EU Membership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362A1-0358-166F-B1EC-DEB3A491D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P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rospects for EU membership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optimistic but contingent on addressing challenges.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I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nitiation of accession talks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clear progress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; </a:t>
            </a:r>
            <a:r>
              <a:rPr lang="en-US" b="1" dirty="0">
                <a:solidFill>
                  <a:srgbClr val="374151"/>
                </a:solidFill>
                <a:latin typeface="+mj-lt"/>
              </a:rPr>
              <a:t>imperative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: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comprehensive reforms in the rule of law, judiciary, and governance imperative.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Keys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Overcoming political stability concerns and demonstrating tangible results in anti-corruption measures.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Required efforts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Successful alignment with EU standards, continued economic development, and societal engagement through effective communication and public awareness campaigns.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04536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F8CB6-F0D6-1348-CFC1-EBB9B872C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Current Status and Future Outlook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Future Challenges and Strategies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BAD4C-A612-62A1-1586-0E06871AE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F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uture challenges in EU integration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consolidating the rule of law, ensuring political stability, sustaining economic reforms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, m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itigating corruption and fostering public trust.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Strategies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prioritizing comprehensive judicial and governance reforms, proactive anti-corruption measures, and inclusive socio-economic policies.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Fundamental importance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Robust civic engagement and regional cooperation.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Required skills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: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resilience, sustained political will, and alignment with EU values.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A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ddressing these aspects strategically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 to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enhance prospects for successful EU integration, fostering stability and prosperity in the region.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79299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43718-8A23-B02B-F751-A7D05EEC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Comparative Analysis with Other Balkan Countries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Implications for the Broader Balkans Region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43B6-F126-6BB5-5FE6-05A02518A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Albania's EU integration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significant implications for the broader Balkans region.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Its progress: an example,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influencing regional stability and cooperation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Successful reforms: contribution to a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more secure and prosperous Western Balkans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Political stability in Albania: to foster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regional harmony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while shared EU aspirations create a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framework for collaboration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Challenges addressed in Albania: resonating across the region, emphasizing the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interconnected nature of the Western Balkans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'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journey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toward European integration.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Albania's success: incentive for regional dynamics, underlining the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collective pursuit of EU values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and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fostering an environment conducive to sustained progress and stability in the broader Balkans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38956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097B9-0E8B-3BD3-D878-BBC901A75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Comparative Analysis with Other Balkan Countries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Collaborative Efforts for Regional Stability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58AC8-B2DD-151E-3D70-EC7AE61BD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Collaborative efforts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for regional stability: involving Albania actively engaging with its Western Balkan neighbors.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R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egional initiatives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like the Berlin Process and SEECP: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instruments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to foster diplomatic dialogue and cooperation.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Resolving historical disputes, enhancing economic integration, and addressing shared challenges: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collective contribute to a stable and harmonious region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. </a:t>
            </a:r>
          </a:p>
          <a:p>
            <a:pPr algn="just"/>
            <a:r>
              <a:rPr lang="en-US" dirty="0">
                <a:solidFill>
                  <a:srgbClr val="374151"/>
                </a:solidFill>
                <a:latin typeface="+mj-lt"/>
              </a:rPr>
              <a:t>C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ommitment to good neighborly relations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 (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demonstrated by bilateral agreements and diplomatic efforts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):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positive example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. </a:t>
            </a:r>
          </a:p>
          <a:p>
            <a:pPr algn="just"/>
            <a:r>
              <a:rPr lang="en-US" b="1" dirty="0">
                <a:solidFill>
                  <a:srgbClr val="374151"/>
                </a:solidFill>
                <a:latin typeface="+mj-lt"/>
              </a:rPr>
              <a:t>C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ollaborating with neighboring nations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: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contribution to the broader goal of regional stability, reinforcing the interconnected nature of the Western Balkans' journey towards European integration and shared prosperity.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80736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0DBB4-1CD1-1AE3-CAC5-284DAA57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Conclusion: Summarizing Key Findings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AC015-1834-A7AE-E6B7-2315B5697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rgbClr val="374151"/>
                </a:solidFill>
                <a:latin typeface="+mj-lt"/>
              </a:rPr>
              <a:t>N</a:t>
            </a: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otable progress 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in EU integration </a:t>
            </a:r>
            <a:r>
              <a:rPr lang="en-US" sz="2400" dirty="0">
                <a:solidFill>
                  <a:srgbClr val="374151"/>
                </a:solidFill>
                <a:latin typeface="+mj-lt"/>
              </a:rPr>
              <a:t>process: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 </a:t>
            </a:r>
            <a:endParaRPr lang="en-US" sz="2400" dirty="0">
              <a:solidFill>
                <a:srgbClr val="374151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	initiation of accession talks and commitment to reforms. </a:t>
            </a:r>
          </a:p>
          <a:p>
            <a:pPr marL="0" indent="0" algn="just">
              <a:buNone/>
            </a:pP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	Judicial and anti-corruption measures showcase dedication to EU values.</a:t>
            </a:r>
          </a:p>
          <a:p>
            <a:pPr marL="0" indent="0" algn="just">
              <a:buNone/>
            </a:pP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	Collaborative efforts foster regional stability, reflecting Albania's active engagement</a:t>
            </a:r>
          </a:p>
          <a:p>
            <a:pPr algn="just"/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Challenges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:  political stability and ongoing reforms. </a:t>
            </a:r>
          </a:p>
          <a:p>
            <a:pPr algn="just"/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Future strategies: 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comprehensive reforms, societal engagement, and regional cooperation. </a:t>
            </a:r>
          </a:p>
          <a:p>
            <a:pPr algn="just"/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Albania's success: </a:t>
            </a:r>
            <a:r>
              <a:rPr lang="en-US" sz="2400" b="1" i="0" dirty="0">
                <a:solidFill>
                  <a:srgbClr val="374151"/>
                </a:solidFill>
                <a:effectLst/>
                <a:latin typeface="+mj-lt"/>
              </a:rPr>
              <a:t>implications for the broader Balkans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+mj-lt"/>
              </a:rPr>
              <a:t>, highlighting the interconnected nature of the region's pursuit of EU integration and shared stability.</a:t>
            </a:r>
          </a:p>
        </p:txBody>
      </p:sp>
    </p:spTree>
    <p:extLst>
      <p:ext uri="{BB962C8B-B14F-4D97-AF65-F5344CB8AC3E}">
        <p14:creationId xmlns:p14="http://schemas.microsoft.com/office/powerpoint/2010/main" val="442874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E9E4B-0AA0-9186-762D-35B476D07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Conclusion</a:t>
            </a:r>
            <a:r>
              <a:rPr lang="en-US" sz="32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Evaluating the Impact of EU Values in Albania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73341-97DE-EBC5-3D52-C4511E3DD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EU values profoundly impacting Albania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shaping its democratic evolution.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initiation of accession talks: sign of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progress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</a:t>
            </a:r>
          </a:p>
          <a:p>
            <a:pPr algn="just"/>
            <a:r>
              <a:rPr lang="en-US" dirty="0">
                <a:solidFill>
                  <a:srgbClr val="374151"/>
                </a:solidFill>
                <a:latin typeface="+mj-lt"/>
              </a:rPr>
              <a:t>J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udicial and anti-corruption reforms: demonstration of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commitment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to EU principles.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Challenges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including political stability concerns.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EU values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: influence on Albania's governance, with rule of law and transparency becoming focal points. </a:t>
            </a:r>
          </a:p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Regional cooperation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: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initiatives like the Berlin Process, enhance stability. </a:t>
            </a:r>
            <a:r>
              <a:rPr lang="en-US" b="1" dirty="0">
                <a:solidFill>
                  <a:srgbClr val="374151"/>
                </a:solidFill>
                <a:latin typeface="+mj-lt"/>
              </a:rPr>
              <a:t>I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nfluence of EU values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(despite challenges): fostering a commitment to democratic ideals, rule of law, and collaborative regional development within the Western Balkans.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4839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93B18-1487-CA08-EF82-83013CD2D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UPHOLDING AND PROMOTING EU VALUES IN THE BALKANS: THE CASE OF ALBANIA</a:t>
            </a:r>
            <a:endParaRPr lang="en-US" sz="3200" kern="0" dirty="0">
              <a:solidFill>
                <a:srgbClr val="000000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EDEE4-5A7A-3275-3F7A-86B897354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b="1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A. Background of EU Enlargement in the Balkans</a:t>
            </a:r>
            <a:endParaRPr lang="en-US" b="1" kern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European Union's enlargement policy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in the Western Balkans – 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strategic initiative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aimed at fostering stability, democracy, and prosperity in a historically complex region. </a:t>
            </a:r>
            <a:endParaRPr lang="en-US" b="0" i="0" kern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enlargement policy became as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transformative tool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, offering the prospect of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EU membership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to countries in the Balkans as an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incentive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for democratic reforms, reconciliation, and economic development.</a:t>
            </a:r>
            <a:endParaRPr lang="en-US" kern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Thessaloniki Summit 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(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2003) - crucial moment in shaping the EU's commitment to the Western Balkans. During this summit, the EU made a clear and unequivocal declaration that the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future of the Western Balkan countries lies within the European Union.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33952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CC365-35C8-8938-8A57-912834433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2208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/>
              <a:t>Many thanks for the attention!</a:t>
            </a:r>
            <a:endParaRPr lang="en-US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1BE35-83FE-A513-B58B-32C651C07C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it-IT" dirty="0"/>
              <a:t>Erjon Hitaj</a:t>
            </a:r>
          </a:p>
          <a:p>
            <a:pPr algn="r"/>
            <a:r>
              <a:rPr lang="it-IT" dirty="0"/>
              <a:t>University «Ismail Qemali», Vlore, Albania.</a:t>
            </a:r>
          </a:p>
          <a:p>
            <a:pPr algn="r"/>
            <a:r>
              <a:rPr lang="en-US" dirty="0"/>
              <a:t>Pisa, 07.02.2024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27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F7810-D143-09EF-7A69-B057E2FB5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UPHOLDING AND PROMOTING EU VALUES IN THE BALKANS: THE CASE OF ALBANIA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D45C4-95AC-70FD-17DB-E79AD80E0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(SAP)-Stabilization and Association Process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(early 2000s)</a:t>
            </a:r>
            <a:r>
              <a:rPr lang="en-US" dirty="0">
                <a:solidFill>
                  <a:srgbClr val="374151"/>
                </a:solidFill>
                <a:latin typeface="+mj-lt"/>
              </a:rPr>
              <a:t> -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 groundwork for closer cooperation between the EU and the Western Balkans. 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Stabilization and Association Agreements (SAAs)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- key instrument, outlining the conditions and criteria that candidate countries needed to fulfill on their path to EU accession.</a:t>
            </a:r>
          </a:p>
          <a:p>
            <a:pPr algn="just"/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The </a:t>
            </a:r>
            <a:r>
              <a:rPr lang="en-US" b="1" i="0" dirty="0">
                <a:solidFill>
                  <a:srgbClr val="374151"/>
                </a:solidFill>
                <a:effectLst/>
                <a:latin typeface="+mj-lt"/>
              </a:rPr>
              <a:t>EU's enlargement policy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in the Western Balkans - commitment to:</a:t>
            </a:r>
          </a:p>
          <a:p>
            <a:pPr marL="1080000" algn="just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 consolidating peace and stability in Southeast Europe, </a:t>
            </a:r>
          </a:p>
          <a:p>
            <a:pPr marL="108000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374151"/>
                </a:solidFill>
                <a:latin typeface="+mj-lt"/>
              </a:rPr>
              <a:t>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fostering reconciliation, </a:t>
            </a:r>
            <a:endParaRPr lang="en-US" dirty="0">
              <a:solidFill>
                <a:srgbClr val="374151"/>
              </a:solidFill>
              <a:latin typeface="+mj-lt"/>
            </a:endParaRPr>
          </a:p>
          <a:p>
            <a:pPr marL="108000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374151"/>
                </a:solidFill>
                <a:latin typeface="+mj-lt"/>
              </a:rPr>
              <a:t> </a:t>
            </a:r>
            <a:r>
              <a:rPr lang="en-US" b="0" i="0" dirty="0">
                <a:solidFill>
                  <a:srgbClr val="374151"/>
                </a:solidFill>
                <a:effectLst/>
                <a:latin typeface="+mj-lt"/>
              </a:rPr>
              <a:t>promoting a shared future based on European values.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850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6ADD-6C9B-D673-6155-E91AF4D3E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Significance of Upholding EU Values in the Region: key factors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9C15D-1F1A-16D6-B7FB-9F7177228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en-US" sz="11200" b="0" i="0" dirty="0">
                <a:solidFill>
                  <a:srgbClr val="374151"/>
                </a:solidFill>
                <a:effectLst/>
                <a:latin typeface="+mj-lt"/>
              </a:rPr>
              <a:t>The significance of upholding European Union values in the Western Balkans extends </a:t>
            </a:r>
            <a:r>
              <a:rPr lang="en-US" sz="11200" b="1" i="0" dirty="0">
                <a:solidFill>
                  <a:srgbClr val="374151"/>
                </a:solidFill>
                <a:effectLst/>
                <a:latin typeface="+mj-lt"/>
              </a:rPr>
              <a:t>beyond the confines of the accession process</a:t>
            </a:r>
            <a:r>
              <a:rPr lang="en-US" sz="11200" b="0" i="0" dirty="0">
                <a:solidFill>
                  <a:srgbClr val="374151"/>
                </a:solidFill>
                <a:effectLst/>
                <a:latin typeface="+mj-lt"/>
              </a:rPr>
              <a:t>. </a:t>
            </a:r>
            <a:endParaRPr lang="en-US" sz="11200" dirty="0">
              <a:solidFill>
                <a:srgbClr val="374151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en-US" sz="11200" b="0" i="0" dirty="0">
                <a:solidFill>
                  <a:srgbClr val="374151"/>
                </a:solidFill>
                <a:effectLst/>
                <a:latin typeface="+mj-lt"/>
              </a:rPr>
              <a:t>A broader vision for </a:t>
            </a:r>
            <a:r>
              <a:rPr lang="en-US" sz="11200" b="1" i="0" dirty="0">
                <a:solidFill>
                  <a:srgbClr val="374151"/>
                </a:solidFill>
                <a:effectLst/>
                <a:latin typeface="+mj-lt"/>
              </a:rPr>
              <a:t>stability</a:t>
            </a:r>
            <a:r>
              <a:rPr lang="en-US" sz="11200" b="0" i="0" dirty="0">
                <a:solidFill>
                  <a:srgbClr val="374151"/>
                </a:solidFill>
                <a:effectLst/>
                <a:latin typeface="+mj-lt"/>
              </a:rPr>
              <a:t>, </a:t>
            </a:r>
            <a:r>
              <a:rPr lang="en-US" sz="11200" b="1" i="0" dirty="0">
                <a:solidFill>
                  <a:srgbClr val="374151"/>
                </a:solidFill>
                <a:effectLst/>
                <a:latin typeface="+mj-lt"/>
              </a:rPr>
              <a:t>prosperity</a:t>
            </a:r>
            <a:r>
              <a:rPr lang="en-US" sz="11200" b="0" i="0" dirty="0">
                <a:solidFill>
                  <a:srgbClr val="374151"/>
                </a:solidFill>
                <a:effectLst/>
                <a:latin typeface="+mj-lt"/>
              </a:rPr>
              <a:t>, and </a:t>
            </a:r>
            <a:r>
              <a:rPr lang="en-US" sz="11200" b="1" i="0" dirty="0">
                <a:solidFill>
                  <a:srgbClr val="374151"/>
                </a:solidFill>
                <a:effectLst/>
                <a:latin typeface="+mj-lt"/>
              </a:rPr>
              <a:t>democratic governance </a:t>
            </a:r>
            <a:r>
              <a:rPr lang="en-US" sz="11200" b="0" i="0" dirty="0">
                <a:solidFill>
                  <a:srgbClr val="374151"/>
                </a:solidFill>
                <a:effectLst/>
                <a:latin typeface="+mj-lt"/>
              </a:rPr>
              <a:t>in a historically complex and diverse region. Several </a:t>
            </a:r>
            <a:r>
              <a:rPr lang="en-US" sz="11200" b="1" i="0" dirty="0">
                <a:solidFill>
                  <a:srgbClr val="374151"/>
                </a:solidFill>
                <a:effectLst/>
                <a:latin typeface="+mj-lt"/>
              </a:rPr>
              <a:t>key factors </a:t>
            </a:r>
            <a:r>
              <a:rPr lang="en-US" sz="11200" b="0" i="0" dirty="0">
                <a:solidFill>
                  <a:srgbClr val="374151"/>
                </a:solidFill>
                <a:effectLst/>
                <a:latin typeface="+mj-lt"/>
              </a:rPr>
              <a:t>underscore the importance of promoting and sustaining EU values in the Western Balkans:</a:t>
            </a:r>
          </a:p>
          <a:p>
            <a:pPr marL="0" indent="0" algn="just">
              <a:buNone/>
            </a:pPr>
            <a:r>
              <a:rPr lang="en-US" sz="11200" b="1" i="0" dirty="0">
                <a:solidFill>
                  <a:srgbClr val="374151"/>
                </a:solidFill>
                <a:effectLst/>
                <a:latin typeface="+mj-lt"/>
              </a:rPr>
              <a:t>1) Stability and Conflict Prevention:</a:t>
            </a:r>
            <a:endParaRPr lang="en-US" sz="112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1200" b="0" i="0" dirty="0">
                <a:solidFill>
                  <a:srgbClr val="374151"/>
                </a:solidFill>
                <a:effectLst/>
                <a:latin typeface="+mj-lt"/>
              </a:rPr>
              <a:t>Upholding EU values contributes to </a:t>
            </a:r>
            <a:r>
              <a:rPr lang="en-US" sz="11200" b="1" i="0" dirty="0">
                <a:solidFill>
                  <a:srgbClr val="374151"/>
                </a:solidFill>
                <a:effectLst/>
                <a:latin typeface="+mj-lt"/>
              </a:rPr>
              <a:t>regional stability </a:t>
            </a:r>
            <a:r>
              <a:rPr lang="en-US" sz="11200" b="0" i="0" dirty="0">
                <a:solidFill>
                  <a:srgbClr val="374151"/>
                </a:solidFill>
                <a:effectLst/>
                <a:latin typeface="+mj-lt"/>
              </a:rPr>
              <a:t>by fostering democratic governance, rule of law, and respect for human rights.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1200" b="0" i="0" dirty="0">
                <a:solidFill>
                  <a:srgbClr val="374151"/>
                </a:solidFill>
                <a:effectLst/>
                <a:latin typeface="+mj-lt"/>
              </a:rPr>
              <a:t>The historical context of conflicts in the Balkans emphasizes the </a:t>
            </a:r>
            <a:r>
              <a:rPr lang="en-US" sz="11200" b="1" i="0" dirty="0">
                <a:solidFill>
                  <a:srgbClr val="374151"/>
                </a:solidFill>
                <a:effectLst/>
                <a:latin typeface="+mj-lt"/>
              </a:rPr>
              <a:t>role of shared values</a:t>
            </a:r>
            <a:r>
              <a:rPr lang="en-US" sz="11200" b="0" i="0" dirty="0">
                <a:solidFill>
                  <a:srgbClr val="374151"/>
                </a:solidFill>
                <a:effectLst/>
                <a:latin typeface="+mj-lt"/>
              </a:rPr>
              <a:t> in preventing the resurgence of hostilities and promoting peaceful coexistence.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57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9B250-4417-414E-A024-E6E08F903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Significance of Upholding EU Values in the Region: key factors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F0D17-840A-2B2B-D9BD-4982C8251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it-IT" sz="3000" dirty="0">
                <a:latin typeface="+mj-lt"/>
              </a:rPr>
              <a:t>2) </a:t>
            </a: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Democracy and Good Governance:</a:t>
            </a:r>
            <a:endParaRPr lang="en-US" sz="30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EU values</a:t>
            </a: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, including democracy and good governance, form the foundation for </a:t>
            </a: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accountable and transparent institutions</a:t>
            </a: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The promotion of democratic principles strengthens political institutions, encourages citizen participation, and enhances the overall </a:t>
            </a: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quality of governance in the region</a:t>
            </a: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.</a:t>
            </a:r>
          </a:p>
          <a:p>
            <a:pPr marL="0" indent="0" algn="l">
              <a:buNone/>
            </a:pPr>
            <a:r>
              <a:rPr lang="en-US" sz="3000" dirty="0">
                <a:latin typeface="+mj-lt"/>
              </a:rPr>
              <a:t>3) </a:t>
            </a: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Economic Development and Prosperity:</a:t>
            </a:r>
            <a:endParaRPr lang="en-US" sz="30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Adhering to </a:t>
            </a: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EU economic values </a:t>
            </a: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promotes market-oriented reforms, creating a conducive environment for </a:t>
            </a: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foreign investment and economic growth</a:t>
            </a: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Access to the EU's single market and financial support</a:t>
            </a: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 through pre-accession funds stimulate economic development, leading to improved living standards.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5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E5F9E-829D-DC3C-34C7-B5419FDC6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Significance of Upholding EU Values in the Region: key factors</a:t>
            </a:r>
            <a:r>
              <a:rPr lang="en-US" sz="44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B4FC3-A077-AD10-BE66-F01723726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4) Reconciliation and Regional Cooperation:</a:t>
            </a:r>
            <a:endParaRPr lang="en-US" sz="30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EU values to emphasize </a:t>
            </a: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reconciliation and good neighborly relations</a:t>
            </a: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, addressing historical disputes and fostering cooperation.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Shared values as a catalyst for </a:t>
            </a: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overcoming historical animosities</a:t>
            </a: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, promoting mutual understanding, and enhancing collaboration among Western Balkan countries.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rgbClr val="374151"/>
                </a:solidFill>
                <a:latin typeface="+mj-lt"/>
              </a:rPr>
              <a:t>5) </a:t>
            </a: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Human Rights and Social Inclusion:</a:t>
            </a:r>
            <a:endParaRPr lang="en-US" sz="30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Upholding EU values for the </a:t>
            </a: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protection of human rights</a:t>
            </a: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, fostering inclusivity and tolerance.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Respect for </a:t>
            </a: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diversity and minority rights </a:t>
            </a: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to contribute to </a:t>
            </a:r>
            <a:r>
              <a:rPr lang="en-US" sz="3000" b="1" i="0" dirty="0">
                <a:solidFill>
                  <a:srgbClr val="374151"/>
                </a:solidFill>
                <a:effectLst/>
                <a:latin typeface="+mj-lt"/>
              </a:rPr>
              <a:t>social cohesion</a:t>
            </a:r>
            <a:r>
              <a:rPr lang="en-US" sz="3000" b="0" i="0" dirty="0">
                <a:solidFill>
                  <a:srgbClr val="374151"/>
                </a:solidFill>
                <a:effectLst/>
                <a:latin typeface="+mj-lt"/>
              </a:rPr>
              <a:t>, mitigating the potential for ethnic or religious tensions.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52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2745</TotalTime>
  <Words>5180</Words>
  <Application>Microsoft Office PowerPoint</Application>
  <PresentationFormat>Widescreen</PresentationFormat>
  <Paragraphs>320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0" baseType="lpstr">
      <vt:lpstr>Algerian</vt:lpstr>
      <vt:lpstr>Arial</vt:lpstr>
      <vt:lpstr>Arial Black</vt:lpstr>
      <vt:lpstr>Calibri</vt:lpstr>
      <vt:lpstr>Calibri Light</vt:lpstr>
      <vt:lpstr>Segoe UI</vt:lpstr>
      <vt:lpstr>Söhne</vt:lpstr>
      <vt:lpstr>Times New Roman</vt:lpstr>
      <vt:lpstr>Wingdings</vt:lpstr>
      <vt:lpstr>Office Theme</vt:lpstr>
      <vt:lpstr>Winter School 2024  Reinforcing EU responsible global leadership Promoting EU values for a rules-based multilateral world  5 - 8 February Pisa, Italy </vt:lpstr>
      <vt:lpstr>UPHOLDING AND PROMOTING EU VALUES IN THE BALKANS: THE CASE OF ALBANIA</vt:lpstr>
      <vt:lpstr>UPHOLDING AND PROMOTING EU VALUES IN THE BALKANS: THE CASE OF ALBANIA</vt:lpstr>
      <vt:lpstr>UPHOLDING AND PROMOTING EU VALUES IN THE BALKANS: THE CASE OF ALBANIA</vt:lpstr>
      <vt:lpstr>UPHOLDING AND PROMOTING EU VALUES IN THE BALKANS: THE CASE OF ALBANIA</vt:lpstr>
      <vt:lpstr>UPHOLDING AND PROMOTING EU VALUES IN THE BALKANS: THE CASE OF ALBANIA</vt:lpstr>
      <vt:lpstr>Significance of Upholding EU Values in the Region: key factors</vt:lpstr>
      <vt:lpstr>Significance of Upholding EU Values in the Region: key factors</vt:lpstr>
      <vt:lpstr>Significance of Upholding EU Values in the Region: key factors </vt:lpstr>
      <vt:lpstr>Significance of Upholding EU Values in the Region: key factors </vt:lpstr>
      <vt:lpstr>Significance of Upholding EU Values in the Region: key factors</vt:lpstr>
      <vt:lpstr>Objectives of the survey in terms of EU values</vt:lpstr>
      <vt:lpstr>Objectives of the survey in terms of EU values</vt:lpstr>
      <vt:lpstr>Objectives of the survey in terms of EU values</vt:lpstr>
      <vt:lpstr>Objectives of the survey in terms of EU values</vt:lpstr>
      <vt:lpstr>Objectives of the survey in terms of EU values</vt:lpstr>
      <vt:lpstr>II. Historical Context: Transition from Isolation to Democratic Reforms </vt:lpstr>
      <vt:lpstr>Historical Context: Thessaloniki Summit 2003 </vt:lpstr>
      <vt:lpstr>Historical Context: Evolution of Albania's Relationship with the European Union</vt:lpstr>
      <vt:lpstr>III. The European Perspective: Albania's Commitment: Albania's Aspiration for EU Integration</vt:lpstr>
      <vt:lpstr>The European Perspective: Albania's Commitment: Milestones in Albania's EU Integration Journey</vt:lpstr>
      <vt:lpstr>The European Perspective: Albania's Commitment: Stabilization and Association Agreement (SAA) - A Milestone</vt:lpstr>
      <vt:lpstr>Rule of Law and Judicial Independence: Importance of the Rule of Law in EU Values</vt:lpstr>
      <vt:lpstr>Rule of Law and Judicial Independence: Reforms in Albania's Judiciary </vt:lpstr>
      <vt:lpstr>Rule of Law and Judicial Independence: Vetting Process for Judges and Prosecutors</vt:lpstr>
      <vt:lpstr>Anti-Corruption Measures: Role of Anti-Corruption Efforts in EU Integration</vt:lpstr>
      <vt:lpstr>Anti-Corruption Measures: Specialized Structures for Combating Corruption (SPAK and BKH)</vt:lpstr>
      <vt:lpstr>Anti-Corruption Measures: Implementation of the National Anti-Corruption Strategy</vt:lpstr>
      <vt:lpstr>Socio-Economic Reforms: Economic Reforms for Sustainable Development</vt:lpstr>
      <vt:lpstr>Socio-Economic Reforms: Improving the Business Environment and Competitiveness</vt:lpstr>
      <vt:lpstr>Socio-Economic Reforms: Addressing Socio-Economic Disparities</vt:lpstr>
      <vt:lpstr>Civil Society and Public Engagement: Civil Society's Role in Democratization</vt:lpstr>
      <vt:lpstr>Civil Society and Public Engagement: Advocacy for Accountability and Transparency</vt:lpstr>
      <vt:lpstr>Civil Society and Public Engagement: Public Perception of EU Values in Albania</vt:lpstr>
      <vt:lpstr>Regional Cooperation and Good Neighborly Relations: Promoting Stability and Cooperation in the Balkans</vt:lpstr>
      <vt:lpstr>Regional Cooperation and Good Neighborly Relations: Resolving Outstanding Issues with Neighboring Countries</vt:lpstr>
      <vt:lpstr>Challenges and Setbacks: Rule of Law Concerns and Judicial Challenges</vt:lpstr>
      <vt:lpstr>Challenges and Setbacks: Political Instability and Its Impact</vt:lpstr>
      <vt:lpstr>Challenges and Setbacks: Economic Challenges and Mitigation Strategies</vt:lpstr>
      <vt:lpstr>Lessons Learned and Best Practices: Analyzing Progress and Achievements</vt:lpstr>
      <vt:lpstr>Lessons Learned and Best Practices: Identifying Key Lessons for Future EU Integration</vt:lpstr>
      <vt:lpstr>Lessons Learned and Best Practices: Best Practices for Upholding EU Values</vt:lpstr>
      <vt:lpstr>Current Status and Future Outlook: Assessing Albania's Current Position in EU Integration</vt:lpstr>
      <vt:lpstr>Current Status and Future Outlook: Prospects for EU Membership</vt:lpstr>
      <vt:lpstr>Current Status and Future Outlook: Future Challenges and Strategies</vt:lpstr>
      <vt:lpstr>Comparative Analysis with Other Balkan Countries: Implications for the Broader Balkans Region</vt:lpstr>
      <vt:lpstr>Comparative Analysis with Other Balkan Countries: Collaborative Efforts for Regional Stability</vt:lpstr>
      <vt:lpstr>Conclusion: Summarizing Key Findings</vt:lpstr>
      <vt:lpstr>Conclusion: Evaluating the Impact of EU Values in Albania</vt:lpstr>
      <vt:lpstr>Many thanks for the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Upholding and promoting EU Values in the Balkans: the case of Albania</dc:title>
  <dc:creator>User</dc:creator>
  <cp:lastModifiedBy>User</cp:lastModifiedBy>
  <cp:revision>114</cp:revision>
  <dcterms:created xsi:type="dcterms:W3CDTF">2024-02-04T08:11:08Z</dcterms:created>
  <dcterms:modified xsi:type="dcterms:W3CDTF">2024-02-06T06:02:21Z</dcterms:modified>
</cp:coreProperties>
</file>