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8" r:id="rId2"/>
    <p:sldId id="259" r:id="rId3"/>
    <p:sldId id="283" r:id="rId4"/>
    <p:sldId id="260" r:id="rId5"/>
    <p:sldId id="261" r:id="rId6"/>
    <p:sldId id="262" r:id="rId7"/>
    <p:sldId id="263" r:id="rId8"/>
    <p:sldId id="264" r:id="rId9"/>
    <p:sldId id="281" r:id="rId10"/>
    <p:sldId id="282" r:id="rId11"/>
    <p:sldId id="277" r:id="rId12"/>
    <p:sldId id="266" r:id="rId13"/>
    <p:sldId id="271" r:id="rId14"/>
    <p:sldId id="286" r:id="rId15"/>
    <p:sldId id="268" r:id="rId16"/>
    <p:sldId id="273" r:id="rId17"/>
    <p:sldId id="287" r:id="rId18"/>
    <p:sldId id="274" r:id="rId19"/>
    <p:sldId id="276" r:id="rId20"/>
    <p:sldId id="270" r:id="rId21"/>
    <p:sldId id="278" r:id="rId22"/>
    <p:sldId id="275" r:id="rId23"/>
    <p:sldId id="285" r:id="rId24"/>
    <p:sldId id="288" r:id="rId25"/>
    <p:sldId id="289"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63EDA-0FD7-4CC5-8ACE-F8D98EBEE8E1}" type="datetimeFigureOut">
              <a:rPr lang="it-IT" smtClean="0"/>
              <a:t>08/02/2024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316BD-DB85-4349-B25F-988F3B890D20}" type="slidenum">
              <a:rPr lang="it-IT" smtClean="0"/>
              <a:t>‹N›</a:t>
            </a:fld>
            <a:endParaRPr lang="it-IT"/>
          </a:p>
        </p:txBody>
      </p:sp>
    </p:spTree>
    <p:extLst>
      <p:ext uri="{BB962C8B-B14F-4D97-AF65-F5344CB8AC3E}">
        <p14:creationId xmlns:p14="http://schemas.microsoft.com/office/powerpoint/2010/main" val="147690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ctrTitle"/>
          </p:nvPr>
        </p:nvSpPr>
        <p:spPr>
          <a:xfrm>
            <a:off x="685800" y="2689225"/>
            <a:ext cx="7772400" cy="1470025"/>
          </a:xfrm>
        </p:spPr>
        <p:txBody>
          <a:bodyPr/>
          <a:lstStyle>
            <a:lvl1pPr>
              <a:defRPr>
                <a:solidFill>
                  <a:schemeClr val="bg1"/>
                </a:solidFill>
              </a:defRPr>
            </a:lvl1pPr>
          </a:lstStyle>
          <a:p>
            <a:r>
              <a:rPr lang="it-IT" dirty="0"/>
              <a:t>Fare clic per modificare stile</a:t>
            </a:r>
          </a:p>
        </p:txBody>
      </p:sp>
      <p:sp>
        <p:nvSpPr>
          <p:cNvPr id="3" name="Sottotitolo 2"/>
          <p:cNvSpPr>
            <a:spLocks noGrp="1"/>
          </p:cNvSpPr>
          <p:nvPr>
            <p:ph type="subTitle" idx="1"/>
          </p:nvPr>
        </p:nvSpPr>
        <p:spPr>
          <a:xfrm>
            <a:off x="1371600" y="4159250"/>
            <a:ext cx="6400800" cy="14795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fld id="{2496647E-DFEB-488F-A340-F28A6F11AE01}" type="datetime1">
              <a:rPr lang="it-IT" smtClean="0"/>
              <a:t>08/02/2024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90442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B4F834-08D1-44B0-B693-77E62E311005}" type="datetime1">
              <a:rPr lang="it-IT" smtClean="0"/>
              <a:t>08/02/2024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393432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9FBF5DC-1959-4886-BCD8-9EFDAA64A9BA}" type="datetime1">
              <a:rPr lang="it-IT" smtClean="0"/>
              <a:t>08/02/2024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354291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A63D23-9FAA-4431-903F-71F73A7506A2}" type="datetime1">
              <a:rPr lang="it-IT" smtClean="0"/>
              <a:t>08/02/2024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309126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6CD3457B-BDED-46F0-B881-5681215CB12A}" type="datetime1">
              <a:rPr lang="it-IT" smtClean="0"/>
              <a:t>08/02/2024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486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7176A87-9892-47A9-B670-0B88EF8213E1}" type="datetime1">
              <a:rPr lang="it-IT" smtClean="0"/>
              <a:t>08/02/2024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59441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211118C-23BD-43DE-AE1A-0AB3903BECF2}" type="datetime1">
              <a:rPr lang="it-IT" smtClean="0"/>
              <a:t>08/02/2024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13977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74146B1F-2723-495E-B95A-54F7EF386236}" type="datetime1">
              <a:rPr lang="it-IT" smtClean="0"/>
              <a:t>08/02/2024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28023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540C37-F02E-4597-984D-83708E63C0B8}" type="datetime1">
              <a:rPr lang="it-IT" smtClean="0"/>
              <a:t>08/02/2024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107928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5418E5D-4CE2-45CD-A222-59DE92062BF0}" type="datetime1">
              <a:rPr lang="it-IT" smtClean="0"/>
              <a:t>08/02/2024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201301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7F3E57F-6EF9-4EDA-AF06-155C1CF46E33}" type="datetime1">
              <a:rPr lang="it-IT" smtClean="0"/>
              <a:t>08/02/2024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A968BA-1B29-8847-803D-70C2F721C271}" type="slidenum">
              <a:rPr lang="it-IT" smtClean="0"/>
              <a:t>‹N›</a:t>
            </a:fld>
            <a:endParaRPr lang="it-IT"/>
          </a:p>
        </p:txBody>
      </p:sp>
    </p:spTree>
    <p:extLst>
      <p:ext uri="{BB962C8B-B14F-4D97-AF65-F5344CB8AC3E}">
        <p14:creationId xmlns:p14="http://schemas.microsoft.com/office/powerpoint/2010/main" val="166458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egnaposto titolo 1"/>
          <p:cNvSpPr>
            <a:spLocks noGrp="1"/>
          </p:cNvSpPr>
          <p:nvPr>
            <p:ph type="title"/>
          </p:nvPr>
        </p:nvSpPr>
        <p:spPr>
          <a:xfrm>
            <a:off x="457200" y="670560"/>
            <a:ext cx="8229600" cy="99568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457200" y="1798320"/>
            <a:ext cx="8229600" cy="432784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22223-C1CF-433C-8ACC-C10026469CFE}" type="datetime1">
              <a:rPr lang="it-IT" smtClean="0"/>
              <a:t>08/02/2024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68BA-1B29-8847-803D-70C2F721C271}" type="slidenum">
              <a:rPr lang="it-IT" smtClean="0"/>
              <a:t>‹N›</a:t>
            </a:fld>
            <a:endParaRPr lang="it-IT"/>
          </a:p>
        </p:txBody>
      </p:sp>
    </p:spTree>
    <p:extLst>
      <p:ext uri="{BB962C8B-B14F-4D97-AF65-F5344CB8AC3E}">
        <p14:creationId xmlns:p14="http://schemas.microsoft.com/office/powerpoint/2010/main" val="51973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ur-lex.europa.eu/legal-content/EN/TXT/PDF/?uri=CELEX:32021R1529&amp;from=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enti.unisa.it/020338/home" TargetMode="External"/><Relationship Id="rId7" Type="http://schemas.openxmlformats.org/officeDocument/2006/relationships/hyperlink" Target="https://www.euweb.org/" TargetMode="External"/><Relationship Id="rId2" Type="http://schemas.openxmlformats.org/officeDocument/2006/relationships/hyperlink" Target="mailto:trusso@unisa.it" TargetMode="External"/><Relationship Id="rId1" Type="http://schemas.openxmlformats.org/officeDocument/2006/relationships/slideLayout" Target="../slideLayouts/slideLayout2.xml"/><Relationship Id="rId6" Type="http://schemas.openxmlformats.org/officeDocument/2006/relationships/hyperlink" Target="https://www.linkedin.com/in/euvalweb-jean-monnet-chair-4684b01a3/" TargetMode="External"/><Relationship Id="rId5" Type="http://schemas.openxmlformats.org/officeDocument/2006/relationships/hyperlink" Target="https://www.facebook.com/euvalweb" TargetMode="External"/><Relationship Id="rId4" Type="http://schemas.openxmlformats.org/officeDocument/2006/relationships/hyperlink" Target="https://euvalweb.euweb.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66949" y="2847703"/>
            <a:ext cx="7665720" cy="1076416"/>
          </a:xfrm>
        </p:spPr>
        <p:txBody>
          <a:bodyPr>
            <a:noAutofit/>
          </a:bodyPr>
          <a:lstStyle/>
          <a:p>
            <a:pPr algn="ctr"/>
            <a:r>
              <a:rPr lang="en-GB" sz="3200" b="1" i="1" kern="100" dirty="0">
                <a:effectLst/>
                <a:latin typeface="+mn-lt"/>
                <a:ea typeface="Calibri" panose="020F0502020204030204" pitchFamily="34" charset="0"/>
                <a:cs typeface="Times New Roman" panose="02020603050405020304" pitchFamily="18" charset="0"/>
              </a:rPr>
              <a:t>Upholding and promoting EU Values in candidate countries</a:t>
            </a:r>
            <a:br>
              <a:rPr lang="en-GB" sz="3200" b="1" i="1" kern="100" dirty="0">
                <a:effectLst/>
                <a:latin typeface="+mn-lt"/>
                <a:ea typeface="Calibri" panose="020F0502020204030204" pitchFamily="34" charset="0"/>
                <a:cs typeface="Times New Roman" panose="02020603050405020304" pitchFamily="18" charset="0"/>
              </a:rPr>
            </a:br>
            <a:r>
              <a:rPr lang="en-GB" sz="2000" b="1" kern="100" dirty="0">
                <a:effectLst/>
                <a:latin typeface="+mn-lt"/>
                <a:ea typeface="Calibri" panose="020F0502020204030204" pitchFamily="34" charset="0"/>
                <a:cs typeface="Times New Roman" panose="02020603050405020304" pitchFamily="18" charset="0"/>
              </a:rPr>
              <a:t>Winter School – University of Pisa </a:t>
            </a:r>
            <a:br>
              <a:rPr lang="it-IT" sz="3200" kern="100" dirty="0">
                <a:effectLst/>
                <a:latin typeface="+mn-lt"/>
                <a:ea typeface="Calibri" panose="020F0502020204030204" pitchFamily="34" charset="0"/>
                <a:cs typeface="Times New Roman" panose="02020603050405020304" pitchFamily="18" charset="0"/>
              </a:rPr>
            </a:br>
            <a:endParaRPr lang="it-IT" sz="3200" dirty="0">
              <a:latin typeface="+mn-lt"/>
            </a:endParaRPr>
          </a:p>
        </p:txBody>
      </p:sp>
      <p:sp>
        <p:nvSpPr>
          <p:cNvPr id="3" name="Sottotitolo 2"/>
          <p:cNvSpPr>
            <a:spLocks noGrp="1"/>
          </p:cNvSpPr>
          <p:nvPr>
            <p:ph type="subTitle" idx="1"/>
          </p:nvPr>
        </p:nvSpPr>
        <p:spPr/>
        <p:txBody>
          <a:bodyPr>
            <a:normAutofit/>
          </a:bodyPr>
          <a:lstStyle/>
          <a:p>
            <a:r>
              <a:rPr lang="it-IT" sz="2400" b="1" dirty="0"/>
              <a:t>Teresa Russo</a:t>
            </a:r>
          </a:p>
          <a:p>
            <a:r>
              <a:rPr lang="it-IT" sz="1800" dirty="0"/>
              <a:t>Associate Professor of EU </a:t>
            </a:r>
            <a:r>
              <a:rPr lang="it-IT" sz="1800" dirty="0" err="1"/>
              <a:t>Law</a:t>
            </a:r>
            <a:r>
              <a:rPr lang="it-IT" sz="1800" dirty="0"/>
              <a:t>, Department of Legal Sciences – University of Salerno </a:t>
            </a:r>
          </a:p>
        </p:txBody>
      </p:sp>
      <p:pic>
        <p:nvPicPr>
          <p:cNvPr id="4" name="Immagine 3">
            <a:extLst>
              <a:ext uri="{FF2B5EF4-FFF2-40B4-BE49-F238E27FC236}">
                <a16:creationId xmlns:a16="http://schemas.microsoft.com/office/drawing/2014/main" id="{6F11D643-5C7A-7C87-0EFE-D14C6D070A01}"/>
              </a:ext>
            </a:extLst>
          </p:cNvPr>
          <p:cNvPicPr>
            <a:picLocks noChangeAspect="1"/>
          </p:cNvPicPr>
          <p:nvPr/>
        </p:nvPicPr>
        <p:blipFill>
          <a:blip r:embed="rId2"/>
          <a:stretch>
            <a:fillRect/>
          </a:stretch>
        </p:blipFill>
        <p:spPr>
          <a:xfrm>
            <a:off x="6011125" y="6037007"/>
            <a:ext cx="834318" cy="586248"/>
          </a:xfrm>
          <a:prstGeom prst="rect">
            <a:avLst/>
          </a:prstGeom>
        </p:spPr>
      </p:pic>
      <p:pic>
        <p:nvPicPr>
          <p:cNvPr id="6" name="Immagine 5" descr="Immagine che contiene testo&#10;&#10;Descrizione generata automaticamente">
            <a:extLst>
              <a:ext uri="{FF2B5EF4-FFF2-40B4-BE49-F238E27FC236}">
                <a16:creationId xmlns:a16="http://schemas.microsoft.com/office/drawing/2014/main" id="{B73D81F7-1B51-781B-36E8-A9CBE290EF3C}"/>
              </a:ext>
            </a:extLst>
          </p:cNvPr>
          <p:cNvPicPr>
            <a:picLocks noChangeAspect="1"/>
          </p:cNvPicPr>
          <p:nvPr/>
        </p:nvPicPr>
        <p:blipFill>
          <a:blip r:embed="rId3"/>
          <a:stretch>
            <a:fillRect/>
          </a:stretch>
        </p:blipFill>
        <p:spPr>
          <a:xfrm>
            <a:off x="2251168" y="6112739"/>
            <a:ext cx="1117680" cy="415880"/>
          </a:xfrm>
          <a:prstGeom prst="rect">
            <a:avLst/>
          </a:prstGeom>
        </p:spPr>
      </p:pic>
    </p:spTree>
    <p:extLst>
      <p:ext uri="{BB962C8B-B14F-4D97-AF65-F5344CB8AC3E}">
        <p14:creationId xmlns:p14="http://schemas.microsoft.com/office/powerpoint/2010/main" val="120868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C191D-0D46-CBC7-A75A-12517AFFCF94}"/>
              </a:ext>
            </a:extLst>
          </p:cNvPr>
          <p:cNvSpPr>
            <a:spLocks noGrp="1"/>
          </p:cNvSpPr>
          <p:nvPr>
            <p:ph type="title"/>
          </p:nvPr>
        </p:nvSpPr>
        <p:spPr/>
        <p:txBody>
          <a:bodyPr/>
          <a:lstStyle/>
          <a:p>
            <a:r>
              <a:rPr lang="it-IT" sz="4400" dirty="0">
                <a:latin typeface="+mn-lt"/>
              </a:rPr>
              <a:t>2. From EU </a:t>
            </a:r>
            <a:r>
              <a:rPr lang="it-IT" sz="4400" dirty="0" err="1">
                <a:latin typeface="+mn-lt"/>
              </a:rPr>
              <a:t>Principles</a:t>
            </a:r>
            <a:r>
              <a:rPr lang="it-IT" sz="4400" dirty="0">
                <a:latin typeface="+mn-lt"/>
              </a:rPr>
              <a:t> to EU </a:t>
            </a:r>
            <a:r>
              <a:rPr lang="it-IT" sz="4400" dirty="0" err="1">
                <a:latin typeface="+mn-lt"/>
              </a:rPr>
              <a:t>Values</a:t>
            </a:r>
            <a:r>
              <a:rPr lang="it-IT" sz="4400" dirty="0">
                <a:latin typeface="+mn-lt"/>
              </a:rPr>
              <a:t> </a:t>
            </a:r>
            <a:endParaRPr lang="it-IT" dirty="0"/>
          </a:p>
        </p:txBody>
      </p:sp>
      <p:sp>
        <p:nvSpPr>
          <p:cNvPr id="3" name="Segnaposto contenuto 2">
            <a:extLst>
              <a:ext uri="{FF2B5EF4-FFF2-40B4-BE49-F238E27FC236}">
                <a16:creationId xmlns:a16="http://schemas.microsoft.com/office/drawing/2014/main" id="{10189516-234C-400F-5D73-5E88E471F251}"/>
              </a:ext>
            </a:extLst>
          </p:cNvPr>
          <p:cNvSpPr>
            <a:spLocks noGrp="1"/>
          </p:cNvSpPr>
          <p:nvPr>
            <p:ph idx="1"/>
          </p:nvPr>
        </p:nvSpPr>
        <p:spPr/>
        <p:txBody>
          <a:bodyPr>
            <a:normAutofit/>
          </a:bodyPr>
          <a:lstStyle/>
          <a:p>
            <a:pPr marL="0" indent="0">
              <a:buNone/>
            </a:pPr>
            <a:r>
              <a:rPr lang="en-US" dirty="0"/>
              <a:t>Treaty of Lisbon  </a:t>
            </a:r>
          </a:p>
          <a:p>
            <a:r>
              <a:rPr lang="en-US" dirty="0"/>
              <a:t>Art. 2 TEU (new) defining the values on which the European Union is rests on; </a:t>
            </a:r>
          </a:p>
          <a:p>
            <a:r>
              <a:rPr lang="en-US" dirty="0"/>
              <a:t>Art. 6 TEU, regarding the relationship with the European Convention on Human Rights (ECHR, 1950) and the value of the European Charter of Human Rights (Charter of Nice, 2000 and Strasbourg, 2007).</a:t>
            </a:r>
            <a:endParaRPr lang="it-IT" dirty="0"/>
          </a:p>
        </p:txBody>
      </p:sp>
      <p:sp>
        <p:nvSpPr>
          <p:cNvPr id="5" name="Segnaposto numero diapositiva 4">
            <a:extLst>
              <a:ext uri="{FF2B5EF4-FFF2-40B4-BE49-F238E27FC236}">
                <a16:creationId xmlns:a16="http://schemas.microsoft.com/office/drawing/2014/main" id="{E521B279-36A6-9F9D-9D6A-D30040912555}"/>
              </a:ext>
            </a:extLst>
          </p:cNvPr>
          <p:cNvSpPr>
            <a:spLocks noGrp="1"/>
          </p:cNvSpPr>
          <p:nvPr>
            <p:ph type="sldNum" sz="quarter" idx="12"/>
          </p:nvPr>
        </p:nvSpPr>
        <p:spPr/>
        <p:txBody>
          <a:bodyPr/>
          <a:lstStyle/>
          <a:p>
            <a:fld id="{7CA968BA-1B29-8847-803D-70C2F721C271}" type="slidenum">
              <a:rPr lang="it-IT" smtClean="0"/>
              <a:t>10</a:t>
            </a:fld>
            <a:endParaRPr lang="it-IT"/>
          </a:p>
        </p:txBody>
      </p:sp>
    </p:spTree>
    <p:extLst>
      <p:ext uri="{BB962C8B-B14F-4D97-AF65-F5344CB8AC3E}">
        <p14:creationId xmlns:p14="http://schemas.microsoft.com/office/powerpoint/2010/main" val="217217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6F4828-3660-D0B2-E842-D4565E2C9D23}"/>
              </a:ext>
            </a:extLst>
          </p:cNvPr>
          <p:cNvSpPr>
            <a:spLocks noGrp="1"/>
          </p:cNvSpPr>
          <p:nvPr>
            <p:ph type="title"/>
          </p:nvPr>
        </p:nvSpPr>
        <p:spPr/>
        <p:txBody>
          <a:bodyPr/>
          <a:lstStyle/>
          <a:p>
            <a:r>
              <a:rPr lang="it-IT" sz="4400" dirty="0">
                <a:latin typeface="+mn-lt"/>
              </a:rPr>
              <a:t>2. From EU </a:t>
            </a:r>
            <a:r>
              <a:rPr lang="it-IT" sz="4400" dirty="0" err="1">
                <a:latin typeface="+mn-lt"/>
              </a:rPr>
              <a:t>Principles</a:t>
            </a:r>
            <a:r>
              <a:rPr lang="it-IT" sz="4400" dirty="0">
                <a:latin typeface="+mn-lt"/>
              </a:rPr>
              <a:t> to EU </a:t>
            </a:r>
            <a:r>
              <a:rPr lang="it-IT" sz="4400" dirty="0" err="1">
                <a:latin typeface="+mn-lt"/>
              </a:rPr>
              <a:t>Values</a:t>
            </a:r>
            <a:r>
              <a:rPr lang="it-IT" sz="4400" dirty="0">
                <a:latin typeface="+mn-lt"/>
              </a:rPr>
              <a:t> </a:t>
            </a:r>
            <a:endParaRPr lang="it-IT" dirty="0"/>
          </a:p>
        </p:txBody>
      </p:sp>
      <p:sp>
        <p:nvSpPr>
          <p:cNvPr id="3" name="Segnaposto contenuto 2">
            <a:extLst>
              <a:ext uri="{FF2B5EF4-FFF2-40B4-BE49-F238E27FC236}">
                <a16:creationId xmlns:a16="http://schemas.microsoft.com/office/drawing/2014/main" id="{621685FD-4553-DE0C-BB03-19CDCB1BA961}"/>
              </a:ext>
            </a:extLst>
          </p:cNvPr>
          <p:cNvSpPr>
            <a:spLocks noGrp="1"/>
          </p:cNvSpPr>
          <p:nvPr>
            <p:ph idx="1"/>
          </p:nvPr>
        </p:nvSpPr>
        <p:spPr/>
        <p:txBody>
          <a:bodyPr>
            <a:normAutofit lnSpcReduction="10000"/>
          </a:bodyPr>
          <a:lstStyle/>
          <a:p>
            <a:pPr marL="0" indent="0" algn="ctr">
              <a:buNone/>
            </a:pPr>
            <a:r>
              <a:rPr lang="en-US" dirty="0"/>
              <a:t>       Article 2 TEU </a:t>
            </a:r>
          </a:p>
          <a:p>
            <a:pPr marL="0" indent="0" algn="just">
              <a:buNone/>
            </a:pPr>
            <a:r>
              <a:rPr lang="en-US" i="1" dirty="0"/>
              <a:t>The Union is founded on the </a:t>
            </a:r>
            <a:r>
              <a:rPr lang="en-US" b="1" i="1" dirty="0"/>
              <a:t>values of respect for human dignity, freedom, democracy, equality, the rule of law and respect for human rights, including the rights of persons belonging to minorities</a:t>
            </a:r>
            <a:r>
              <a:rPr lang="en-US" i="1" dirty="0"/>
              <a:t>. These values are common to the Member States in a society in which </a:t>
            </a:r>
            <a:r>
              <a:rPr lang="en-US" b="1" i="1" dirty="0"/>
              <a:t>pluralism, non discrimination, tolerance, justice, solidarity and equality between women and men </a:t>
            </a:r>
            <a:r>
              <a:rPr lang="en-US" i="1" dirty="0"/>
              <a:t>prevail.</a:t>
            </a:r>
            <a:endParaRPr lang="it-IT" i="1" dirty="0"/>
          </a:p>
        </p:txBody>
      </p:sp>
      <p:sp>
        <p:nvSpPr>
          <p:cNvPr id="5" name="Segnaposto numero diapositiva 4">
            <a:extLst>
              <a:ext uri="{FF2B5EF4-FFF2-40B4-BE49-F238E27FC236}">
                <a16:creationId xmlns:a16="http://schemas.microsoft.com/office/drawing/2014/main" id="{785D4EF2-49E6-4542-1AB9-50853C41DF9B}"/>
              </a:ext>
            </a:extLst>
          </p:cNvPr>
          <p:cNvSpPr>
            <a:spLocks noGrp="1"/>
          </p:cNvSpPr>
          <p:nvPr>
            <p:ph type="sldNum" sz="quarter" idx="12"/>
          </p:nvPr>
        </p:nvSpPr>
        <p:spPr/>
        <p:txBody>
          <a:bodyPr/>
          <a:lstStyle/>
          <a:p>
            <a:fld id="{7CA968BA-1B29-8847-803D-70C2F721C271}" type="slidenum">
              <a:rPr lang="it-IT" smtClean="0"/>
              <a:t>11</a:t>
            </a:fld>
            <a:endParaRPr lang="it-IT"/>
          </a:p>
        </p:txBody>
      </p:sp>
    </p:spTree>
    <p:extLst>
      <p:ext uri="{BB962C8B-B14F-4D97-AF65-F5344CB8AC3E}">
        <p14:creationId xmlns:p14="http://schemas.microsoft.com/office/powerpoint/2010/main" val="423209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4589F-37C1-F41A-A43C-36AEB8D931D6}"/>
              </a:ext>
            </a:extLst>
          </p:cNvPr>
          <p:cNvSpPr>
            <a:spLocks noGrp="1"/>
          </p:cNvSpPr>
          <p:nvPr>
            <p:ph type="title"/>
          </p:nvPr>
        </p:nvSpPr>
        <p:spPr>
          <a:xfrm>
            <a:off x="340659" y="670560"/>
            <a:ext cx="8229600" cy="995680"/>
          </a:xfrm>
        </p:spPr>
        <p:txBody>
          <a:bodyPr>
            <a:normAutofit/>
          </a:bodyPr>
          <a:lstStyle/>
          <a:p>
            <a:r>
              <a:rPr lang="en-US" sz="3200" b="1" dirty="0"/>
              <a:t>3. Rules for Membership</a:t>
            </a:r>
            <a:endParaRPr lang="it-IT" sz="3200" b="1" dirty="0"/>
          </a:p>
        </p:txBody>
      </p:sp>
      <p:sp>
        <p:nvSpPr>
          <p:cNvPr id="3" name="Segnaposto contenuto 2">
            <a:extLst>
              <a:ext uri="{FF2B5EF4-FFF2-40B4-BE49-F238E27FC236}">
                <a16:creationId xmlns:a16="http://schemas.microsoft.com/office/drawing/2014/main" id="{E3131AC8-5CC5-6EB1-34C0-475D2B2564BD}"/>
              </a:ext>
            </a:extLst>
          </p:cNvPr>
          <p:cNvSpPr>
            <a:spLocks noGrp="1"/>
          </p:cNvSpPr>
          <p:nvPr>
            <p:ph idx="1"/>
          </p:nvPr>
        </p:nvSpPr>
        <p:spPr/>
        <p:txBody>
          <a:bodyPr>
            <a:normAutofit fontScale="92500" lnSpcReduction="10000"/>
          </a:bodyPr>
          <a:lstStyle/>
          <a:p>
            <a:pPr algn="just"/>
            <a:r>
              <a:rPr lang="en-US" dirty="0"/>
              <a:t>Admission to full membership in the European Communities was governed by </a:t>
            </a:r>
            <a:r>
              <a:rPr lang="en-US" b="1" dirty="0"/>
              <a:t>Art. 98 ESCS, Art. 237 TEEC and Art. 205 EURATOM.</a:t>
            </a:r>
          </a:p>
          <a:p>
            <a:pPr algn="just"/>
            <a:r>
              <a:rPr lang="en-US" dirty="0"/>
              <a:t>All three treaties stipulated that any European State may apply for membership in the Communities, but the term “European state” was not to be construed in too narrow a geographic sense. As a consequence, Turkey was considered to be a European state, although the greater part of its territory is located in Asia.</a:t>
            </a:r>
            <a:endParaRPr lang="it-IT" dirty="0"/>
          </a:p>
        </p:txBody>
      </p:sp>
      <p:sp>
        <p:nvSpPr>
          <p:cNvPr id="5" name="Segnaposto numero diapositiva 4">
            <a:extLst>
              <a:ext uri="{FF2B5EF4-FFF2-40B4-BE49-F238E27FC236}">
                <a16:creationId xmlns:a16="http://schemas.microsoft.com/office/drawing/2014/main" id="{1BA46C15-71B1-1F79-40FA-EC597DC24E8C}"/>
              </a:ext>
            </a:extLst>
          </p:cNvPr>
          <p:cNvSpPr>
            <a:spLocks noGrp="1"/>
          </p:cNvSpPr>
          <p:nvPr>
            <p:ph type="sldNum" sz="quarter" idx="12"/>
          </p:nvPr>
        </p:nvSpPr>
        <p:spPr/>
        <p:txBody>
          <a:bodyPr/>
          <a:lstStyle/>
          <a:p>
            <a:fld id="{7CA968BA-1B29-8847-803D-70C2F721C271}" type="slidenum">
              <a:rPr lang="it-IT" smtClean="0"/>
              <a:t>12</a:t>
            </a:fld>
            <a:endParaRPr lang="it-IT"/>
          </a:p>
        </p:txBody>
      </p:sp>
    </p:spTree>
    <p:extLst>
      <p:ext uri="{BB962C8B-B14F-4D97-AF65-F5344CB8AC3E}">
        <p14:creationId xmlns:p14="http://schemas.microsoft.com/office/powerpoint/2010/main" val="237461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424-BA4D-B4DE-80E0-A53480280148}"/>
              </a:ext>
            </a:extLst>
          </p:cNvPr>
          <p:cNvSpPr>
            <a:spLocks noGrp="1"/>
          </p:cNvSpPr>
          <p:nvPr>
            <p:ph type="title"/>
          </p:nvPr>
        </p:nvSpPr>
        <p:spPr/>
        <p:txBody>
          <a:bodyPr>
            <a:normAutofit/>
          </a:bodyPr>
          <a:lstStyle/>
          <a:p>
            <a:r>
              <a:rPr lang="en-US" sz="3200" b="1" dirty="0"/>
              <a:t>3. Rules for Membership</a:t>
            </a:r>
            <a:endParaRPr lang="it-IT" sz="3200" b="1" dirty="0"/>
          </a:p>
        </p:txBody>
      </p:sp>
      <p:sp>
        <p:nvSpPr>
          <p:cNvPr id="3" name="Segnaposto contenuto 2">
            <a:extLst>
              <a:ext uri="{FF2B5EF4-FFF2-40B4-BE49-F238E27FC236}">
                <a16:creationId xmlns:a16="http://schemas.microsoft.com/office/drawing/2014/main" id="{64E3A87D-A658-9875-8088-A53E3896F613}"/>
              </a:ext>
            </a:extLst>
          </p:cNvPr>
          <p:cNvSpPr>
            <a:spLocks noGrp="1"/>
          </p:cNvSpPr>
          <p:nvPr>
            <p:ph idx="1"/>
          </p:nvPr>
        </p:nvSpPr>
        <p:spPr/>
        <p:txBody>
          <a:bodyPr>
            <a:normAutofit fontScale="85000" lnSpcReduction="10000"/>
          </a:bodyPr>
          <a:lstStyle/>
          <a:p>
            <a:pPr algn="just"/>
            <a:r>
              <a:rPr lang="en-US" dirty="0"/>
              <a:t>‘</a:t>
            </a:r>
            <a:r>
              <a:rPr lang="en-US" i="1" dirty="0"/>
              <a:t>Any European State may apply to become a member of the Community. It shall address its </a:t>
            </a:r>
            <a:r>
              <a:rPr lang="en-US" b="1" i="1" dirty="0"/>
              <a:t>application to the Council which, after obtaining the opinion of the Commission</a:t>
            </a:r>
            <a:r>
              <a:rPr lang="en-US" i="1" dirty="0"/>
              <a:t>, shall act by means of a unanimous vote. </a:t>
            </a:r>
            <a:r>
              <a:rPr lang="en-US" b="1" i="1" dirty="0"/>
              <a:t>The conditions of admission and the amendments </a:t>
            </a:r>
            <a:r>
              <a:rPr lang="en-US" i="1" dirty="0"/>
              <a:t>to this Treaty necessitated thereby shall be the subject of </a:t>
            </a:r>
            <a:r>
              <a:rPr lang="en-US" b="1" i="1" dirty="0"/>
              <a:t>an agreement between the Member States and the applicant State.</a:t>
            </a:r>
            <a:r>
              <a:rPr lang="en-US" i="1" dirty="0"/>
              <a:t> Such agreement shall be submitted to all the contracting States for ratification in accordance with their respective constitutional rules</a:t>
            </a:r>
            <a:r>
              <a:rPr lang="en-US" dirty="0"/>
              <a:t>’. [</a:t>
            </a:r>
            <a:r>
              <a:rPr lang="en-US" b="1" dirty="0"/>
              <a:t>Art. 237 TEEC / Art. 205 EURATOM</a:t>
            </a:r>
            <a:r>
              <a:rPr lang="en-US" dirty="0"/>
              <a:t>]</a:t>
            </a:r>
            <a:endParaRPr lang="it-IT" dirty="0"/>
          </a:p>
        </p:txBody>
      </p:sp>
      <p:sp>
        <p:nvSpPr>
          <p:cNvPr id="5" name="Segnaposto numero diapositiva 4">
            <a:extLst>
              <a:ext uri="{FF2B5EF4-FFF2-40B4-BE49-F238E27FC236}">
                <a16:creationId xmlns:a16="http://schemas.microsoft.com/office/drawing/2014/main" id="{8E56904C-CE34-59FD-1E9E-00C7013ABECA}"/>
              </a:ext>
            </a:extLst>
          </p:cNvPr>
          <p:cNvSpPr>
            <a:spLocks noGrp="1"/>
          </p:cNvSpPr>
          <p:nvPr>
            <p:ph type="sldNum" sz="quarter" idx="12"/>
          </p:nvPr>
        </p:nvSpPr>
        <p:spPr/>
        <p:txBody>
          <a:bodyPr/>
          <a:lstStyle/>
          <a:p>
            <a:fld id="{7CA968BA-1B29-8847-803D-70C2F721C271}" type="slidenum">
              <a:rPr lang="it-IT" smtClean="0"/>
              <a:t>13</a:t>
            </a:fld>
            <a:endParaRPr lang="it-IT"/>
          </a:p>
        </p:txBody>
      </p:sp>
    </p:spTree>
    <p:extLst>
      <p:ext uri="{BB962C8B-B14F-4D97-AF65-F5344CB8AC3E}">
        <p14:creationId xmlns:p14="http://schemas.microsoft.com/office/powerpoint/2010/main" val="116054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2EA73-D0C3-33B4-A841-5A7B2EB949B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C86A70-9492-39B6-BDED-8ED04F094B68}"/>
              </a:ext>
            </a:extLst>
          </p:cNvPr>
          <p:cNvSpPr>
            <a:spLocks noGrp="1"/>
          </p:cNvSpPr>
          <p:nvPr>
            <p:ph type="title"/>
          </p:nvPr>
        </p:nvSpPr>
        <p:spPr/>
        <p:txBody>
          <a:bodyPr>
            <a:normAutofit/>
          </a:bodyPr>
          <a:lstStyle/>
          <a:p>
            <a:r>
              <a:rPr lang="en-US" sz="3200" b="1" dirty="0"/>
              <a:t>3. Rules for Membership</a:t>
            </a:r>
            <a:endParaRPr lang="it-IT" sz="3200" b="1" dirty="0"/>
          </a:p>
        </p:txBody>
      </p:sp>
      <p:sp>
        <p:nvSpPr>
          <p:cNvPr id="3" name="Segnaposto contenuto 2">
            <a:extLst>
              <a:ext uri="{FF2B5EF4-FFF2-40B4-BE49-F238E27FC236}">
                <a16:creationId xmlns:a16="http://schemas.microsoft.com/office/drawing/2014/main" id="{B6A776C4-E526-A598-D0E8-616CA9BDBD7E}"/>
              </a:ext>
            </a:extLst>
          </p:cNvPr>
          <p:cNvSpPr>
            <a:spLocks noGrp="1"/>
          </p:cNvSpPr>
          <p:nvPr>
            <p:ph idx="1"/>
          </p:nvPr>
        </p:nvSpPr>
        <p:spPr/>
        <p:txBody>
          <a:bodyPr>
            <a:normAutofit fontScale="77500" lnSpcReduction="20000"/>
          </a:bodyPr>
          <a:lstStyle/>
          <a:p>
            <a:pPr marL="0" indent="0" algn="just">
              <a:buNone/>
            </a:pPr>
            <a:r>
              <a:rPr lang="en-US" b="1" i="0" dirty="0">
                <a:effectLst/>
              </a:rPr>
              <a:t>Article O Treaty of Maastricht </a:t>
            </a:r>
          </a:p>
          <a:p>
            <a:pPr marL="0" indent="0" algn="just">
              <a:buNone/>
            </a:pPr>
            <a:r>
              <a:rPr lang="en-US" b="0" i="1" dirty="0">
                <a:effectLst/>
              </a:rPr>
              <a:t>Any European State may apply to become a Member of the Union. It shall address its application to the Council, which shall act unanimously after consulting the Commission and after receiving </a:t>
            </a:r>
            <a:r>
              <a:rPr lang="en-US" b="1" i="1" dirty="0">
                <a:effectLst/>
              </a:rPr>
              <a:t>the assent of the European Parliament, which shall act by an absolute majority of its component members</a:t>
            </a:r>
            <a:r>
              <a:rPr lang="en-US" b="0" i="1" dirty="0">
                <a:effectLst/>
              </a:rPr>
              <a:t>.</a:t>
            </a:r>
          </a:p>
          <a:p>
            <a:pPr marL="0" indent="0" algn="just">
              <a:buNone/>
            </a:pPr>
            <a:r>
              <a:rPr lang="en-US" b="0" i="1" dirty="0">
                <a:effectLst/>
              </a:rPr>
              <a:t>The </a:t>
            </a:r>
            <a:r>
              <a:rPr lang="en-US" b="1" i="1" dirty="0">
                <a:effectLst/>
              </a:rPr>
              <a:t>conditions of admission and the adjustments to the Treaties </a:t>
            </a:r>
            <a:r>
              <a:rPr lang="en-US" b="0" i="1" dirty="0">
                <a:effectLst/>
              </a:rPr>
              <a:t>on which the Union is founded which such admission entails shall be the subject of an agreement between the Member States and the applicant State. This agreement shall be submitted for ratification by all the Contracting States in accordance with their respective constitutional requirements</a:t>
            </a:r>
          </a:p>
        </p:txBody>
      </p:sp>
      <p:sp>
        <p:nvSpPr>
          <p:cNvPr id="5" name="Segnaposto numero diapositiva 4">
            <a:extLst>
              <a:ext uri="{FF2B5EF4-FFF2-40B4-BE49-F238E27FC236}">
                <a16:creationId xmlns:a16="http://schemas.microsoft.com/office/drawing/2014/main" id="{BCA5D400-EC7C-1BFD-2079-3D4FB2870894}"/>
              </a:ext>
            </a:extLst>
          </p:cNvPr>
          <p:cNvSpPr>
            <a:spLocks noGrp="1"/>
          </p:cNvSpPr>
          <p:nvPr>
            <p:ph type="sldNum" sz="quarter" idx="12"/>
          </p:nvPr>
        </p:nvSpPr>
        <p:spPr/>
        <p:txBody>
          <a:bodyPr/>
          <a:lstStyle/>
          <a:p>
            <a:fld id="{7CA968BA-1B29-8847-803D-70C2F721C271}" type="slidenum">
              <a:rPr lang="it-IT" smtClean="0"/>
              <a:t>14</a:t>
            </a:fld>
            <a:endParaRPr lang="it-IT"/>
          </a:p>
        </p:txBody>
      </p:sp>
    </p:spTree>
    <p:extLst>
      <p:ext uri="{BB962C8B-B14F-4D97-AF65-F5344CB8AC3E}">
        <p14:creationId xmlns:p14="http://schemas.microsoft.com/office/powerpoint/2010/main" val="179499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6AE569-A9A7-B1EF-E9F5-E722882FF347}"/>
              </a:ext>
            </a:extLst>
          </p:cNvPr>
          <p:cNvSpPr>
            <a:spLocks noGrp="1"/>
          </p:cNvSpPr>
          <p:nvPr>
            <p:ph type="title"/>
          </p:nvPr>
        </p:nvSpPr>
        <p:spPr>
          <a:xfrm>
            <a:off x="188258" y="731837"/>
            <a:ext cx="8041341" cy="1066483"/>
          </a:xfrm>
        </p:spPr>
        <p:txBody>
          <a:bodyPr>
            <a:normAutofit fontScale="90000"/>
          </a:bodyPr>
          <a:lstStyle/>
          <a:p>
            <a:r>
              <a:rPr lang="en-US" dirty="0"/>
              <a:t>Waves of EU enlargement</a:t>
            </a:r>
            <a:br>
              <a:rPr lang="en-US" dirty="0"/>
            </a:br>
            <a:endParaRPr lang="it-IT" dirty="0"/>
          </a:p>
        </p:txBody>
      </p:sp>
      <p:sp>
        <p:nvSpPr>
          <p:cNvPr id="3" name="Segnaposto contenuto 2">
            <a:extLst>
              <a:ext uri="{FF2B5EF4-FFF2-40B4-BE49-F238E27FC236}">
                <a16:creationId xmlns:a16="http://schemas.microsoft.com/office/drawing/2014/main" id="{9092604F-21A5-9A13-EA63-603B5D479D5E}"/>
              </a:ext>
            </a:extLst>
          </p:cNvPr>
          <p:cNvSpPr>
            <a:spLocks noGrp="1"/>
          </p:cNvSpPr>
          <p:nvPr>
            <p:ph idx="1"/>
          </p:nvPr>
        </p:nvSpPr>
        <p:spPr>
          <a:xfrm>
            <a:off x="457200" y="1622612"/>
            <a:ext cx="8229600" cy="4503551"/>
          </a:xfrm>
        </p:spPr>
        <p:txBody>
          <a:bodyPr>
            <a:normAutofit/>
          </a:bodyPr>
          <a:lstStyle/>
          <a:p>
            <a:r>
              <a:rPr lang="en-US" dirty="0"/>
              <a:t>1973 Denmark, Ireland and the United Kingdom </a:t>
            </a:r>
          </a:p>
          <a:p>
            <a:r>
              <a:rPr lang="en-US" dirty="0"/>
              <a:t>1981 Greece </a:t>
            </a:r>
          </a:p>
          <a:p>
            <a:r>
              <a:rPr lang="en-US" dirty="0"/>
              <a:t>1986 Portugal and Spain </a:t>
            </a:r>
          </a:p>
          <a:p>
            <a:r>
              <a:rPr lang="en-US" dirty="0"/>
              <a:t>1995 Austria, Finland and Sweden</a:t>
            </a:r>
          </a:p>
          <a:p>
            <a:endParaRPr lang="it-IT" dirty="0"/>
          </a:p>
        </p:txBody>
      </p:sp>
      <p:sp>
        <p:nvSpPr>
          <p:cNvPr id="5" name="Segnaposto numero diapositiva 4">
            <a:extLst>
              <a:ext uri="{FF2B5EF4-FFF2-40B4-BE49-F238E27FC236}">
                <a16:creationId xmlns:a16="http://schemas.microsoft.com/office/drawing/2014/main" id="{F56A2328-7CDC-75BA-0347-E6BE495DD228}"/>
              </a:ext>
            </a:extLst>
          </p:cNvPr>
          <p:cNvSpPr>
            <a:spLocks noGrp="1"/>
          </p:cNvSpPr>
          <p:nvPr>
            <p:ph type="sldNum" sz="quarter" idx="12"/>
          </p:nvPr>
        </p:nvSpPr>
        <p:spPr/>
        <p:txBody>
          <a:bodyPr/>
          <a:lstStyle/>
          <a:p>
            <a:fld id="{7CA968BA-1B29-8847-803D-70C2F721C271}" type="slidenum">
              <a:rPr lang="it-IT" smtClean="0"/>
              <a:t>15</a:t>
            </a:fld>
            <a:endParaRPr lang="it-IT"/>
          </a:p>
        </p:txBody>
      </p:sp>
    </p:spTree>
    <p:extLst>
      <p:ext uri="{BB962C8B-B14F-4D97-AF65-F5344CB8AC3E}">
        <p14:creationId xmlns:p14="http://schemas.microsoft.com/office/powerpoint/2010/main" val="363361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C5344-56C6-66B6-6EEC-12AA501A99F5}"/>
              </a:ext>
            </a:extLst>
          </p:cNvPr>
          <p:cNvSpPr>
            <a:spLocks noGrp="1"/>
          </p:cNvSpPr>
          <p:nvPr>
            <p:ph type="title"/>
          </p:nvPr>
        </p:nvSpPr>
        <p:spPr/>
        <p:txBody>
          <a:bodyPr>
            <a:normAutofit/>
          </a:bodyPr>
          <a:lstStyle/>
          <a:p>
            <a:r>
              <a:rPr lang="en-US" sz="3200" b="1" dirty="0"/>
              <a:t>3. Rules for Membership</a:t>
            </a:r>
            <a:endParaRPr lang="it-IT" sz="3200" dirty="0"/>
          </a:p>
        </p:txBody>
      </p:sp>
      <p:sp>
        <p:nvSpPr>
          <p:cNvPr id="3" name="Segnaposto contenuto 2">
            <a:extLst>
              <a:ext uri="{FF2B5EF4-FFF2-40B4-BE49-F238E27FC236}">
                <a16:creationId xmlns:a16="http://schemas.microsoft.com/office/drawing/2014/main" id="{296EAB7C-2ADC-EBEB-1297-4A0BC724FFF5}"/>
              </a:ext>
            </a:extLst>
          </p:cNvPr>
          <p:cNvSpPr>
            <a:spLocks noGrp="1"/>
          </p:cNvSpPr>
          <p:nvPr>
            <p:ph idx="1"/>
          </p:nvPr>
        </p:nvSpPr>
        <p:spPr/>
        <p:txBody>
          <a:bodyPr>
            <a:normAutofit fontScale="85000" lnSpcReduction="20000"/>
          </a:bodyPr>
          <a:lstStyle/>
          <a:p>
            <a:pPr algn="just"/>
            <a:r>
              <a:rPr lang="en-US" i="1" dirty="0"/>
              <a:t>Any </a:t>
            </a:r>
            <a:r>
              <a:rPr lang="en-US" b="1" i="1" dirty="0"/>
              <a:t>European State which respects the principles set out in Article F(1) </a:t>
            </a:r>
            <a:r>
              <a:rPr lang="en-US" i="1" dirty="0"/>
              <a:t>may apply to become a member of the Union. It shall address its application to the Council, which shall act unanimously after consulting the Commission and after receiving the assent of the European Parliament, which shall act by an absolute majority of its component members</a:t>
            </a:r>
            <a:r>
              <a:rPr lang="en-US" dirty="0"/>
              <a:t>’. [</a:t>
            </a:r>
            <a:r>
              <a:rPr lang="en-US" b="1" dirty="0"/>
              <a:t>Art. O, para. 1 TEU 1997 version</a:t>
            </a:r>
            <a:r>
              <a:rPr lang="en-US" dirty="0"/>
              <a:t>] </a:t>
            </a:r>
          </a:p>
          <a:p>
            <a:pPr algn="just"/>
            <a:endParaRPr lang="en-US" dirty="0"/>
          </a:p>
          <a:p>
            <a:pPr algn="just"/>
            <a:r>
              <a:rPr lang="en-US" dirty="0"/>
              <a:t>Art. O was numbered as Art. 49 TEU by the Treaty of Amsterdam,</a:t>
            </a:r>
          </a:p>
          <a:p>
            <a:pPr marL="0" indent="0" algn="just">
              <a:buNone/>
            </a:pPr>
            <a:endParaRPr lang="it-IT" dirty="0"/>
          </a:p>
        </p:txBody>
      </p:sp>
      <p:sp>
        <p:nvSpPr>
          <p:cNvPr id="5" name="Segnaposto numero diapositiva 4">
            <a:extLst>
              <a:ext uri="{FF2B5EF4-FFF2-40B4-BE49-F238E27FC236}">
                <a16:creationId xmlns:a16="http://schemas.microsoft.com/office/drawing/2014/main" id="{9B94FE43-DAD4-31CB-3FBD-F8B293DAB388}"/>
              </a:ext>
            </a:extLst>
          </p:cNvPr>
          <p:cNvSpPr>
            <a:spLocks noGrp="1"/>
          </p:cNvSpPr>
          <p:nvPr>
            <p:ph type="sldNum" sz="quarter" idx="12"/>
          </p:nvPr>
        </p:nvSpPr>
        <p:spPr/>
        <p:txBody>
          <a:bodyPr/>
          <a:lstStyle/>
          <a:p>
            <a:fld id="{7CA968BA-1B29-8847-803D-70C2F721C271}" type="slidenum">
              <a:rPr lang="it-IT" smtClean="0"/>
              <a:t>16</a:t>
            </a:fld>
            <a:endParaRPr lang="it-IT"/>
          </a:p>
        </p:txBody>
      </p:sp>
    </p:spTree>
    <p:extLst>
      <p:ext uri="{BB962C8B-B14F-4D97-AF65-F5344CB8AC3E}">
        <p14:creationId xmlns:p14="http://schemas.microsoft.com/office/powerpoint/2010/main" val="39249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CD12-1AC6-F5A4-DF93-97398E73B2C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E20C503-6CD0-BF09-B677-189F30A2BB50}"/>
              </a:ext>
            </a:extLst>
          </p:cNvPr>
          <p:cNvSpPr>
            <a:spLocks noGrp="1"/>
          </p:cNvSpPr>
          <p:nvPr>
            <p:ph type="title"/>
          </p:nvPr>
        </p:nvSpPr>
        <p:spPr>
          <a:xfrm>
            <a:off x="188258" y="731837"/>
            <a:ext cx="8041341" cy="1066483"/>
          </a:xfrm>
        </p:spPr>
        <p:txBody>
          <a:bodyPr>
            <a:normAutofit fontScale="90000"/>
          </a:bodyPr>
          <a:lstStyle/>
          <a:p>
            <a:r>
              <a:rPr lang="en-US" dirty="0"/>
              <a:t>Waves of EU enlargement</a:t>
            </a:r>
            <a:br>
              <a:rPr lang="en-US" dirty="0"/>
            </a:br>
            <a:endParaRPr lang="it-IT" dirty="0"/>
          </a:p>
        </p:txBody>
      </p:sp>
      <p:sp>
        <p:nvSpPr>
          <p:cNvPr id="3" name="Segnaposto contenuto 2">
            <a:extLst>
              <a:ext uri="{FF2B5EF4-FFF2-40B4-BE49-F238E27FC236}">
                <a16:creationId xmlns:a16="http://schemas.microsoft.com/office/drawing/2014/main" id="{87A131C4-84C9-E1C5-174E-795B39017627}"/>
              </a:ext>
            </a:extLst>
          </p:cNvPr>
          <p:cNvSpPr>
            <a:spLocks noGrp="1"/>
          </p:cNvSpPr>
          <p:nvPr>
            <p:ph idx="1"/>
          </p:nvPr>
        </p:nvSpPr>
        <p:spPr>
          <a:xfrm>
            <a:off x="457200" y="1622612"/>
            <a:ext cx="8229600" cy="4503551"/>
          </a:xfrm>
        </p:spPr>
        <p:txBody>
          <a:bodyPr>
            <a:normAutofit/>
          </a:bodyPr>
          <a:lstStyle/>
          <a:p>
            <a:r>
              <a:rPr lang="it-IT" dirty="0"/>
              <a:t>2004 </a:t>
            </a:r>
            <a:r>
              <a:rPr lang="it-IT" dirty="0" err="1"/>
              <a:t>Czech</a:t>
            </a:r>
            <a:r>
              <a:rPr lang="it-IT" dirty="0"/>
              <a:t> Republic, Cyprus, Estonia, </a:t>
            </a:r>
            <a:r>
              <a:rPr lang="it-IT" dirty="0" err="1"/>
              <a:t>Hungary</a:t>
            </a:r>
            <a:r>
              <a:rPr lang="it-IT" dirty="0"/>
              <a:t>, Latvia, Lithuania, Malta, Poland, </a:t>
            </a:r>
            <a:r>
              <a:rPr lang="it-IT" dirty="0" err="1"/>
              <a:t>Slovakia</a:t>
            </a:r>
            <a:r>
              <a:rPr lang="it-IT" dirty="0"/>
              <a:t> and Slovenia </a:t>
            </a:r>
          </a:p>
          <a:p>
            <a:r>
              <a:rPr lang="it-IT" dirty="0"/>
              <a:t>2007 Bulgaria and Romania </a:t>
            </a:r>
          </a:p>
          <a:p>
            <a:r>
              <a:rPr lang="it-IT" dirty="0"/>
              <a:t>2013 </a:t>
            </a:r>
            <a:r>
              <a:rPr lang="it-IT" dirty="0" err="1"/>
              <a:t>Croatia</a:t>
            </a:r>
            <a:endParaRPr lang="it-IT" dirty="0"/>
          </a:p>
          <a:p>
            <a:endParaRPr lang="it-IT" dirty="0"/>
          </a:p>
        </p:txBody>
      </p:sp>
      <p:sp>
        <p:nvSpPr>
          <p:cNvPr id="5" name="Segnaposto numero diapositiva 4">
            <a:extLst>
              <a:ext uri="{FF2B5EF4-FFF2-40B4-BE49-F238E27FC236}">
                <a16:creationId xmlns:a16="http://schemas.microsoft.com/office/drawing/2014/main" id="{78486081-4661-C41D-A16C-E14B8E470067}"/>
              </a:ext>
            </a:extLst>
          </p:cNvPr>
          <p:cNvSpPr>
            <a:spLocks noGrp="1"/>
          </p:cNvSpPr>
          <p:nvPr>
            <p:ph type="sldNum" sz="quarter" idx="12"/>
          </p:nvPr>
        </p:nvSpPr>
        <p:spPr/>
        <p:txBody>
          <a:bodyPr/>
          <a:lstStyle/>
          <a:p>
            <a:fld id="{7CA968BA-1B29-8847-803D-70C2F721C271}" type="slidenum">
              <a:rPr lang="it-IT" smtClean="0"/>
              <a:t>17</a:t>
            </a:fld>
            <a:endParaRPr lang="it-IT"/>
          </a:p>
        </p:txBody>
      </p:sp>
    </p:spTree>
    <p:extLst>
      <p:ext uri="{BB962C8B-B14F-4D97-AF65-F5344CB8AC3E}">
        <p14:creationId xmlns:p14="http://schemas.microsoft.com/office/powerpoint/2010/main" val="197069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C5E56-96B4-C4C6-78A9-0236048B4733}"/>
              </a:ext>
            </a:extLst>
          </p:cNvPr>
          <p:cNvSpPr>
            <a:spLocks noGrp="1"/>
          </p:cNvSpPr>
          <p:nvPr>
            <p:ph type="title"/>
          </p:nvPr>
        </p:nvSpPr>
        <p:spPr/>
        <p:txBody>
          <a:bodyPr>
            <a:normAutofit/>
          </a:bodyPr>
          <a:lstStyle/>
          <a:p>
            <a:r>
              <a:rPr lang="en-US" sz="3200" b="1" dirty="0"/>
              <a:t>3. Rules for Membership</a:t>
            </a:r>
            <a:endParaRPr lang="it-IT" sz="3200" dirty="0"/>
          </a:p>
        </p:txBody>
      </p:sp>
      <p:sp>
        <p:nvSpPr>
          <p:cNvPr id="3" name="Segnaposto contenuto 2">
            <a:extLst>
              <a:ext uri="{FF2B5EF4-FFF2-40B4-BE49-F238E27FC236}">
                <a16:creationId xmlns:a16="http://schemas.microsoft.com/office/drawing/2014/main" id="{CE8021CE-AAEC-CA57-C0AC-458A43B41685}"/>
              </a:ext>
            </a:extLst>
          </p:cNvPr>
          <p:cNvSpPr>
            <a:spLocks noGrp="1"/>
          </p:cNvSpPr>
          <p:nvPr>
            <p:ph idx="1"/>
          </p:nvPr>
        </p:nvSpPr>
        <p:spPr/>
        <p:txBody>
          <a:bodyPr>
            <a:normAutofit/>
          </a:bodyPr>
          <a:lstStyle/>
          <a:p>
            <a:pPr marL="0" indent="0" algn="just">
              <a:buNone/>
            </a:pPr>
            <a:r>
              <a:rPr lang="en-US" dirty="0"/>
              <a:t>The Treaty of Lisbon (2007-2009): </a:t>
            </a:r>
          </a:p>
          <a:p>
            <a:pPr marL="0" indent="0" algn="just">
              <a:buNone/>
            </a:pPr>
            <a:endParaRPr lang="en-US" dirty="0"/>
          </a:p>
          <a:p>
            <a:pPr algn="just"/>
            <a:r>
              <a:rPr lang="en-US" dirty="0"/>
              <a:t> drew on the version of Art. 49 TEU </a:t>
            </a:r>
          </a:p>
          <a:p>
            <a:pPr algn="just"/>
            <a:r>
              <a:rPr lang="en-US" dirty="0"/>
              <a:t> added new requirements </a:t>
            </a:r>
          </a:p>
          <a:p>
            <a:pPr algn="just"/>
            <a:r>
              <a:rPr lang="en-US" dirty="0"/>
              <a:t>and conditions for membership agreed by the European Council.</a:t>
            </a:r>
            <a:endParaRPr lang="it-IT" dirty="0"/>
          </a:p>
        </p:txBody>
      </p:sp>
      <p:sp>
        <p:nvSpPr>
          <p:cNvPr id="5" name="Segnaposto numero diapositiva 4">
            <a:extLst>
              <a:ext uri="{FF2B5EF4-FFF2-40B4-BE49-F238E27FC236}">
                <a16:creationId xmlns:a16="http://schemas.microsoft.com/office/drawing/2014/main" id="{67B4372E-89F6-A241-FC71-A3F67E5EB5A1}"/>
              </a:ext>
            </a:extLst>
          </p:cNvPr>
          <p:cNvSpPr>
            <a:spLocks noGrp="1"/>
          </p:cNvSpPr>
          <p:nvPr>
            <p:ph type="sldNum" sz="quarter" idx="12"/>
          </p:nvPr>
        </p:nvSpPr>
        <p:spPr/>
        <p:txBody>
          <a:bodyPr/>
          <a:lstStyle/>
          <a:p>
            <a:fld id="{7CA968BA-1B29-8847-803D-70C2F721C271}" type="slidenum">
              <a:rPr lang="it-IT" smtClean="0"/>
              <a:t>18</a:t>
            </a:fld>
            <a:endParaRPr lang="it-IT"/>
          </a:p>
        </p:txBody>
      </p:sp>
    </p:spTree>
    <p:extLst>
      <p:ext uri="{BB962C8B-B14F-4D97-AF65-F5344CB8AC3E}">
        <p14:creationId xmlns:p14="http://schemas.microsoft.com/office/powerpoint/2010/main" val="273111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9D81D-0C7D-72B9-AAA5-ED563409A92E}"/>
              </a:ext>
            </a:extLst>
          </p:cNvPr>
          <p:cNvSpPr>
            <a:spLocks noGrp="1"/>
          </p:cNvSpPr>
          <p:nvPr>
            <p:ph type="title"/>
          </p:nvPr>
        </p:nvSpPr>
        <p:spPr/>
        <p:txBody>
          <a:bodyPr>
            <a:normAutofit/>
          </a:bodyPr>
          <a:lstStyle/>
          <a:p>
            <a:r>
              <a:rPr lang="en-US" sz="3200" b="1" dirty="0"/>
              <a:t>3. Rules for Membership</a:t>
            </a:r>
            <a:endParaRPr lang="it-IT" sz="3200" dirty="0"/>
          </a:p>
        </p:txBody>
      </p:sp>
      <p:sp>
        <p:nvSpPr>
          <p:cNvPr id="3" name="Segnaposto contenuto 2">
            <a:extLst>
              <a:ext uri="{FF2B5EF4-FFF2-40B4-BE49-F238E27FC236}">
                <a16:creationId xmlns:a16="http://schemas.microsoft.com/office/drawing/2014/main" id="{09FC5B48-6D5E-1B05-6963-DEF3D781A0F4}"/>
              </a:ext>
            </a:extLst>
          </p:cNvPr>
          <p:cNvSpPr>
            <a:spLocks noGrp="1"/>
          </p:cNvSpPr>
          <p:nvPr>
            <p:ph idx="1"/>
          </p:nvPr>
        </p:nvSpPr>
        <p:spPr/>
        <p:txBody>
          <a:bodyPr>
            <a:normAutofit fontScale="62500" lnSpcReduction="20000"/>
          </a:bodyPr>
          <a:lstStyle/>
          <a:p>
            <a:pPr marL="0" indent="0" algn="ctr">
              <a:buNone/>
            </a:pPr>
            <a:r>
              <a:rPr lang="en-US" dirty="0"/>
              <a:t>Article 49 TEU </a:t>
            </a:r>
          </a:p>
          <a:p>
            <a:pPr marL="0" indent="0">
              <a:buNone/>
            </a:pPr>
            <a:endParaRPr lang="en-US" b="1" dirty="0"/>
          </a:p>
          <a:p>
            <a:pPr marL="0" indent="0" algn="just">
              <a:buNone/>
            </a:pPr>
            <a:r>
              <a:rPr lang="en-US" b="1" i="1" dirty="0"/>
              <a:t>Any European State which respects the values referred to in Article 2 and is committed to promoting them may apply to become a member of the Union</a:t>
            </a:r>
            <a:r>
              <a:rPr lang="en-US" i="1" dirty="0"/>
              <a:t>. </a:t>
            </a:r>
            <a:r>
              <a:rPr lang="en-US" b="1" i="1" dirty="0"/>
              <a:t>The European Parliament and national Parliaments shall be notified of this application</a:t>
            </a:r>
            <a:r>
              <a:rPr lang="en-US" i="1" dirty="0"/>
              <a:t>. The applicant State shall address its application to the Council, which shall act unanimously after consulting the Commission and after receiving the consent of the European Parliament, which shall act by a majority of its component members. </a:t>
            </a:r>
            <a:r>
              <a:rPr lang="en-US" b="1" i="1" dirty="0"/>
              <a:t>The conditions of eligibility agreed upon by the European Council shall be taken into account</a:t>
            </a:r>
            <a:r>
              <a:rPr lang="en-US" i="1" dirty="0"/>
              <a:t>. </a:t>
            </a:r>
          </a:p>
          <a:p>
            <a:pPr marL="0" indent="0" algn="just">
              <a:buNone/>
            </a:pPr>
            <a:r>
              <a:rPr lang="en-US" i="1" dirty="0"/>
              <a:t>The conditions of admission and the adjustments to the Treaties on which the Union is founded, which such admission entails, shall be the subject of an agreement between the Member States and the applicant State. This agreement shall be submitted for ratification by all the contracting States in accordance with their respective constitutional requirements.</a:t>
            </a:r>
            <a:endParaRPr lang="it-IT" i="1" dirty="0"/>
          </a:p>
        </p:txBody>
      </p:sp>
      <p:sp>
        <p:nvSpPr>
          <p:cNvPr id="5" name="Segnaposto numero diapositiva 4">
            <a:extLst>
              <a:ext uri="{FF2B5EF4-FFF2-40B4-BE49-F238E27FC236}">
                <a16:creationId xmlns:a16="http://schemas.microsoft.com/office/drawing/2014/main" id="{E66560C5-90CE-97F1-5FBB-7D7E8D938305}"/>
              </a:ext>
            </a:extLst>
          </p:cNvPr>
          <p:cNvSpPr>
            <a:spLocks noGrp="1"/>
          </p:cNvSpPr>
          <p:nvPr>
            <p:ph type="sldNum" sz="quarter" idx="12"/>
          </p:nvPr>
        </p:nvSpPr>
        <p:spPr/>
        <p:txBody>
          <a:bodyPr/>
          <a:lstStyle/>
          <a:p>
            <a:fld id="{7CA968BA-1B29-8847-803D-70C2F721C271}" type="slidenum">
              <a:rPr lang="it-IT" smtClean="0"/>
              <a:t>19</a:t>
            </a:fld>
            <a:endParaRPr lang="it-IT"/>
          </a:p>
        </p:txBody>
      </p:sp>
    </p:spTree>
    <p:extLst>
      <p:ext uri="{BB962C8B-B14F-4D97-AF65-F5344CB8AC3E}">
        <p14:creationId xmlns:p14="http://schemas.microsoft.com/office/powerpoint/2010/main" val="113744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err="1"/>
              <a:t>Summary</a:t>
            </a:r>
            <a:r>
              <a:rPr lang="it-IT" sz="3200" b="1" dirty="0"/>
              <a:t> </a:t>
            </a:r>
          </a:p>
        </p:txBody>
      </p:sp>
      <p:sp>
        <p:nvSpPr>
          <p:cNvPr id="3" name="Segnaposto contenuto 2"/>
          <p:cNvSpPr>
            <a:spLocks noGrp="1"/>
          </p:cNvSpPr>
          <p:nvPr>
            <p:ph idx="1"/>
          </p:nvPr>
        </p:nvSpPr>
        <p:spPr/>
        <p:txBody>
          <a:bodyPr>
            <a:normAutofit/>
          </a:bodyPr>
          <a:lstStyle/>
          <a:p>
            <a:pPr marL="514350" indent="-514350" algn="just">
              <a:buFont typeface="+mj-lt"/>
              <a:buAutoNum type="arabicPeriod"/>
            </a:pPr>
            <a:r>
              <a:rPr lang="it-IT" sz="3200" b="1" dirty="0" err="1"/>
              <a:t>Introductory</a:t>
            </a:r>
            <a:r>
              <a:rPr lang="it-IT" sz="3200" b="1" dirty="0"/>
              <a:t> </a:t>
            </a:r>
            <a:r>
              <a:rPr lang="it-IT" sz="3200" b="1" dirty="0" err="1"/>
              <a:t>remarks</a:t>
            </a:r>
            <a:endParaRPr lang="it-IT" sz="3200" b="1" dirty="0"/>
          </a:p>
          <a:p>
            <a:pPr marL="514350" indent="-514350" algn="just">
              <a:buFont typeface="+mj-lt"/>
              <a:buAutoNum type="arabicPeriod"/>
            </a:pPr>
            <a:r>
              <a:rPr lang="it-IT" sz="3200" b="1" dirty="0">
                <a:latin typeface="+mn-lt"/>
              </a:rPr>
              <a:t>From EU </a:t>
            </a:r>
            <a:r>
              <a:rPr lang="it-IT" sz="3200" b="1" dirty="0" err="1">
                <a:latin typeface="+mn-lt"/>
              </a:rPr>
              <a:t>Principles</a:t>
            </a:r>
            <a:r>
              <a:rPr lang="it-IT" sz="3200" b="1" dirty="0">
                <a:latin typeface="+mn-lt"/>
              </a:rPr>
              <a:t> to EU </a:t>
            </a:r>
            <a:r>
              <a:rPr lang="it-IT" sz="3200" b="1" dirty="0" err="1">
                <a:latin typeface="+mn-lt"/>
              </a:rPr>
              <a:t>Values</a:t>
            </a:r>
            <a:endParaRPr lang="it-IT" sz="3200" b="1" dirty="0">
              <a:latin typeface="+mn-lt"/>
            </a:endParaRPr>
          </a:p>
          <a:p>
            <a:pPr marL="514350" indent="-514350" algn="just">
              <a:buFont typeface="+mj-lt"/>
              <a:buAutoNum type="arabicPeriod"/>
            </a:pPr>
            <a:r>
              <a:rPr lang="en-US" sz="3200" b="1" dirty="0"/>
              <a:t>Rules for Membership</a:t>
            </a:r>
          </a:p>
          <a:p>
            <a:pPr marL="514350" indent="-514350" algn="just">
              <a:buFont typeface="+mj-lt"/>
              <a:buAutoNum type="arabicPeriod"/>
            </a:pPr>
            <a:r>
              <a:rPr lang="en-US" sz="3200" b="1" dirty="0"/>
              <a:t>The Prospect of Accession: the Candidates</a:t>
            </a:r>
          </a:p>
          <a:p>
            <a:pPr marL="514350" indent="-514350" algn="just">
              <a:buFont typeface="+mj-lt"/>
              <a:buAutoNum type="arabicPeriod"/>
            </a:pPr>
            <a:r>
              <a:rPr lang="en-US" sz="3200" b="1" dirty="0"/>
              <a:t>Promoting the Respect of the EU Values in Candidate </a:t>
            </a:r>
            <a:r>
              <a:rPr lang="en-US" b="1" dirty="0"/>
              <a:t>C</a:t>
            </a:r>
            <a:r>
              <a:rPr lang="en-US" sz="3200" b="1" dirty="0"/>
              <a:t>ountries</a:t>
            </a:r>
          </a:p>
          <a:p>
            <a:pPr marL="514350" indent="-514350" algn="just">
              <a:buFont typeface="+mj-lt"/>
              <a:buAutoNum type="arabicPeriod"/>
            </a:pPr>
            <a:r>
              <a:rPr lang="en-US" b="1" dirty="0"/>
              <a:t>Conclusions </a:t>
            </a:r>
            <a:endParaRPr lang="it-IT" b="1" dirty="0"/>
          </a:p>
        </p:txBody>
      </p:sp>
      <p:sp>
        <p:nvSpPr>
          <p:cNvPr id="5" name="Segnaposto numero diapositiva 4">
            <a:extLst>
              <a:ext uri="{FF2B5EF4-FFF2-40B4-BE49-F238E27FC236}">
                <a16:creationId xmlns:a16="http://schemas.microsoft.com/office/drawing/2014/main" id="{B6733697-072A-3CE1-16CA-E626C208FDCA}"/>
              </a:ext>
            </a:extLst>
          </p:cNvPr>
          <p:cNvSpPr>
            <a:spLocks noGrp="1"/>
          </p:cNvSpPr>
          <p:nvPr>
            <p:ph type="sldNum" sz="quarter" idx="12"/>
          </p:nvPr>
        </p:nvSpPr>
        <p:spPr/>
        <p:txBody>
          <a:bodyPr/>
          <a:lstStyle/>
          <a:p>
            <a:fld id="{7CA968BA-1B29-8847-803D-70C2F721C271}" type="slidenum">
              <a:rPr lang="it-IT" smtClean="0"/>
              <a:t>2</a:t>
            </a:fld>
            <a:endParaRPr lang="it-IT"/>
          </a:p>
        </p:txBody>
      </p:sp>
    </p:spTree>
    <p:extLst>
      <p:ext uri="{BB962C8B-B14F-4D97-AF65-F5344CB8AC3E}">
        <p14:creationId xmlns:p14="http://schemas.microsoft.com/office/powerpoint/2010/main" val="331123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B8F3F-7AFD-EE31-31BD-54AC1DF61647}"/>
              </a:ext>
            </a:extLst>
          </p:cNvPr>
          <p:cNvSpPr>
            <a:spLocks noGrp="1"/>
          </p:cNvSpPr>
          <p:nvPr>
            <p:ph type="title"/>
          </p:nvPr>
        </p:nvSpPr>
        <p:spPr>
          <a:xfrm>
            <a:off x="457200" y="731837"/>
            <a:ext cx="8229600" cy="995680"/>
          </a:xfrm>
        </p:spPr>
        <p:txBody>
          <a:bodyPr>
            <a:normAutofit/>
          </a:bodyPr>
          <a:lstStyle/>
          <a:p>
            <a:pPr algn="just"/>
            <a:r>
              <a:rPr lang="en-US" sz="3200" b="1" dirty="0"/>
              <a:t>4. The Prospect of Accession: the Candidates </a:t>
            </a:r>
            <a:endParaRPr lang="it-IT" sz="3200" b="1" dirty="0"/>
          </a:p>
        </p:txBody>
      </p:sp>
      <p:sp>
        <p:nvSpPr>
          <p:cNvPr id="3" name="Segnaposto contenuto 2">
            <a:extLst>
              <a:ext uri="{FF2B5EF4-FFF2-40B4-BE49-F238E27FC236}">
                <a16:creationId xmlns:a16="http://schemas.microsoft.com/office/drawing/2014/main" id="{EC393D2A-1C6C-CA5D-FB4E-A59A4F86D677}"/>
              </a:ext>
            </a:extLst>
          </p:cNvPr>
          <p:cNvSpPr>
            <a:spLocks noGrp="1"/>
          </p:cNvSpPr>
          <p:nvPr>
            <p:ph idx="1"/>
          </p:nvPr>
        </p:nvSpPr>
        <p:spPr/>
        <p:txBody>
          <a:bodyPr>
            <a:normAutofit fontScale="85000" lnSpcReduction="20000"/>
          </a:bodyPr>
          <a:lstStyle/>
          <a:p>
            <a:pPr marL="0" indent="0">
              <a:buNone/>
            </a:pPr>
            <a:r>
              <a:rPr lang="it-IT" dirty="0"/>
              <a:t>The </a:t>
            </a:r>
            <a:r>
              <a:rPr lang="it-IT" dirty="0" err="1"/>
              <a:t>current</a:t>
            </a:r>
            <a:r>
              <a:rPr lang="it-IT" dirty="0"/>
              <a:t> candidate countries are: </a:t>
            </a:r>
          </a:p>
          <a:p>
            <a:r>
              <a:rPr lang="it-IT" dirty="0"/>
              <a:t> </a:t>
            </a:r>
            <a:r>
              <a:rPr lang="it-IT" dirty="0" err="1"/>
              <a:t>Turkey</a:t>
            </a:r>
            <a:r>
              <a:rPr lang="it-IT" dirty="0"/>
              <a:t> (</a:t>
            </a:r>
            <a:r>
              <a:rPr lang="it-IT" dirty="0" err="1"/>
              <a:t>since</a:t>
            </a:r>
            <a:r>
              <a:rPr lang="it-IT" dirty="0"/>
              <a:t> 1999); </a:t>
            </a:r>
          </a:p>
          <a:p>
            <a:r>
              <a:rPr lang="it-IT" dirty="0"/>
              <a:t> North Macedonia (</a:t>
            </a:r>
            <a:r>
              <a:rPr lang="it-IT" dirty="0" err="1"/>
              <a:t>since</a:t>
            </a:r>
            <a:r>
              <a:rPr lang="it-IT" dirty="0"/>
              <a:t> 2005); </a:t>
            </a:r>
          </a:p>
          <a:p>
            <a:r>
              <a:rPr lang="it-IT" dirty="0"/>
              <a:t> Montenegro (</a:t>
            </a:r>
            <a:r>
              <a:rPr lang="it-IT" dirty="0" err="1"/>
              <a:t>since</a:t>
            </a:r>
            <a:r>
              <a:rPr lang="it-IT" dirty="0"/>
              <a:t> 2010); </a:t>
            </a:r>
          </a:p>
          <a:p>
            <a:r>
              <a:rPr lang="it-IT" dirty="0"/>
              <a:t> Serbia (</a:t>
            </a:r>
            <a:r>
              <a:rPr lang="it-IT" dirty="0" err="1"/>
              <a:t>since</a:t>
            </a:r>
            <a:r>
              <a:rPr lang="it-IT" dirty="0"/>
              <a:t> 2012); </a:t>
            </a:r>
          </a:p>
          <a:p>
            <a:r>
              <a:rPr lang="it-IT" dirty="0"/>
              <a:t> Albania (</a:t>
            </a:r>
            <a:r>
              <a:rPr lang="it-IT" dirty="0" err="1"/>
              <a:t>since</a:t>
            </a:r>
            <a:r>
              <a:rPr lang="it-IT" dirty="0"/>
              <a:t> 2014);</a:t>
            </a:r>
          </a:p>
          <a:p>
            <a:r>
              <a:rPr lang="it-IT" dirty="0"/>
              <a:t>Bosnia and </a:t>
            </a:r>
            <a:r>
              <a:rPr lang="it-IT" dirty="0" err="1"/>
              <a:t>Herzegovina</a:t>
            </a:r>
            <a:r>
              <a:rPr lang="it-IT" dirty="0"/>
              <a:t> (</a:t>
            </a:r>
            <a:r>
              <a:rPr lang="it-IT" dirty="0" err="1"/>
              <a:t>since</a:t>
            </a:r>
            <a:r>
              <a:rPr lang="it-IT" dirty="0"/>
              <a:t> 2022); </a:t>
            </a:r>
          </a:p>
          <a:p>
            <a:r>
              <a:rPr lang="it-IT" dirty="0"/>
              <a:t>Moldova (</a:t>
            </a:r>
            <a:r>
              <a:rPr lang="it-IT" dirty="0" err="1"/>
              <a:t>since</a:t>
            </a:r>
            <a:r>
              <a:rPr lang="it-IT" dirty="0"/>
              <a:t> 2022); </a:t>
            </a:r>
          </a:p>
          <a:p>
            <a:r>
              <a:rPr lang="it-IT" dirty="0"/>
              <a:t> Ukraine (</a:t>
            </a:r>
            <a:r>
              <a:rPr lang="it-IT" dirty="0" err="1"/>
              <a:t>since</a:t>
            </a:r>
            <a:r>
              <a:rPr lang="it-IT" dirty="0"/>
              <a:t> 2022);</a:t>
            </a:r>
          </a:p>
          <a:p>
            <a:r>
              <a:rPr lang="it-IT" dirty="0"/>
              <a:t>Georgia (</a:t>
            </a:r>
            <a:r>
              <a:rPr lang="it-IT" dirty="0" err="1"/>
              <a:t>since</a:t>
            </a:r>
            <a:r>
              <a:rPr lang="it-IT" dirty="0"/>
              <a:t> 2023). </a:t>
            </a:r>
          </a:p>
        </p:txBody>
      </p:sp>
      <p:sp>
        <p:nvSpPr>
          <p:cNvPr id="5" name="Segnaposto numero diapositiva 4">
            <a:extLst>
              <a:ext uri="{FF2B5EF4-FFF2-40B4-BE49-F238E27FC236}">
                <a16:creationId xmlns:a16="http://schemas.microsoft.com/office/drawing/2014/main" id="{8BB5F8A5-4E3E-9623-2AB1-AD29A984EE81}"/>
              </a:ext>
            </a:extLst>
          </p:cNvPr>
          <p:cNvSpPr>
            <a:spLocks noGrp="1"/>
          </p:cNvSpPr>
          <p:nvPr>
            <p:ph type="sldNum" sz="quarter" idx="12"/>
          </p:nvPr>
        </p:nvSpPr>
        <p:spPr/>
        <p:txBody>
          <a:bodyPr/>
          <a:lstStyle/>
          <a:p>
            <a:fld id="{7CA968BA-1B29-8847-803D-70C2F721C271}" type="slidenum">
              <a:rPr lang="it-IT" smtClean="0"/>
              <a:t>20</a:t>
            </a:fld>
            <a:endParaRPr lang="it-IT"/>
          </a:p>
        </p:txBody>
      </p:sp>
    </p:spTree>
    <p:extLst>
      <p:ext uri="{BB962C8B-B14F-4D97-AF65-F5344CB8AC3E}">
        <p14:creationId xmlns:p14="http://schemas.microsoft.com/office/powerpoint/2010/main" val="337331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F661A2-F198-7BAF-4D94-77E435697183}"/>
              </a:ext>
            </a:extLst>
          </p:cNvPr>
          <p:cNvSpPr>
            <a:spLocks noGrp="1"/>
          </p:cNvSpPr>
          <p:nvPr>
            <p:ph type="title"/>
          </p:nvPr>
        </p:nvSpPr>
        <p:spPr/>
        <p:txBody>
          <a:bodyPr>
            <a:normAutofit fontScale="90000"/>
          </a:bodyPr>
          <a:lstStyle/>
          <a:p>
            <a:r>
              <a:rPr lang="en-US" sz="3200" b="1" dirty="0"/>
              <a:t>4. Promoting the Respect of the Values in the Candidate Countries</a:t>
            </a:r>
            <a:endParaRPr lang="it-IT" sz="3200" dirty="0"/>
          </a:p>
        </p:txBody>
      </p:sp>
      <p:sp>
        <p:nvSpPr>
          <p:cNvPr id="3" name="Segnaposto contenuto 2">
            <a:extLst>
              <a:ext uri="{FF2B5EF4-FFF2-40B4-BE49-F238E27FC236}">
                <a16:creationId xmlns:a16="http://schemas.microsoft.com/office/drawing/2014/main" id="{7BE37871-A1A0-616A-ABD8-7E0C0A311D3B}"/>
              </a:ext>
            </a:extLst>
          </p:cNvPr>
          <p:cNvSpPr>
            <a:spLocks noGrp="1"/>
          </p:cNvSpPr>
          <p:nvPr>
            <p:ph idx="1"/>
          </p:nvPr>
        </p:nvSpPr>
        <p:spPr/>
        <p:txBody>
          <a:bodyPr>
            <a:normAutofit fontScale="77500" lnSpcReduction="20000"/>
          </a:bodyPr>
          <a:lstStyle/>
          <a:p>
            <a:pPr algn="just"/>
            <a:r>
              <a:rPr lang="en-US" dirty="0"/>
              <a:t>Membership requires that the candidate country has achieved </a:t>
            </a:r>
          </a:p>
          <a:p>
            <a:pPr algn="just"/>
            <a:r>
              <a:rPr lang="en-US" dirty="0"/>
              <a:t>[1] stability of institutions guaranteeing democracy, the rule of law, human rights and respect for and protection of minorities, </a:t>
            </a:r>
          </a:p>
          <a:p>
            <a:pPr algn="just"/>
            <a:r>
              <a:rPr lang="en-US" dirty="0"/>
              <a:t>[2] the existence of a functioning market economy as well as the capacity to cope with competitive pressure and market forces within the Union. </a:t>
            </a:r>
          </a:p>
          <a:p>
            <a:pPr algn="just"/>
            <a:r>
              <a:rPr lang="en-US" dirty="0"/>
              <a:t>[3] the candidate's ability to take on the obligations of membership including adherence to the aims of political, economic and monetary union’. [</a:t>
            </a:r>
            <a:r>
              <a:rPr lang="en-US" b="1" dirty="0"/>
              <a:t>Presidency Conclusions, Copenhagen European Council, 21-22 June 1993</a:t>
            </a:r>
            <a:r>
              <a:rPr lang="en-US" dirty="0"/>
              <a:t>]</a:t>
            </a:r>
            <a:endParaRPr lang="it-IT" dirty="0"/>
          </a:p>
        </p:txBody>
      </p:sp>
      <p:sp>
        <p:nvSpPr>
          <p:cNvPr id="5" name="Segnaposto numero diapositiva 4">
            <a:extLst>
              <a:ext uri="{FF2B5EF4-FFF2-40B4-BE49-F238E27FC236}">
                <a16:creationId xmlns:a16="http://schemas.microsoft.com/office/drawing/2014/main" id="{4DA09957-BCFB-DB27-F61E-2F5E2C446F6E}"/>
              </a:ext>
            </a:extLst>
          </p:cNvPr>
          <p:cNvSpPr>
            <a:spLocks noGrp="1"/>
          </p:cNvSpPr>
          <p:nvPr>
            <p:ph type="sldNum" sz="quarter" idx="12"/>
          </p:nvPr>
        </p:nvSpPr>
        <p:spPr/>
        <p:txBody>
          <a:bodyPr/>
          <a:lstStyle/>
          <a:p>
            <a:fld id="{7CA968BA-1B29-8847-803D-70C2F721C271}" type="slidenum">
              <a:rPr lang="it-IT" smtClean="0"/>
              <a:t>21</a:t>
            </a:fld>
            <a:endParaRPr lang="it-IT"/>
          </a:p>
        </p:txBody>
      </p:sp>
    </p:spTree>
    <p:extLst>
      <p:ext uri="{BB962C8B-B14F-4D97-AF65-F5344CB8AC3E}">
        <p14:creationId xmlns:p14="http://schemas.microsoft.com/office/powerpoint/2010/main" val="377833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B45ED0-618A-7C86-31C1-656C3ED609A9}"/>
              </a:ext>
            </a:extLst>
          </p:cNvPr>
          <p:cNvSpPr>
            <a:spLocks noGrp="1"/>
          </p:cNvSpPr>
          <p:nvPr>
            <p:ph type="title"/>
          </p:nvPr>
        </p:nvSpPr>
        <p:spPr/>
        <p:txBody>
          <a:bodyPr>
            <a:normAutofit fontScale="90000"/>
          </a:bodyPr>
          <a:lstStyle/>
          <a:p>
            <a:pPr algn="just"/>
            <a:r>
              <a:rPr lang="en-US" sz="3200" b="1" dirty="0"/>
              <a:t>5. Promoting the Respect of the Values in the Candidate Countries</a:t>
            </a:r>
            <a:endParaRPr lang="it-IT" sz="3200" dirty="0"/>
          </a:p>
        </p:txBody>
      </p:sp>
      <p:sp>
        <p:nvSpPr>
          <p:cNvPr id="3" name="Segnaposto contenuto 2">
            <a:extLst>
              <a:ext uri="{FF2B5EF4-FFF2-40B4-BE49-F238E27FC236}">
                <a16:creationId xmlns:a16="http://schemas.microsoft.com/office/drawing/2014/main" id="{0361EC6B-5A4B-CF90-7FE0-A27E5EFF70BB}"/>
              </a:ext>
            </a:extLst>
          </p:cNvPr>
          <p:cNvSpPr>
            <a:spLocks noGrp="1"/>
          </p:cNvSpPr>
          <p:nvPr>
            <p:ph idx="1"/>
          </p:nvPr>
        </p:nvSpPr>
        <p:spPr/>
        <p:txBody>
          <a:bodyPr>
            <a:normAutofit fontScale="55000" lnSpcReduction="20000"/>
          </a:bodyPr>
          <a:lstStyle/>
          <a:p>
            <a:pPr algn="just"/>
            <a:endParaRPr lang="en-US" dirty="0"/>
          </a:p>
          <a:p>
            <a:pPr algn="just"/>
            <a:r>
              <a:rPr lang="en-US" dirty="0"/>
              <a:t>Pre-Conditions of Article 49 TEU and article 2 TEU</a:t>
            </a:r>
          </a:p>
          <a:p>
            <a:pPr algn="just"/>
            <a:endParaRPr lang="en-US" dirty="0"/>
          </a:p>
          <a:p>
            <a:pPr algn="just"/>
            <a:r>
              <a:rPr lang="en-US" dirty="0"/>
              <a:t>Additional conditions: Criteria </a:t>
            </a:r>
          </a:p>
          <a:p>
            <a:pPr algn="just"/>
            <a:endParaRPr lang="en-US" dirty="0"/>
          </a:p>
          <a:p>
            <a:pPr algn="just"/>
            <a:r>
              <a:rPr lang="en-US" sz="3200" dirty="0"/>
              <a:t>New </a:t>
            </a:r>
            <a:r>
              <a:rPr lang="en-US" dirty="0"/>
              <a:t>Enlargement Methodology</a:t>
            </a:r>
          </a:p>
          <a:p>
            <a:pPr algn="just"/>
            <a:endParaRPr lang="en-US" sz="3200" dirty="0"/>
          </a:p>
          <a:p>
            <a:pPr algn="just"/>
            <a:r>
              <a:rPr lang="en-US" sz="3200" dirty="0"/>
              <a:t>Monitoring their compliance with the rule of law: Chapters 23 and Chapter 24 of acquis “primacy” of the rule of law over other values</a:t>
            </a:r>
          </a:p>
          <a:p>
            <a:pPr marL="0" indent="0" algn="just">
              <a:buNone/>
            </a:pPr>
            <a:endParaRPr lang="en-US" sz="3200" dirty="0"/>
          </a:p>
          <a:p>
            <a:pPr algn="just"/>
            <a:r>
              <a:rPr lang="en-US" sz="3200" dirty="0"/>
              <a:t>Strong economic conditionality </a:t>
            </a:r>
          </a:p>
          <a:p>
            <a:pPr algn="just"/>
            <a:endParaRPr lang="en-US" sz="3200" dirty="0"/>
          </a:p>
          <a:p>
            <a:pPr algn="just"/>
            <a:r>
              <a:rPr lang="en-US" sz="3200" dirty="0">
                <a:hlinkClick r:id="rId2"/>
              </a:rPr>
              <a:t>REGULATION (EU) 2021/1529 OF THE EUROPEAN PARLIAMENT AND OF THE COUNCIL of 15 September 2021 establishing the Instrument for Pre-Accession assistance (IPA III)</a:t>
            </a:r>
            <a:r>
              <a:rPr lang="en-US" sz="3200" dirty="0"/>
              <a:t> for the Western Balkans </a:t>
            </a:r>
          </a:p>
          <a:p>
            <a:pPr algn="just"/>
            <a:endParaRPr lang="en-US" sz="3200" dirty="0"/>
          </a:p>
          <a:p>
            <a:endParaRPr lang="it-IT" dirty="0"/>
          </a:p>
        </p:txBody>
      </p:sp>
      <p:sp>
        <p:nvSpPr>
          <p:cNvPr id="5" name="Segnaposto numero diapositiva 4">
            <a:extLst>
              <a:ext uri="{FF2B5EF4-FFF2-40B4-BE49-F238E27FC236}">
                <a16:creationId xmlns:a16="http://schemas.microsoft.com/office/drawing/2014/main" id="{F19723D2-9B10-B12F-0C26-7655913C82C1}"/>
              </a:ext>
            </a:extLst>
          </p:cNvPr>
          <p:cNvSpPr>
            <a:spLocks noGrp="1"/>
          </p:cNvSpPr>
          <p:nvPr>
            <p:ph type="sldNum" sz="quarter" idx="12"/>
          </p:nvPr>
        </p:nvSpPr>
        <p:spPr/>
        <p:txBody>
          <a:bodyPr/>
          <a:lstStyle/>
          <a:p>
            <a:fld id="{7CA968BA-1B29-8847-803D-70C2F721C271}" type="slidenum">
              <a:rPr lang="it-IT" smtClean="0"/>
              <a:t>22</a:t>
            </a:fld>
            <a:endParaRPr lang="it-IT"/>
          </a:p>
        </p:txBody>
      </p:sp>
    </p:spTree>
    <p:extLst>
      <p:ext uri="{BB962C8B-B14F-4D97-AF65-F5344CB8AC3E}">
        <p14:creationId xmlns:p14="http://schemas.microsoft.com/office/powerpoint/2010/main" val="398800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13E8-1BAE-C0FC-065D-F7E3186F6CB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B071B3B-9E0A-0600-4BB8-70EB0B36B409}"/>
              </a:ext>
            </a:extLst>
          </p:cNvPr>
          <p:cNvSpPr>
            <a:spLocks noGrp="1"/>
          </p:cNvSpPr>
          <p:nvPr>
            <p:ph type="title"/>
          </p:nvPr>
        </p:nvSpPr>
        <p:spPr/>
        <p:txBody>
          <a:bodyPr>
            <a:normAutofit/>
          </a:bodyPr>
          <a:lstStyle/>
          <a:p>
            <a:pPr algn="just"/>
            <a:r>
              <a:rPr lang="en-US" sz="3200" b="1" dirty="0"/>
              <a:t>6. Conclusions </a:t>
            </a:r>
            <a:endParaRPr lang="it-IT" sz="3200" dirty="0"/>
          </a:p>
        </p:txBody>
      </p:sp>
      <p:sp>
        <p:nvSpPr>
          <p:cNvPr id="3" name="Segnaposto contenuto 2">
            <a:extLst>
              <a:ext uri="{FF2B5EF4-FFF2-40B4-BE49-F238E27FC236}">
                <a16:creationId xmlns:a16="http://schemas.microsoft.com/office/drawing/2014/main" id="{6DFC062B-B344-80B2-5657-8B12D06F2785}"/>
              </a:ext>
            </a:extLst>
          </p:cNvPr>
          <p:cNvSpPr>
            <a:spLocks noGrp="1"/>
          </p:cNvSpPr>
          <p:nvPr>
            <p:ph idx="1"/>
          </p:nvPr>
        </p:nvSpPr>
        <p:spPr/>
        <p:txBody>
          <a:bodyPr>
            <a:normAutofit/>
          </a:bodyPr>
          <a:lstStyle/>
          <a:p>
            <a:pPr algn="just"/>
            <a:endParaRPr lang="en-US" sz="2000" dirty="0"/>
          </a:p>
          <a:p>
            <a:pPr marL="0" indent="0" algn="just">
              <a:buNone/>
            </a:pPr>
            <a:endParaRPr lang="en-US" sz="2000" dirty="0"/>
          </a:p>
          <a:p>
            <a:pPr algn="just"/>
            <a:r>
              <a:rPr lang="en-US" sz="2000" dirty="0"/>
              <a:t>internal disunity</a:t>
            </a:r>
          </a:p>
          <a:p>
            <a:pPr algn="just"/>
            <a:endParaRPr lang="en-US" sz="2000" dirty="0"/>
          </a:p>
          <a:p>
            <a:pPr algn="just"/>
            <a:r>
              <a:rPr lang="en-US" sz="2000" dirty="0"/>
              <a:t>gradual integration</a:t>
            </a:r>
          </a:p>
          <a:p>
            <a:pPr algn="just"/>
            <a:endParaRPr lang="en-US" sz="2000" dirty="0"/>
          </a:p>
          <a:p>
            <a:pPr algn="just"/>
            <a:r>
              <a:rPr lang="en-US" sz="2000" dirty="0"/>
              <a:t>Reform of Treaties  </a:t>
            </a:r>
          </a:p>
          <a:p>
            <a:pPr algn="just"/>
            <a:endParaRPr lang="en-US" sz="2000" dirty="0"/>
          </a:p>
          <a:p>
            <a:pPr algn="just"/>
            <a:r>
              <a:rPr lang="en-US" sz="2000" dirty="0"/>
              <a:t>Alternative solutions </a:t>
            </a:r>
          </a:p>
          <a:p>
            <a:pPr algn="just"/>
            <a:endParaRPr lang="en-US" sz="2000" dirty="0"/>
          </a:p>
          <a:p>
            <a:pPr algn="just"/>
            <a:endParaRPr lang="en-US" sz="2000" dirty="0"/>
          </a:p>
        </p:txBody>
      </p:sp>
      <p:sp>
        <p:nvSpPr>
          <p:cNvPr id="5" name="Segnaposto numero diapositiva 4">
            <a:extLst>
              <a:ext uri="{FF2B5EF4-FFF2-40B4-BE49-F238E27FC236}">
                <a16:creationId xmlns:a16="http://schemas.microsoft.com/office/drawing/2014/main" id="{62C90248-9110-C39A-F340-350F8F2B9606}"/>
              </a:ext>
            </a:extLst>
          </p:cNvPr>
          <p:cNvSpPr>
            <a:spLocks noGrp="1"/>
          </p:cNvSpPr>
          <p:nvPr>
            <p:ph type="sldNum" sz="quarter" idx="12"/>
          </p:nvPr>
        </p:nvSpPr>
        <p:spPr/>
        <p:txBody>
          <a:bodyPr/>
          <a:lstStyle/>
          <a:p>
            <a:fld id="{7CA968BA-1B29-8847-803D-70C2F721C271}" type="slidenum">
              <a:rPr lang="it-IT" smtClean="0"/>
              <a:t>23</a:t>
            </a:fld>
            <a:endParaRPr lang="it-IT"/>
          </a:p>
        </p:txBody>
      </p:sp>
    </p:spTree>
    <p:extLst>
      <p:ext uri="{BB962C8B-B14F-4D97-AF65-F5344CB8AC3E}">
        <p14:creationId xmlns:p14="http://schemas.microsoft.com/office/powerpoint/2010/main" val="23047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23D68-8EE3-3558-5B7D-5DF8018321A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536E50-A268-5089-0007-295110F7157D}"/>
              </a:ext>
            </a:extLst>
          </p:cNvPr>
          <p:cNvSpPr>
            <a:spLocks noGrp="1"/>
          </p:cNvSpPr>
          <p:nvPr>
            <p:ph idx="1"/>
          </p:nvPr>
        </p:nvSpPr>
        <p:spPr>
          <a:xfrm>
            <a:off x="363794" y="894736"/>
            <a:ext cx="8323006" cy="5231428"/>
          </a:xfrm>
        </p:spPr>
        <p:txBody>
          <a:bodyPr>
            <a:normAutofit/>
          </a:bodyPr>
          <a:lstStyle/>
          <a:p>
            <a:pPr algn="just"/>
            <a:endParaRPr lang="en-US" sz="2000" dirty="0"/>
          </a:p>
          <a:p>
            <a:pPr marL="0" indent="0" algn="ctr">
              <a:buNone/>
            </a:pPr>
            <a:endParaRPr lang="en-US" sz="2000" dirty="0"/>
          </a:p>
          <a:p>
            <a:pPr marL="0" indent="0" algn="ctr">
              <a:buNone/>
            </a:pPr>
            <a:endParaRPr lang="en-US" sz="2000" b="1" dirty="0"/>
          </a:p>
        </p:txBody>
      </p:sp>
      <p:sp>
        <p:nvSpPr>
          <p:cNvPr id="5" name="Segnaposto numero diapositiva 4">
            <a:extLst>
              <a:ext uri="{FF2B5EF4-FFF2-40B4-BE49-F238E27FC236}">
                <a16:creationId xmlns:a16="http://schemas.microsoft.com/office/drawing/2014/main" id="{8D840EB0-B451-602D-ACBA-9A8DD070E310}"/>
              </a:ext>
            </a:extLst>
          </p:cNvPr>
          <p:cNvSpPr>
            <a:spLocks noGrp="1"/>
          </p:cNvSpPr>
          <p:nvPr>
            <p:ph type="sldNum" sz="quarter" idx="12"/>
          </p:nvPr>
        </p:nvSpPr>
        <p:spPr/>
        <p:txBody>
          <a:bodyPr/>
          <a:lstStyle/>
          <a:p>
            <a:fld id="{7CA968BA-1B29-8847-803D-70C2F721C271}" type="slidenum">
              <a:rPr lang="it-IT" smtClean="0"/>
              <a:t>24</a:t>
            </a:fld>
            <a:endParaRPr lang="it-IT"/>
          </a:p>
        </p:txBody>
      </p:sp>
      <p:pic>
        <p:nvPicPr>
          <p:cNvPr id="1026" name="Picture 2" descr="Meme Bebe Exitoso - Thank you for your attention - 669605">
            <a:extLst>
              <a:ext uri="{FF2B5EF4-FFF2-40B4-BE49-F238E27FC236}">
                <a16:creationId xmlns:a16="http://schemas.microsoft.com/office/drawing/2014/main" id="{8594A6C9-2699-A43D-8144-E6CF162D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71" y="894736"/>
            <a:ext cx="3734646" cy="37346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anks for listening - Celebrate Minions - Meme Generator">
            <a:extLst>
              <a:ext uri="{FF2B5EF4-FFF2-40B4-BE49-F238E27FC236}">
                <a16:creationId xmlns:a16="http://schemas.microsoft.com/office/drawing/2014/main" id="{7A3320D0-527F-6FC5-87B5-B4ED87211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440" y="3303845"/>
            <a:ext cx="4468515" cy="279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3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D68E4-9F83-B261-B39C-50F2C07419C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3FE98D-77B7-D0E9-3041-194F40095487}"/>
              </a:ext>
            </a:extLst>
          </p:cNvPr>
          <p:cNvSpPr>
            <a:spLocks noGrp="1"/>
          </p:cNvSpPr>
          <p:nvPr>
            <p:ph idx="1"/>
          </p:nvPr>
        </p:nvSpPr>
        <p:spPr>
          <a:xfrm>
            <a:off x="457200" y="963562"/>
            <a:ext cx="8229600" cy="5162602"/>
          </a:xfrm>
        </p:spPr>
        <p:txBody>
          <a:bodyPr>
            <a:normAutofit/>
          </a:bodyPr>
          <a:lstStyle/>
          <a:p>
            <a:pPr algn="just"/>
            <a:endParaRPr lang="en-US" sz="2000" dirty="0"/>
          </a:p>
          <a:p>
            <a:pPr marL="0" indent="0" algn="just">
              <a:buNone/>
            </a:pPr>
            <a:r>
              <a:rPr lang="en-US" sz="2000" b="1" dirty="0"/>
              <a:t>Contacts </a:t>
            </a:r>
          </a:p>
          <a:p>
            <a:pPr marL="0" indent="0" algn="just">
              <a:buNone/>
            </a:pPr>
            <a:endParaRPr lang="en-US" sz="2000" dirty="0"/>
          </a:p>
          <a:p>
            <a:pPr algn="just"/>
            <a:r>
              <a:rPr lang="en-US" sz="2000" dirty="0">
                <a:hlinkClick r:id="rId2"/>
              </a:rPr>
              <a:t>trusso@unisa.it</a:t>
            </a:r>
            <a:endParaRPr lang="en-US" sz="2000" dirty="0"/>
          </a:p>
          <a:p>
            <a:pPr algn="just"/>
            <a:endParaRPr lang="en-US" sz="2000" dirty="0"/>
          </a:p>
          <a:p>
            <a:pPr algn="just"/>
            <a:r>
              <a:rPr lang="it-IT" sz="2000" dirty="0">
                <a:hlinkClick r:id="rId3"/>
              </a:rPr>
              <a:t>Teresa RUSSO | Home (unisa.it)</a:t>
            </a:r>
            <a:endParaRPr lang="en-US" sz="2000" dirty="0"/>
          </a:p>
          <a:p>
            <a:pPr algn="just"/>
            <a:endParaRPr lang="en-US" sz="2000" dirty="0"/>
          </a:p>
          <a:p>
            <a:pPr algn="just"/>
            <a:r>
              <a:rPr lang="it-IT" sz="2000" dirty="0" err="1">
                <a:hlinkClick r:id="rId4"/>
              </a:rPr>
              <a:t>Euvalweb</a:t>
            </a:r>
            <a:r>
              <a:rPr lang="it-IT" sz="2000" dirty="0">
                <a:hlinkClick r:id="rId4"/>
              </a:rPr>
              <a:t> | EU-</a:t>
            </a:r>
            <a:r>
              <a:rPr lang="it-IT" sz="2000" dirty="0" err="1">
                <a:hlinkClick r:id="rId4"/>
              </a:rPr>
              <a:t>Enlargement</a:t>
            </a:r>
            <a:r>
              <a:rPr lang="it-IT" sz="2000" dirty="0">
                <a:hlinkClick r:id="rId4"/>
              </a:rPr>
              <a:t> </a:t>
            </a:r>
            <a:r>
              <a:rPr lang="it-IT" sz="2000" dirty="0" err="1">
                <a:hlinkClick r:id="rId4"/>
              </a:rPr>
              <a:t>Values</a:t>
            </a:r>
            <a:r>
              <a:rPr lang="it-IT" sz="2000" dirty="0">
                <a:hlinkClick r:id="rId4"/>
              </a:rPr>
              <a:t> Western </a:t>
            </a:r>
            <a:r>
              <a:rPr lang="it-IT" sz="2000" dirty="0" err="1">
                <a:hlinkClick r:id="rId4"/>
              </a:rPr>
              <a:t>Balkans</a:t>
            </a:r>
            <a:r>
              <a:rPr lang="it-IT" sz="2000" dirty="0">
                <a:hlinkClick r:id="rId4"/>
              </a:rPr>
              <a:t> (euweb.org)</a:t>
            </a:r>
            <a:endParaRPr lang="it-IT" sz="2000" dirty="0"/>
          </a:p>
          <a:p>
            <a:pPr algn="just"/>
            <a:endParaRPr lang="it-IT" sz="2000" dirty="0"/>
          </a:p>
          <a:p>
            <a:pPr algn="just"/>
            <a:r>
              <a:rPr lang="it-IT" sz="1200" dirty="0">
                <a:hlinkClick r:id="rId5"/>
              </a:rPr>
              <a:t>Facebook</a:t>
            </a:r>
            <a:endParaRPr lang="it-IT" sz="2000" dirty="0"/>
          </a:p>
          <a:p>
            <a:pPr algn="just"/>
            <a:r>
              <a:rPr lang="it-IT" sz="1200" dirty="0">
                <a:hlinkClick r:id="rId6"/>
              </a:rPr>
              <a:t>(31) EUVALWEB (Chair Holder Prof. </a:t>
            </a:r>
            <a:r>
              <a:rPr lang="it-IT" sz="1200">
                <a:hlinkClick r:id="rId6"/>
              </a:rPr>
              <a:t>Teresa Russo) Jean Monnet Chair | LinkedIn</a:t>
            </a:r>
            <a:endParaRPr lang="it-IT" sz="2000" dirty="0"/>
          </a:p>
          <a:p>
            <a:pPr algn="just"/>
            <a:endParaRPr lang="it-IT" sz="2000" dirty="0"/>
          </a:p>
          <a:p>
            <a:pPr algn="just"/>
            <a:r>
              <a:rPr lang="en-US" sz="2000" dirty="0" err="1">
                <a:hlinkClick r:id="rId7"/>
              </a:rPr>
              <a:t>Euweb</a:t>
            </a:r>
            <a:r>
              <a:rPr lang="en-US" sz="2000" dirty="0">
                <a:hlinkClick r:id="rId7"/>
              </a:rPr>
              <a:t> | EU-Western Balkans Cooperation on Justice and Home Affair</a:t>
            </a:r>
            <a:endParaRPr lang="en-US" sz="2000" dirty="0"/>
          </a:p>
          <a:p>
            <a:pPr algn="just"/>
            <a:endParaRPr lang="en-US" sz="2000" dirty="0"/>
          </a:p>
        </p:txBody>
      </p:sp>
      <p:sp>
        <p:nvSpPr>
          <p:cNvPr id="5" name="Segnaposto numero diapositiva 4">
            <a:extLst>
              <a:ext uri="{FF2B5EF4-FFF2-40B4-BE49-F238E27FC236}">
                <a16:creationId xmlns:a16="http://schemas.microsoft.com/office/drawing/2014/main" id="{9DA2E209-A7DA-366A-6DB8-2588D783200D}"/>
              </a:ext>
            </a:extLst>
          </p:cNvPr>
          <p:cNvSpPr>
            <a:spLocks noGrp="1"/>
          </p:cNvSpPr>
          <p:nvPr>
            <p:ph type="sldNum" sz="quarter" idx="12"/>
          </p:nvPr>
        </p:nvSpPr>
        <p:spPr/>
        <p:txBody>
          <a:bodyPr/>
          <a:lstStyle/>
          <a:p>
            <a:fld id="{7CA968BA-1B29-8847-803D-70C2F721C271}" type="slidenum">
              <a:rPr lang="it-IT" smtClean="0"/>
              <a:t>25</a:t>
            </a:fld>
            <a:endParaRPr lang="it-IT"/>
          </a:p>
        </p:txBody>
      </p:sp>
    </p:spTree>
    <p:extLst>
      <p:ext uri="{BB962C8B-B14F-4D97-AF65-F5344CB8AC3E}">
        <p14:creationId xmlns:p14="http://schemas.microsoft.com/office/powerpoint/2010/main" val="368872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9F2EA-C9E6-F20E-D594-1187D4136E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B582152-6966-BF1B-D02B-14EBFFC9FB5D}"/>
              </a:ext>
            </a:extLst>
          </p:cNvPr>
          <p:cNvSpPr>
            <a:spLocks noGrp="1"/>
          </p:cNvSpPr>
          <p:nvPr>
            <p:ph type="title"/>
          </p:nvPr>
        </p:nvSpPr>
        <p:spPr/>
        <p:txBody>
          <a:bodyPr>
            <a:normAutofit/>
          </a:bodyPr>
          <a:lstStyle/>
          <a:p>
            <a:r>
              <a:rPr lang="it-IT" sz="3200" dirty="0"/>
              <a:t>1. </a:t>
            </a:r>
            <a:r>
              <a:rPr lang="it-IT" sz="3200" dirty="0" err="1"/>
              <a:t>Introductory</a:t>
            </a:r>
            <a:r>
              <a:rPr lang="it-IT" sz="3200" dirty="0"/>
              <a:t> </a:t>
            </a:r>
            <a:r>
              <a:rPr lang="it-IT" sz="3200" dirty="0" err="1"/>
              <a:t>remarks</a:t>
            </a:r>
            <a:r>
              <a:rPr lang="it-IT" sz="3200" dirty="0"/>
              <a:t> </a:t>
            </a:r>
          </a:p>
        </p:txBody>
      </p:sp>
      <p:sp>
        <p:nvSpPr>
          <p:cNvPr id="3" name="Segnaposto contenuto 2">
            <a:extLst>
              <a:ext uri="{FF2B5EF4-FFF2-40B4-BE49-F238E27FC236}">
                <a16:creationId xmlns:a16="http://schemas.microsoft.com/office/drawing/2014/main" id="{9A02C53A-2EB9-F52C-3CCC-0CBE1F3D9789}"/>
              </a:ext>
            </a:extLst>
          </p:cNvPr>
          <p:cNvSpPr>
            <a:spLocks noGrp="1"/>
          </p:cNvSpPr>
          <p:nvPr>
            <p:ph idx="1"/>
          </p:nvPr>
        </p:nvSpPr>
        <p:spPr>
          <a:xfrm>
            <a:off x="457200" y="1497106"/>
            <a:ext cx="8229600" cy="4629057"/>
          </a:xfrm>
        </p:spPr>
        <p:txBody>
          <a:bodyPr>
            <a:normAutofit fontScale="77500" lnSpcReduction="20000"/>
          </a:bodyPr>
          <a:lstStyle/>
          <a:p>
            <a:pPr marL="0" indent="0">
              <a:buNone/>
            </a:pPr>
            <a:endParaRPr lang="en-US" sz="3200" dirty="0"/>
          </a:p>
          <a:p>
            <a:pPr algn="just"/>
            <a:r>
              <a:rPr lang="en-US" sz="3200" dirty="0"/>
              <a:t>the Union’s </a:t>
            </a:r>
            <a:r>
              <a:rPr lang="en-US" sz="3200" dirty="0" err="1"/>
              <a:t>constitutionalisation</a:t>
            </a:r>
            <a:r>
              <a:rPr lang="en-US" sz="3200" dirty="0"/>
              <a:t>-democratization process </a:t>
            </a:r>
            <a:r>
              <a:rPr lang="en-US" dirty="0"/>
              <a:t>and </a:t>
            </a:r>
            <a:r>
              <a:rPr lang="en-US" sz="3200" dirty="0"/>
              <a:t> </a:t>
            </a:r>
            <a:r>
              <a:rPr lang="en-US" sz="3200" b="1" dirty="0"/>
              <a:t>principles common to the Member States</a:t>
            </a:r>
          </a:p>
          <a:p>
            <a:pPr marL="0" indent="0">
              <a:buNone/>
            </a:pPr>
            <a:endParaRPr lang="en-US" sz="3200" dirty="0"/>
          </a:p>
          <a:p>
            <a:pPr algn="just"/>
            <a:r>
              <a:rPr lang="en-US" sz="3200" dirty="0"/>
              <a:t>These principles partly were included into </a:t>
            </a:r>
            <a:r>
              <a:rPr lang="en-US" sz="3200" b="1" dirty="0"/>
              <a:t>the general principles of Community law (now art. 6 TEU)</a:t>
            </a:r>
            <a:r>
              <a:rPr lang="en-US" sz="3200" dirty="0"/>
              <a:t>, some other partly became </a:t>
            </a:r>
            <a:r>
              <a:rPr lang="en-US" sz="3200" b="1" dirty="0"/>
              <a:t>constitutional or founding principles of the Union (former art. 6 TEU, now values according to art. 2 TEU).</a:t>
            </a:r>
          </a:p>
          <a:p>
            <a:pPr algn="just"/>
            <a:endParaRPr lang="en-US" sz="3200" b="1" dirty="0"/>
          </a:p>
          <a:p>
            <a:pPr algn="just"/>
            <a:r>
              <a:rPr lang="en-US" sz="3200" dirty="0"/>
              <a:t>The </a:t>
            </a:r>
            <a:r>
              <a:rPr lang="en-US" sz="3200" b="1" dirty="0"/>
              <a:t>Community Treaties were considered to be constitutional in nature</a:t>
            </a:r>
          </a:p>
          <a:p>
            <a:endParaRPr lang="en-US" sz="3200" dirty="0"/>
          </a:p>
          <a:p>
            <a:pPr algn="just"/>
            <a:endParaRPr lang="en-US" sz="3200" b="1" dirty="0"/>
          </a:p>
          <a:p>
            <a:pPr marL="0" indent="0" algn="just">
              <a:buNone/>
            </a:pPr>
            <a:endParaRPr lang="en-US" sz="3200" dirty="0"/>
          </a:p>
          <a:p>
            <a:pPr marL="609600" indent="-609600">
              <a:buFontTx/>
              <a:buNone/>
            </a:pPr>
            <a:endParaRPr lang="en-GB" altLang="it-IT" b="1" dirty="0">
              <a:latin typeface="Times New Roman" panose="02020603050405020304" pitchFamily="18" charset="0"/>
              <a:cs typeface="Times New Roman" panose="02020603050405020304" pitchFamily="18" charset="0"/>
            </a:endParaRPr>
          </a:p>
          <a:p>
            <a:endParaRPr lang="it-IT" dirty="0"/>
          </a:p>
        </p:txBody>
      </p:sp>
      <p:sp>
        <p:nvSpPr>
          <p:cNvPr id="5" name="Segnaposto numero diapositiva 4">
            <a:extLst>
              <a:ext uri="{FF2B5EF4-FFF2-40B4-BE49-F238E27FC236}">
                <a16:creationId xmlns:a16="http://schemas.microsoft.com/office/drawing/2014/main" id="{2BC9AD32-8401-5CA6-7777-B0CF7EB12A2B}"/>
              </a:ext>
            </a:extLst>
          </p:cNvPr>
          <p:cNvSpPr>
            <a:spLocks noGrp="1"/>
          </p:cNvSpPr>
          <p:nvPr>
            <p:ph type="sldNum" sz="quarter" idx="12"/>
          </p:nvPr>
        </p:nvSpPr>
        <p:spPr/>
        <p:txBody>
          <a:bodyPr/>
          <a:lstStyle/>
          <a:p>
            <a:fld id="{7CA968BA-1B29-8847-803D-70C2F721C271}" type="slidenum">
              <a:rPr lang="it-IT" smtClean="0"/>
              <a:t>3</a:t>
            </a:fld>
            <a:endParaRPr lang="it-IT"/>
          </a:p>
        </p:txBody>
      </p:sp>
    </p:spTree>
    <p:extLst>
      <p:ext uri="{BB962C8B-B14F-4D97-AF65-F5344CB8AC3E}">
        <p14:creationId xmlns:p14="http://schemas.microsoft.com/office/powerpoint/2010/main" val="393060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EF45A9-42E5-B2FA-62A3-5850D8D04E98}"/>
              </a:ext>
            </a:extLst>
          </p:cNvPr>
          <p:cNvSpPr>
            <a:spLocks noGrp="1"/>
          </p:cNvSpPr>
          <p:nvPr>
            <p:ph type="title"/>
          </p:nvPr>
        </p:nvSpPr>
        <p:spPr/>
        <p:txBody>
          <a:bodyPr>
            <a:normAutofit/>
          </a:bodyPr>
          <a:lstStyle/>
          <a:p>
            <a:r>
              <a:rPr lang="it-IT" sz="3200" dirty="0"/>
              <a:t>1. </a:t>
            </a:r>
            <a:r>
              <a:rPr lang="it-IT" sz="3200" dirty="0" err="1"/>
              <a:t>Introductory</a:t>
            </a:r>
            <a:r>
              <a:rPr lang="it-IT" sz="3200" dirty="0"/>
              <a:t> </a:t>
            </a:r>
            <a:r>
              <a:rPr lang="it-IT" sz="3200" dirty="0" err="1"/>
              <a:t>remarks</a:t>
            </a:r>
            <a:r>
              <a:rPr lang="it-IT" sz="3200" dirty="0"/>
              <a:t> </a:t>
            </a:r>
          </a:p>
        </p:txBody>
      </p:sp>
      <p:sp>
        <p:nvSpPr>
          <p:cNvPr id="3" name="Segnaposto contenuto 2">
            <a:extLst>
              <a:ext uri="{FF2B5EF4-FFF2-40B4-BE49-F238E27FC236}">
                <a16:creationId xmlns:a16="http://schemas.microsoft.com/office/drawing/2014/main" id="{26104EB4-54B4-6FFC-2A0D-4B0D01AB5F8D}"/>
              </a:ext>
            </a:extLst>
          </p:cNvPr>
          <p:cNvSpPr>
            <a:spLocks noGrp="1"/>
          </p:cNvSpPr>
          <p:nvPr>
            <p:ph idx="1"/>
          </p:nvPr>
        </p:nvSpPr>
        <p:spPr/>
        <p:txBody>
          <a:bodyPr>
            <a:normAutofit fontScale="62500" lnSpcReduction="20000"/>
          </a:bodyPr>
          <a:lstStyle/>
          <a:p>
            <a:pPr algn="just"/>
            <a:r>
              <a:rPr lang="en-US" sz="3200" dirty="0"/>
              <a:t>Through the integration of the peoples and states of Europe, </a:t>
            </a:r>
            <a:r>
              <a:rPr lang="en-US" sz="3200" b="1" dirty="0"/>
              <a:t>they wanted to carry out a deep political and social restructuring</a:t>
            </a:r>
          </a:p>
          <a:p>
            <a:pPr algn="just"/>
            <a:endParaRPr lang="en-US" sz="3200" dirty="0"/>
          </a:p>
          <a:p>
            <a:pPr algn="just"/>
            <a:r>
              <a:rPr lang="en-US" sz="3200" dirty="0"/>
              <a:t>The goal was </a:t>
            </a:r>
            <a:r>
              <a:rPr lang="en-US" sz="3200" b="1" dirty="0"/>
              <a:t>the transformation of democratic societies for a common European future</a:t>
            </a:r>
          </a:p>
          <a:p>
            <a:pPr algn="just"/>
            <a:endParaRPr lang="en-US" sz="3200" dirty="0"/>
          </a:p>
          <a:p>
            <a:pPr algn="just"/>
            <a:r>
              <a:rPr lang="en-US" sz="3200" b="1" dirty="0"/>
              <a:t>The Court of Justice defined the then Treaty of Rome as a basic constitutional charter</a:t>
            </a:r>
            <a:r>
              <a:rPr lang="en-US" sz="3200" dirty="0"/>
              <a:t>, or as different from the common international treaties. It was able to establish its own legal system integrated into the legal systems of the Member States and, moreover,  the </a:t>
            </a:r>
            <a:r>
              <a:rPr lang="en-US" sz="3200" b="1" dirty="0"/>
              <a:t>EEC was a community of law </a:t>
            </a:r>
            <a:r>
              <a:rPr lang="en-US" sz="3200" dirty="0"/>
              <a:t>(Judgment of the Court of 5 February 1963, </a:t>
            </a:r>
            <a:r>
              <a:rPr lang="en-US" sz="3200" i="1" dirty="0"/>
              <a:t>NV </a:t>
            </a:r>
            <a:r>
              <a:rPr lang="en-US" sz="3200" i="1" dirty="0" err="1"/>
              <a:t>Algemene</a:t>
            </a:r>
            <a:r>
              <a:rPr lang="en-US" sz="3200" i="1" dirty="0"/>
              <a:t> Transport- </a:t>
            </a:r>
            <a:r>
              <a:rPr lang="en-US" sz="3200" i="1" dirty="0" err="1"/>
              <a:t>en</a:t>
            </a:r>
            <a:r>
              <a:rPr lang="en-US" sz="3200" i="1" dirty="0"/>
              <a:t> </a:t>
            </a:r>
            <a:r>
              <a:rPr lang="en-US" sz="3200" i="1" dirty="0" err="1"/>
              <a:t>Expeditie</a:t>
            </a:r>
            <a:r>
              <a:rPr lang="en-US" sz="3200" i="1" dirty="0"/>
              <a:t> </a:t>
            </a:r>
            <a:r>
              <a:rPr lang="en-US" sz="3200" i="1" dirty="0" err="1"/>
              <a:t>Onderneming</a:t>
            </a:r>
            <a:r>
              <a:rPr lang="en-US" sz="3200" i="1" dirty="0"/>
              <a:t> van </a:t>
            </a:r>
            <a:r>
              <a:rPr lang="en-US" sz="3200" i="1" dirty="0" err="1"/>
              <a:t>Gend</a:t>
            </a:r>
            <a:r>
              <a:rPr lang="en-US" sz="3200" i="1" dirty="0"/>
              <a:t> &amp; Loos v Netherlands Inland Revenue Administration</a:t>
            </a:r>
            <a:r>
              <a:rPr lang="en-US" sz="3200" dirty="0"/>
              <a:t>, Case 26-62, ECLI:EU:C:1963:1; Judgment of the Court of 23 April 1986, </a:t>
            </a:r>
            <a:r>
              <a:rPr lang="en-US" sz="3200" i="1" dirty="0"/>
              <a:t>Parti </a:t>
            </a:r>
            <a:r>
              <a:rPr lang="en-US" sz="3200" i="1" dirty="0" err="1"/>
              <a:t>écologiste</a:t>
            </a:r>
            <a:r>
              <a:rPr lang="en-US" sz="3200" i="1" dirty="0"/>
              <a:t> "Les Verts" v European Parliament</a:t>
            </a:r>
            <a:r>
              <a:rPr lang="en-US" sz="3200" dirty="0"/>
              <a:t>, Case 294/83, ECLI:EU:C:1986:166)</a:t>
            </a:r>
            <a:endParaRPr lang="it-IT" sz="3200" dirty="0"/>
          </a:p>
          <a:p>
            <a:endParaRPr lang="it-IT" dirty="0"/>
          </a:p>
        </p:txBody>
      </p:sp>
      <p:sp>
        <p:nvSpPr>
          <p:cNvPr id="5" name="Segnaposto numero diapositiva 4">
            <a:extLst>
              <a:ext uri="{FF2B5EF4-FFF2-40B4-BE49-F238E27FC236}">
                <a16:creationId xmlns:a16="http://schemas.microsoft.com/office/drawing/2014/main" id="{7CB9F683-7A82-1810-CA09-D90F36BC2E48}"/>
              </a:ext>
            </a:extLst>
          </p:cNvPr>
          <p:cNvSpPr>
            <a:spLocks noGrp="1"/>
          </p:cNvSpPr>
          <p:nvPr>
            <p:ph type="sldNum" sz="quarter" idx="12"/>
          </p:nvPr>
        </p:nvSpPr>
        <p:spPr/>
        <p:txBody>
          <a:bodyPr/>
          <a:lstStyle/>
          <a:p>
            <a:fld id="{7CA968BA-1B29-8847-803D-70C2F721C271}" type="slidenum">
              <a:rPr lang="it-IT" smtClean="0"/>
              <a:t>4</a:t>
            </a:fld>
            <a:endParaRPr lang="it-IT"/>
          </a:p>
        </p:txBody>
      </p:sp>
    </p:spTree>
    <p:extLst>
      <p:ext uri="{BB962C8B-B14F-4D97-AF65-F5344CB8AC3E}">
        <p14:creationId xmlns:p14="http://schemas.microsoft.com/office/powerpoint/2010/main" val="41086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1CA7F-6F9C-5EBC-7FC6-D2B3FCBA9A19}"/>
              </a:ext>
            </a:extLst>
          </p:cNvPr>
          <p:cNvSpPr>
            <a:spLocks noGrp="1"/>
          </p:cNvSpPr>
          <p:nvPr>
            <p:ph type="title"/>
          </p:nvPr>
        </p:nvSpPr>
        <p:spPr/>
        <p:txBody>
          <a:bodyPr>
            <a:normAutofit/>
          </a:bodyPr>
          <a:lstStyle/>
          <a:p>
            <a:r>
              <a:rPr lang="it-IT" sz="3200" dirty="0"/>
              <a:t>1. </a:t>
            </a:r>
            <a:r>
              <a:rPr lang="it-IT" sz="3200" dirty="0" err="1"/>
              <a:t>Introductory</a:t>
            </a:r>
            <a:r>
              <a:rPr lang="it-IT" sz="3200" dirty="0"/>
              <a:t> </a:t>
            </a:r>
            <a:r>
              <a:rPr lang="it-IT" sz="3200" dirty="0" err="1"/>
              <a:t>remarks</a:t>
            </a:r>
            <a:r>
              <a:rPr lang="it-IT" sz="3200" dirty="0"/>
              <a:t> </a:t>
            </a:r>
          </a:p>
        </p:txBody>
      </p:sp>
      <p:sp>
        <p:nvSpPr>
          <p:cNvPr id="3" name="Segnaposto contenuto 2">
            <a:extLst>
              <a:ext uri="{FF2B5EF4-FFF2-40B4-BE49-F238E27FC236}">
                <a16:creationId xmlns:a16="http://schemas.microsoft.com/office/drawing/2014/main" id="{A7C1C0C0-18C2-AF76-DE27-C8A94C836A9D}"/>
              </a:ext>
            </a:extLst>
          </p:cNvPr>
          <p:cNvSpPr>
            <a:spLocks noGrp="1"/>
          </p:cNvSpPr>
          <p:nvPr>
            <p:ph idx="1"/>
          </p:nvPr>
        </p:nvSpPr>
        <p:spPr/>
        <p:txBody>
          <a:bodyPr>
            <a:normAutofit fontScale="70000" lnSpcReduction="20000"/>
          </a:bodyPr>
          <a:lstStyle/>
          <a:p>
            <a:pPr algn="just"/>
            <a:endParaRPr lang="en-US" sz="3200" dirty="0"/>
          </a:p>
          <a:p>
            <a:pPr algn="just"/>
            <a:r>
              <a:rPr lang="en-US" sz="3200" b="1" dirty="0">
                <a:effectLst/>
                <a:ea typeface="Times New Roman" panose="02020603050405020304" pitchFamily="18" charset="0"/>
              </a:rPr>
              <a:t>Multilevel legal system: </a:t>
            </a:r>
            <a:r>
              <a:rPr lang="en-US" sz="3200" b="1" dirty="0"/>
              <a:t>Unity of the EU system and Diversity of national systems</a:t>
            </a:r>
          </a:p>
          <a:p>
            <a:pPr algn="just"/>
            <a:endParaRPr lang="en-US" sz="3200" b="1" dirty="0"/>
          </a:p>
          <a:p>
            <a:pPr algn="just"/>
            <a:r>
              <a:rPr lang="en-US" sz="3200" dirty="0"/>
              <a:t>The </a:t>
            </a:r>
            <a:r>
              <a:rPr lang="en-US" sz="3200" b="1" dirty="0"/>
              <a:t>democratic integration of the States and Peoples of Europe </a:t>
            </a:r>
          </a:p>
          <a:p>
            <a:pPr marL="0" indent="0" algn="just">
              <a:buNone/>
            </a:pPr>
            <a:endParaRPr lang="en-US" sz="3200" dirty="0"/>
          </a:p>
          <a:p>
            <a:pPr algn="just"/>
            <a:r>
              <a:rPr lang="en-US" sz="3200" dirty="0"/>
              <a:t>the </a:t>
            </a:r>
            <a:r>
              <a:rPr lang="en-US" sz="3200" b="1" dirty="0"/>
              <a:t>aims of peace and common well-being </a:t>
            </a:r>
            <a:r>
              <a:rPr lang="en-US" sz="3200" dirty="0"/>
              <a:t>were underlined the institutional treaties of the EEC</a:t>
            </a:r>
          </a:p>
          <a:p>
            <a:pPr marL="0" indent="0" algn="just">
              <a:buNone/>
            </a:pPr>
            <a:endParaRPr lang="en-US" sz="3200" dirty="0"/>
          </a:p>
          <a:p>
            <a:pPr algn="just"/>
            <a:r>
              <a:rPr lang="en-US" sz="3200" dirty="0">
                <a:effectLst/>
                <a:ea typeface="Times New Roman" panose="02020603050405020304" pitchFamily="18" charset="0"/>
              </a:rPr>
              <a:t>the realization of the common market on the basis of t</a:t>
            </a:r>
            <a:r>
              <a:rPr lang="en-US" sz="3200" dirty="0"/>
              <a:t>he two well-known </a:t>
            </a:r>
            <a:r>
              <a:rPr lang="en-US" sz="3200" b="1" dirty="0"/>
              <a:t>principles of non-discrimination based on nationality and mutual recognition </a:t>
            </a:r>
            <a:r>
              <a:rPr lang="en-US" sz="3200" dirty="0"/>
              <a:t> that </a:t>
            </a:r>
            <a:r>
              <a:rPr lang="en-US" sz="3200" b="1" dirty="0"/>
              <a:t>informed the entire community action </a:t>
            </a:r>
            <a:r>
              <a:rPr lang="en-US" sz="3200" dirty="0"/>
              <a:t>thanks to the Court of Justice</a:t>
            </a:r>
            <a:endParaRPr lang="it-IT" sz="3200" dirty="0"/>
          </a:p>
          <a:p>
            <a:endParaRPr lang="it-IT" dirty="0"/>
          </a:p>
        </p:txBody>
      </p:sp>
      <p:sp>
        <p:nvSpPr>
          <p:cNvPr id="5" name="Segnaposto numero diapositiva 4">
            <a:extLst>
              <a:ext uri="{FF2B5EF4-FFF2-40B4-BE49-F238E27FC236}">
                <a16:creationId xmlns:a16="http://schemas.microsoft.com/office/drawing/2014/main" id="{1BAF4701-A560-E242-811D-6CD2775F1752}"/>
              </a:ext>
            </a:extLst>
          </p:cNvPr>
          <p:cNvSpPr>
            <a:spLocks noGrp="1"/>
          </p:cNvSpPr>
          <p:nvPr>
            <p:ph type="sldNum" sz="quarter" idx="12"/>
          </p:nvPr>
        </p:nvSpPr>
        <p:spPr/>
        <p:txBody>
          <a:bodyPr/>
          <a:lstStyle/>
          <a:p>
            <a:fld id="{7CA968BA-1B29-8847-803D-70C2F721C271}" type="slidenum">
              <a:rPr lang="it-IT" smtClean="0"/>
              <a:t>5</a:t>
            </a:fld>
            <a:endParaRPr lang="it-IT"/>
          </a:p>
        </p:txBody>
      </p:sp>
    </p:spTree>
    <p:extLst>
      <p:ext uri="{BB962C8B-B14F-4D97-AF65-F5344CB8AC3E}">
        <p14:creationId xmlns:p14="http://schemas.microsoft.com/office/powerpoint/2010/main" val="376019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CEBFE-52B8-630B-48BD-B64EEC1C0DED}"/>
              </a:ext>
            </a:extLst>
          </p:cNvPr>
          <p:cNvSpPr>
            <a:spLocks noGrp="1"/>
          </p:cNvSpPr>
          <p:nvPr>
            <p:ph type="title"/>
          </p:nvPr>
        </p:nvSpPr>
        <p:spPr/>
        <p:txBody>
          <a:bodyPr>
            <a:normAutofit/>
          </a:bodyPr>
          <a:lstStyle/>
          <a:p>
            <a:r>
              <a:rPr lang="it-IT" sz="3200" dirty="0">
                <a:latin typeface="+mn-lt"/>
              </a:rPr>
              <a:t>2. From EU </a:t>
            </a:r>
            <a:r>
              <a:rPr lang="it-IT" sz="3200" dirty="0" err="1">
                <a:latin typeface="+mn-lt"/>
              </a:rPr>
              <a:t>Principles</a:t>
            </a:r>
            <a:r>
              <a:rPr lang="it-IT" sz="3200" dirty="0">
                <a:latin typeface="+mn-lt"/>
              </a:rPr>
              <a:t> to EU </a:t>
            </a:r>
            <a:r>
              <a:rPr lang="it-IT" sz="3200" dirty="0" err="1">
                <a:latin typeface="+mn-lt"/>
              </a:rPr>
              <a:t>Values</a:t>
            </a:r>
            <a:r>
              <a:rPr lang="it-IT" sz="3200" dirty="0">
                <a:latin typeface="+mn-lt"/>
              </a:rPr>
              <a:t> </a:t>
            </a:r>
          </a:p>
        </p:txBody>
      </p:sp>
      <p:sp>
        <p:nvSpPr>
          <p:cNvPr id="3" name="Segnaposto contenuto 2">
            <a:extLst>
              <a:ext uri="{FF2B5EF4-FFF2-40B4-BE49-F238E27FC236}">
                <a16:creationId xmlns:a16="http://schemas.microsoft.com/office/drawing/2014/main" id="{D0094B79-A447-73D4-0F19-AF2C5CE4B7EC}"/>
              </a:ext>
            </a:extLst>
          </p:cNvPr>
          <p:cNvSpPr>
            <a:spLocks noGrp="1"/>
          </p:cNvSpPr>
          <p:nvPr>
            <p:ph idx="1"/>
          </p:nvPr>
        </p:nvSpPr>
        <p:spPr/>
        <p:txBody>
          <a:bodyPr>
            <a:normAutofit fontScale="62500" lnSpcReduction="20000"/>
          </a:bodyPr>
          <a:lstStyle/>
          <a:p>
            <a:pPr algn="just"/>
            <a:r>
              <a:rPr lang="en-US" sz="3200" b="1" dirty="0">
                <a:effectLst/>
                <a:ea typeface="Times New Roman" panose="02020603050405020304" pitchFamily="18" charset="0"/>
              </a:rPr>
              <a:t>Advancing the process of European integration required an approach that also took into account the protection of human rights</a:t>
            </a:r>
          </a:p>
          <a:p>
            <a:pPr algn="just"/>
            <a:endParaRPr lang="en-US" sz="3200" b="1" dirty="0">
              <a:effectLst/>
              <a:ea typeface="Times New Roman" panose="02020603050405020304" pitchFamily="18" charset="0"/>
            </a:endParaRPr>
          </a:p>
          <a:p>
            <a:pPr algn="just"/>
            <a:r>
              <a:rPr lang="en-US" sz="3200" b="1" dirty="0">
                <a:effectLst/>
                <a:ea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the Court of Justice elaborated the well-known jurisprudential source of the </a:t>
            </a:r>
            <a:r>
              <a:rPr lang="en-US" sz="3200" b="1" dirty="0">
                <a:effectLst/>
                <a:ea typeface="Times New Roman" panose="02020603050405020304" pitchFamily="18" charset="0"/>
                <a:cs typeface="Times New Roman" panose="02020603050405020304" pitchFamily="18" charset="0"/>
              </a:rPr>
              <a:t>general principles of Community law, thus affirming the protection of fundamental rights also in the Union legal system </a:t>
            </a:r>
            <a:r>
              <a:rPr lang="en-US" sz="3200" dirty="0">
                <a:effectLst/>
                <a:ea typeface="Times New Roman" panose="02020603050405020304" pitchFamily="18" charset="0"/>
                <a:cs typeface="Times New Roman" panose="02020603050405020304" pitchFamily="18" charset="0"/>
              </a:rPr>
              <a:t>(Judgment of the Court of 12 November 1969, </a:t>
            </a:r>
            <a:r>
              <a:rPr lang="en-US" sz="3200" i="1" dirty="0">
                <a:effectLst/>
                <a:ea typeface="Times New Roman" panose="02020603050405020304" pitchFamily="18" charset="0"/>
                <a:cs typeface="Times New Roman" panose="02020603050405020304" pitchFamily="18" charset="0"/>
              </a:rPr>
              <a:t>Erich </a:t>
            </a:r>
            <a:r>
              <a:rPr lang="en-US" sz="3200" i="1" dirty="0" err="1">
                <a:effectLst/>
                <a:ea typeface="Times New Roman" panose="02020603050405020304" pitchFamily="18" charset="0"/>
                <a:cs typeface="Times New Roman" panose="02020603050405020304" pitchFamily="18" charset="0"/>
              </a:rPr>
              <a:t>Stauder</a:t>
            </a:r>
            <a:r>
              <a:rPr lang="en-US" sz="3200" i="1" dirty="0">
                <a:effectLst/>
                <a:ea typeface="Times New Roman" panose="02020603050405020304" pitchFamily="18" charset="0"/>
                <a:cs typeface="Times New Roman" panose="02020603050405020304" pitchFamily="18" charset="0"/>
              </a:rPr>
              <a:t> v City of Ulm - </a:t>
            </a:r>
            <a:r>
              <a:rPr lang="en-US" sz="3200" i="1" dirty="0" err="1">
                <a:effectLst/>
                <a:ea typeface="Times New Roman" panose="02020603050405020304" pitchFamily="18" charset="0"/>
                <a:cs typeface="Times New Roman" panose="02020603050405020304" pitchFamily="18" charset="0"/>
              </a:rPr>
              <a:t>Sozialamt</a:t>
            </a:r>
            <a:r>
              <a:rPr lang="en-US" sz="3200" dirty="0">
                <a:effectLst/>
                <a:ea typeface="Times New Roman" panose="02020603050405020304" pitchFamily="18" charset="0"/>
                <a:cs typeface="Times New Roman" panose="02020603050405020304" pitchFamily="18" charset="0"/>
              </a:rPr>
              <a:t>, Case 29-69 </a:t>
            </a:r>
            <a:r>
              <a:rPr lang="it-IT" sz="3200" dirty="0">
                <a:effectLst/>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fundamental human rights enshrined in the general principles of Community law and protected by the Court”, par. 7)</a:t>
            </a:r>
            <a:endParaRPr lang="it-IT" sz="3200" dirty="0">
              <a:ea typeface="Times New Roman" panose="02020603050405020304" pitchFamily="18" charset="0"/>
              <a:cs typeface="Times New Roman" panose="02020603050405020304" pitchFamily="18" charset="0"/>
            </a:endParaRPr>
          </a:p>
          <a:p>
            <a:pPr algn="just"/>
            <a:endParaRPr lang="it-IT" sz="3200" dirty="0">
              <a:effectLst/>
              <a:ea typeface="Times New Roman" panose="02020603050405020304" pitchFamily="18" charset="0"/>
              <a:cs typeface="Times New Roman" panose="02020603050405020304" pitchFamily="18" charset="0"/>
            </a:endParaRPr>
          </a:p>
          <a:p>
            <a:pPr algn="just"/>
            <a:r>
              <a:rPr lang="it-IT" sz="3200" dirty="0">
                <a:effectLst/>
                <a:ea typeface="Times New Roman" panose="02020603050405020304" pitchFamily="18" charset="0"/>
                <a:cs typeface="Times New Roman" panose="02020603050405020304" pitchFamily="18" charset="0"/>
              </a:rPr>
              <a:t>The Court recalls the </a:t>
            </a:r>
            <a:r>
              <a:rPr lang="it-IT" sz="3200" dirty="0" err="1">
                <a:effectLst/>
                <a:ea typeface="Times New Roman" panose="02020603050405020304" pitchFamily="18" charset="0"/>
                <a:cs typeface="Times New Roman" panose="02020603050405020304" pitchFamily="18" charset="0"/>
              </a:rPr>
              <a:t>rights</a:t>
            </a:r>
            <a:r>
              <a:rPr lang="it-IT" sz="3200" dirty="0">
                <a:effectLst/>
                <a:ea typeface="Times New Roman" panose="02020603050405020304" pitchFamily="18" charset="0"/>
                <a:cs typeface="Times New Roman" panose="02020603050405020304" pitchFamily="18" charset="0"/>
              </a:rPr>
              <a:t> </a:t>
            </a:r>
            <a:r>
              <a:rPr lang="it-IT" sz="3200" dirty="0" err="1">
                <a:effectLst/>
                <a:ea typeface="Times New Roman" panose="02020603050405020304" pitchFamily="18" charset="0"/>
                <a:cs typeface="Times New Roman" panose="02020603050405020304" pitchFamily="18" charset="0"/>
              </a:rPr>
              <a:t>contained</a:t>
            </a:r>
            <a:r>
              <a:rPr lang="it-IT" sz="3200" dirty="0">
                <a:effectLst/>
                <a:ea typeface="Times New Roman" panose="02020603050405020304" pitchFamily="18" charset="0"/>
                <a:cs typeface="Times New Roman" panose="02020603050405020304" pitchFamily="18" charset="0"/>
              </a:rPr>
              <a:t> in </a:t>
            </a:r>
            <a:r>
              <a:rPr lang="it-IT" sz="3200" b="1" dirty="0" err="1">
                <a:effectLst/>
                <a:ea typeface="Times New Roman" panose="02020603050405020304" pitchFamily="18" charset="0"/>
                <a:cs typeface="Times New Roman" panose="02020603050405020304" pitchFamily="18" charset="0"/>
              </a:rPr>
              <a:t>other</a:t>
            </a:r>
            <a:r>
              <a:rPr lang="it-IT" sz="3200" b="1" dirty="0">
                <a:effectLst/>
                <a:ea typeface="Times New Roman" panose="02020603050405020304" pitchFamily="18" charset="0"/>
                <a:cs typeface="Times New Roman" panose="02020603050405020304" pitchFamily="18" charset="0"/>
              </a:rPr>
              <a:t> sources of international </a:t>
            </a:r>
            <a:r>
              <a:rPr lang="it-IT" sz="3200" b="1" dirty="0" err="1">
                <a:effectLst/>
                <a:ea typeface="Times New Roman" panose="02020603050405020304" pitchFamily="18" charset="0"/>
                <a:cs typeface="Times New Roman" panose="02020603050405020304" pitchFamily="18" charset="0"/>
              </a:rPr>
              <a:t>law</a:t>
            </a:r>
            <a:r>
              <a:rPr lang="it-IT" sz="3200" b="1" dirty="0">
                <a:effectLst/>
                <a:ea typeface="Times New Roman" panose="02020603050405020304" pitchFamily="18" charset="0"/>
                <a:cs typeface="Times New Roman" panose="02020603050405020304" pitchFamily="18" charset="0"/>
              </a:rPr>
              <a:t> and in national </a:t>
            </a:r>
            <a:r>
              <a:rPr lang="it-IT" sz="3200" b="1" dirty="0" err="1">
                <a:effectLst/>
                <a:ea typeface="Times New Roman" panose="02020603050405020304" pitchFamily="18" charset="0"/>
                <a:cs typeface="Times New Roman" panose="02020603050405020304" pitchFamily="18" charset="0"/>
              </a:rPr>
              <a:t>constitutional</a:t>
            </a:r>
            <a:r>
              <a:rPr lang="it-IT" sz="3200" b="1" dirty="0">
                <a:effectLst/>
                <a:ea typeface="Times New Roman" panose="02020603050405020304" pitchFamily="18" charset="0"/>
                <a:cs typeface="Times New Roman" panose="02020603050405020304" pitchFamily="18" charset="0"/>
              </a:rPr>
              <a:t> systems and </a:t>
            </a:r>
            <a:r>
              <a:rPr lang="it-IT" sz="3200" b="1" dirty="0" err="1">
                <a:effectLst/>
                <a:ea typeface="Times New Roman" panose="02020603050405020304" pitchFamily="18" charset="0"/>
                <a:cs typeface="Times New Roman" panose="02020603050405020304" pitchFamily="18" charset="0"/>
              </a:rPr>
              <a:t>raises</a:t>
            </a:r>
            <a:r>
              <a:rPr lang="it-IT" sz="3200" b="1" dirty="0">
                <a:effectLst/>
                <a:ea typeface="Times New Roman" panose="02020603050405020304" pitchFamily="18" charset="0"/>
                <a:cs typeface="Times New Roman" panose="02020603050405020304" pitchFamily="18" charset="0"/>
              </a:rPr>
              <a:t> </a:t>
            </a:r>
            <a:r>
              <a:rPr lang="it-IT" sz="3200" b="1" dirty="0" err="1">
                <a:effectLst/>
                <a:ea typeface="Times New Roman" panose="02020603050405020304" pitchFamily="18" charset="0"/>
                <a:cs typeface="Times New Roman" panose="02020603050405020304" pitchFamily="18" charset="0"/>
              </a:rPr>
              <a:t>them</a:t>
            </a:r>
            <a:r>
              <a:rPr lang="it-IT" sz="3200" b="1" dirty="0">
                <a:effectLst/>
                <a:ea typeface="Times New Roman" panose="02020603050405020304" pitchFamily="18" charset="0"/>
                <a:cs typeface="Times New Roman" panose="02020603050405020304" pitchFamily="18" charset="0"/>
              </a:rPr>
              <a:t> to the </a:t>
            </a:r>
            <a:r>
              <a:rPr lang="it-IT" sz="3200" b="1" dirty="0" err="1">
                <a:effectLst/>
                <a:ea typeface="Times New Roman" panose="02020603050405020304" pitchFamily="18" charset="0"/>
                <a:cs typeface="Times New Roman" panose="02020603050405020304" pitchFamily="18" charset="0"/>
              </a:rPr>
              <a:t>rank</a:t>
            </a:r>
            <a:r>
              <a:rPr lang="it-IT" sz="3200" b="1" dirty="0">
                <a:effectLst/>
                <a:ea typeface="Times New Roman" panose="02020603050405020304" pitchFamily="18" charset="0"/>
                <a:cs typeface="Times New Roman" panose="02020603050405020304" pitchFamily="18" charset="0"/>
              </a:rPr>
              <a:t> of </a:t>
            </a:r>
            <a:r>
              <a:rPr lang="it-IT" sz="3200" b="1" dirty="0" err="1">
                <a:effectLst/>
                <a:ea typeface="Times New Roman" panose="02020603050405020304" pitchFamily="18" charset="0"/>
                <a:cs typeface="Times New Roman" panose="02020603050405020304" pitchFamily="18" charset="0"/>
              </a:rPr>
              <a:t>objectively</a:t>
            </a:r>
            <a:r>
              <a:rPr lang="it-IT" sz="3200" b="1" dirty="0">
                <a:effectLst/>
                <a:ea typeface="Times New Roman" panose="02020603050405020304" pitchFamily="18" charset="0"/>
                <a:cs typeface="Times New Roman" panose="02020603050405020304" pitchFamily="18" charset="0"/>
              </a:rPr>
              <a:t> common </a:t>
            </a:r>
            <a:r>
              <a:rPr lang="it-IT" sz="3200" b="1" dirty="0" err="1">
                <a:effectLst/>
                <a:ea typeface="Times New Roman" panose="02020603050405020304" pitchFamily="18" charset="0"/>
                <a:cs typeface="Times New Roman" panose="02020603050405020304" pitchFamily="18" charset="0"/>
              </a:rPr>
              <a:t>principles</a:t>
            </a:r>
            <a:r>
              <a:rPr lang="it-IT" sz="3200" b="1" dirty="0">
                <a:effectLst/>
                <a:ea typeface="Times New Roman" panose="02020603050405020304" pitchFamily="18" charset="0"/>
                <a:cs typeface="Times New Roman" panose="02020603050405020304" pitchFamily="18" charset="0"/>
              </a:rPr>
              <a:t> </a:t>
            </a:r>
            <a:r>
              <a:rPr lang="it-IT" sz="3200" dirty="0">
                <a:effectLst/>
                <a:ea typeface="Times New Roman" panose="02020603050405020304" pitchFamily="18" charset="0"/>
                <a:cs typeface="Times New Roman" panose="02020603050405020304" pitchFamily="18" charset="0"/>
              </a:rPr>
              <a:t>and, </a:t>
            </a:r>
            <a:r>
              <a:rPr lang="it-IT" sz="3200" dirty="0" err="1">
                <a:effectLst/>
                <a:ea typeface="Times New Roman" panose="02020603050405020304" pitchFamily="18" charset="0"/>
                <a:cs typeface="Times New Roman" panose="02020603050405020304" pitchFamily="18" charset="0"/>
              </a:rPr>
              <a:t>therefore</a:t>
            </a:r>
            <a:r>
              <a:rPr lang="it-IT" sz="3200" dirty="0">
                <a:effectLst/>
                <a:ea typeface="Times New Roman" panose="02020603050405020304" pitchFamily="18" charset="0"/>
                <a:cs typeface="Times New Roman" panose="02020603050405020304" pitchFamily="18" charset="0"/>
              </a:rPr>
              <a:t>, of the Community system</a:t>
            </a:r>
          </a:p>
          <a:p>
            <a:endParaRPr lang="it-IT" dirty="0"/>
          </a:p>
        </p:txBody>
      </p:sp>
      <p:sp>
        <p:nvSpPr>
          <p:cNvPr id="5" name="Segnaposto numero diapositiva 4">
            <a:extLst>
              <a:ext uri="{FF2B5EF4-FFF2-40B4-BE49-F238E27FC236}">
                <a16:creationId xmlns:a16="http://schemas.microsoft.com/office/drawing/2014/main" id="{B3DB1823-CAE3-B66D-3952-E2A5C9B4A7A3}"/>
              </a:ext>
            </a:extLst>
          </p:cNvPr>
          <p:cNvSpPr>
            <a:spLocks noGrp="1"/>
          </p:cNvSpPr>
          <p:nvPr>
            <p:ph type="sldNum" sz="quarter" idx="12"/>
          </p:nvPr>
        </p:nvSpPr>
        <p:spPr/>
        <p:txBody>
          <a:bodyPr/>
          <a:lstStyle/>
          <a:p>
            <a:fld id="{7CA968BA-1B29-8847-803D-70C2F721C271}" type="slidenum">
              <a:rPr lang="it-IT" smtClean="0"/>
              <a:t>6</a:t>
            </a:fld>
            <a:endParaRPr lang="it-IT"/>
          </a:p>
        </p:txBody>
      </p:sp>
    </p:spTree>
    <p:extLst>
      <p:ext uri="{BB962C8B-B14F-4D97-AF65-F5344CB8AC3E}">
        <p14:creationId xmlns:p14="http://schemas.microsoft.com/office/powerpoint/2010/main" val="175999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4DDF2-EF41-4828-84EA-992D1CC96749}"/>
              </a:ext>
            </a:extLst>
          </p:cNvPr>
          <p:cNvSpPr>
            <a:spLocks noGrp="1"/>
          </p:cNvSpPr>
          <p:nvPr>
            <p:ph type="title"/>
          </p:nvPr>
        </p:nvSpPr>
        <p:spPr/>
        <p:txBody>
          <a:bodyPr>
            <a:normAutofit/>
          </a:bodyPr>
          <a:lstStyle/>
          <a:p>
            <a:r>
              <a:rPr lang="it-IT" sz="3200" dirty="0">
                <a:latin typeface="+mn-lt"/>
              </a:rPr>
              <a:t>2. From EU </a:t>
            </a:r>
            <a:r>
              <a:rPr lang="it-IT" sz="3200" dirty="0" err="1">
                <a:latin typeface="+mn-lt"/>
              </a:rPr>
              <a:t>Principles</a:t>
            </a:r>
            <a:r>
              <a:rPr lang="it-IT" sz="3200" dirty="0">
                <a:latin typeface="+mn-lt"/>
              </a:rPr>
              <a:t> to EU </a:t>
            </a:r>
            <a:r>
              <a:rPr lang="it-IT" sz="3200" dirty="0" err="1">
                <a:latin typeface="+mn-lt"/>
              </a:rPr>
              <a:t>Values</a:t>
            </a:r>
            <a:r>
              <a:rPr lang="it-IT" sz="3200" dirty="0">
                <a:latin typeface="+mn-lt"/>
              </a:rPr>
              <a:t> </a:t>
            </a:r>
            <a:endParaRPr lang="it-IT" sz="3200" dirty="0"/>
          </a:p>
        </p:txBody>
      </p:sp>
      <p:sp>
        <p:nvSpPr>
          <p:cNvPr id="3" name="Segnaposto contenuto 2">
            <a:extLst>
              <a:ext uri="{FF2B5EF4-FFF2-40B4-BE49-F238E27FC236}">
                <a16:creationId xmlns:a16="http://schemas.microsoft.com/office/drawing/2014/main" id="{3BB570CD-F1F0-90D8-7255-2EB283DF42FB}"/>
              </a:ext>
            </a:extLst>
          </p:cNvPr>
          <p:cNvSpPr>
            <a:spLocks noGrp="1"/>
          </p:cNvSpPr>
          <p:nvPr>
            <p:ph idx="1"/>
          </p:nvPr>
        </p:nvSpPr>
        <p:spPr/>
        <p:txBody>
          <a:bodyPr>
            <a:normAutofit fontScale="70000" lnSpcReduction="20000"/>
          </a:bodyPr>
          <a:lstStyle/>
          <a:p>
            <a:pPr algn="just"/>
            <a:r>
              <a:rPr lang="en-US" sz="3200" dirty="0">
                <a:effectLst/>
                <a:ea typeface="Times New Roman" panose="02020603050405020304" pitchFamily="18" charset="0"/>
                <a:cs typeface="Times New Roman" panose="02020603050405020304" pitchFamily="18" charset="0"/>
              </a:rPr>
              <a:t>“… </a:t>
            </a:r>
            <a:r>
              <a:rPr lang="en-US" sz="3200" b="1" dirty="0">
                <a:effectLst/>
                <a:ea typeface="Times New Roman" panose="02020603050405020304" pitchFamily="18" charset="0"/>
                <a:cs typeface="Times New Roman" panose="02020603050405020304" pitchFamily="18" charset="0"/>
              </a:rPr>
              <a:t>fundamental rights form an integral part of the general principles of the law, the observance of which it ensures; </a:t>
            </a:r>
            <a:r>
              <a:rPr lang="en-US" sz="3200" dirty="0">
                <a:effectLst/>
                <a:ea typeface="Times New Roman" panose="02020603050405020304" pitchFamily="18" charset="0"/>
                <a:cs typeface="Times New Roman" panose="02020603050405020304" pitchFamily="18" charset="0"/>
              </a:rPr>
              <a:t>that in safeguarding those rights, the Court is bound to draw inspiration from </a:t>
            </a:r>
            <a:r>
              <a:rPr lang="en-US" sz="3200" b="1" dirty="0">
                <a:effectLst/>
                <a:ea typeface="Times New Roman" panose="02020603050405020304" pitchFamily="18" charset="0"/>
                <a:cs typeface="Times New Roman" panose="02020603050405020304" pitchFamily="18" charset="0"/>
              </a:rPr>
              <a:t>constitutional traditions common to the Member States, </a:t>
            </a:r>
            <a:r>
              <a:rPr lang="en-US" sz="3200" dirty="0">
                <a:effectLst/>
                <a:ea typeface="Times New Roman" panose="02020603050405020304" pitchFamily="18" charset="0"/>
                <a:cs typeface="Times New Roman" panose="02020603050405020304" pitchFamily="18" charset="0"/>
              </a:rPr>
              <a:t>so that measures which are incompatible with the fundamental rights recognized by the constitutions of those States are unacceptable in the Community; and that, similarly, </a:t>
            </a:r>
            <a:r>
              <a:rPr lang="en-US" sz="3200" b="1" dirty="0">
                <a:effectLst/>
                <a:ea typeface="Times New Roman" panose="02020603050405020304" pitchFamily="18" charset="0"/>
                <a:cs typeface="Times New Roman" panose="02020603050405020304" pitchFamily="18" charset="0"/>
              </a:rPr>
              <a:t>international treaties </a:t>
            </a:r>
            <a:r>
              <a:rPr lang="en-US" sz="3200" dirty="0">
                <a:effectLst/>
                <a:ea typeface="Times New Roman" panose="02020603050405020304" pitchFamily="18" charset="0"/>
                <a:cs typeface="Times New Roman" panose="02020603050405020304" pitchFamily="18" charset="0"/>
              </a:rPr>
              <a:t>for the protection of human rights on which the Member States have collaborated or of which they are signatories, can supply guidelines which should be followed within the framework of Community law” (Judgment of the Court of 13 December 1979, </a:t>
            </a:r>
            <a:r>
              <a:rPr lang="en-US" sz="3200" i="1" dirty="0">
                <a:effectLst/>
                <a:ea typeface="Times New Roman" panose="02020603050405020304" pitchFamily="18" charset="0"/>
                <a:cs typeface="Times New Roman" panose="02020603050405020304" pitchFamily="18" charset="0"/>
              </a:rPr>
              <a:t>Liselotte Hauer v Land </a:t>
            </a:r>
            <a:r>
              <a:rPr lang="en-US" sz="3200" i="1" dirty="0" err="1">
                <a:effectLst/>
                <a:ea typeface="Times New Roman" panose="02020603050405020304" pitchFamily="18" charset="0"/>
                <a:cs typeface="Times New Roman" panose="02020603050405020304" pitchFamily="18" charset="0"/>
              </a:rPr>
              <a:t>Rheinland</a:t>
            </a:r>
            <a:r>
              <a:rPr lang="en-US" sz="3200" i="1" dirty="0">
                <a:effectLst/>
                <a:ea typeface="Times New Roman" panose="02020603050405020304" pitchFamily="18" charset="0"/>
                <a:cs typeface="Times New Roman" panose="02020603050405020304" pitchFamily="18" charset="0"/>
              </a:rPr>
              <a:t>-Pfalz</a:t>
            </a:r>
            <a:r>
              <a:rPr lang="en-US" sz="3200" dirty="0">
                <a:effectLst/>
                <a:ea typeface="Times New Roman" panose="02020603050405020304" pitchFamily="18" charset="0"/>
                <a:cs typeface="Times New Roman" panose="02020603050405020304" pitchFamily="18" charset="0"/>
              </a:rPr>
              <a:t>, ECLI:EU:C:1979:290, par. 15)</a:t>
            </a:r>
            <a:endParaRPr lang="it-IT" sz="3200" dirty="0">
              <a:effectLst/>
              <a:ea typeface="Times New Roman" panose="02020603050405020304" pitchFamily="18" charset="0"/>
              <a:cs typeface="Times New Roman" panose="02020603050405020304" pitchFamily="18" charset="0"/>
            </a:endParaRPr>
          </a:p>
          <a:p>
            <a:endParaRPr lang="it-IT" dirty="0"/>
          </a:p>
        </p:txBody>
      </p:sp>
      <p:sp>
        <p:nvSpPr>
          <p:cNvPr id="5" name="Segnaposto numero diapositiva 4">
            <a:extLst>
              <a:ext uri="{FF2B5EF4-FFF2-40B4-BE49-F238E27FC236}">
                <a16:creationId xmlns:a16="http://schemas.microsoft.com/office/drawing/2014/main" id="{3766CA47-6E6C-3E26-A41E-B8EB130F4E2A}"/>
              </a:ext>
            </a:extLst>
          </p:cNvPr>
          <p:cNvSpPr>
            <a:spLocks noGrp="1"/>
          </p:cNvSpPr>
          <p:nvPr>
            <p:ph type="sldNum" sz="quarter" idx="12"/>
          </p:nvPr>
        </p:nvSpPr>
        <p:spPr/>
        <p:txBody>
          <a:bodyPr/>
          <a:lstStyle/>
          <a:p>
            <a:fld id="{7CA968BA-1B29-8847-803D-70C2F721C271}" type="slidenum">
              <a:rPr lang="it-IT" smtClean="0"/>
              <a:t>7</a:t>
            </a:fld>
            <a:endParaRPr lang="it-IT"/>
          </a:p>
        </p:txBody>
      </p:sp>
    </p:spTree>
    <p:extLst>
      <p:ext uri="{BB962C8B-B14F-4D97-AF65-F5344CB8AC3E}">
        <p14:creationId xmlns:p14="http://schemas.microsoft.com/office/powerpoint/2010/main" val="424456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DEDC0-B9F9-6178-2A3E-EF7C137A2DD1}"/>
              </a:ext>
            </a:extLst>
          </p:cNvPr>
          <p:cNvSpPr>
            <a:spLocks noGrp="1"/>
          </p:cNvSpPr>
          <p:nvPr>
            <p:ph type="title"/>
          </p:nvPr>
        </p:nvSpPr>
        <p:spPr/>
        <p:txBody>
          <a:bodyPr>
            <a:normAutofit/>
          </a:bodyPr>
          <a:lstStyle/>
          <a:p>
            <a:r>
              <a:rPr lang="it-IT" sz="3200" dirty="0">
                <a:latin typeface="+mn-lt"/>
              </a:rPr>
              <a:t>2. From EU </a:t>
            </a:r>
            <a:r>
              <a:rPr lang="it-IT" sz="3200" dirty="0" err="1">
                <a:latin typeface="+mn-lt"/>
              </a:rPr>
              <a:t>Principles</a:t>
            </a:r>
            <a:r>
              <a:rPr lang="it-IT" sz="3200" dirty="0">
                <a:latin typeface="+mn-lt"/>
              </a:rPr>
              <a:t> to EU </a:t>
            </a:r>
            <a:r>
              <a:rPr lang="it-IT" sz="3200" dirty="0" err="1">
                <a:latin typeface="+mn-lt"/>
              </a:rPr>
              <a:t>Values</a:t>
            </a:r>
            <a:r>
              <a:rPr lang="it-IT" sz="3200" dirty="0">
                <a:latin typeface="+mn-lt"/>
              </a:rPr>
              <a:t> </a:t>
            </a:r>
            <a:endParaRPr lang="it-IT" sz="3200" dirty="0"/>
          </a:p>
        </p:txBody>
      </p:sp>
      <p:sp>
        <p:nvSpPr>
          <p:cNvPr id="3" name="Segnaposto contenuto 2">
            <a:extLst>
              <a:ext uri="{FF2B5EF4-FFF2-40B4-BE49-F238E27FC236}">
                <a16:creationId xmlns:a16="http://schemas.microsoft.com/office/drawing/2014/main" id="{E69F312A-B721-A24C-D5AB-D50ADC8D4E76}"/>
              </a:ext>
            </a:extLst>
          </p:cNvPr>
          <p:cNvSpPr>
            <a:spLocks noGrp="1"/>
          </p:cNvSpPr>
          <p:nvPr>
            <p:ph idx="1"/>
          </p:nvPr>
        </p:nvSpPr>
        <p:spPr/>
        <p:txBody>
          <a:bodyPr>
            <a:normAutofit fontScale="77500" lnSpcReduction="20000"/>
          </a:bodyPr>
          <a:lstStyle/>
          <a:p>
            <a:pPr marL="0" indent="0">
              <a:buNone/>
            </a:pPr>
            <a:r>
              <a:rPr lang="en-US" sz="3200" dirty="0"/>
              <a:t>Treaty of Maastricht </a:t>
            </a:r>
          </a:p>
          <a:p>
            <a:pPr algn="just">
              <a:buFont typeface="Wingdings" panose="05000000000000000000" pitchFamily="2" charset="2"/>
              <a:buChar char="Ø"/>
            </a:pPr>
            <a:r>
              <a:rPr lang="en-US" sz="3200" b="1" dirty="0"/>
              <a:t>Article F TEU  </a:t>
            </a:r>
          </a:p>
          <a:p>
            <a:pPr algn="just">
              <a:buFont typeface="Wingdings" panose="05000000000000000000" pitchFamily="2" charset="2"/>
              <a:buChar char="Ø"/>
            </a:pPr>
            <a:r>
              <a:rPr lang="en-US" dirty="0"/>
              <a:t>‘1. </a:t>
            </a:r>
            <a:r>
              <a:rPr lang="en-US" i="1" dirty="0"/>
              <a:t>The Union shall respect the national identities of its Member States, whose systems of government are founded on the principles of democracy. 2. </a:t>
            </a:r>
            <a:r>
              <a:rPr lang="en-US" b="1" i="1" dirty="0"/>
              <a:t>The Union shall respect fundamental rights, as guaranteed by the European Convention for the Protection of Human Rights and Fundamental Freedoms signed in Rome on 4 November 1950 and as they result from the constitutional traditions common to the Member States, as general principles of Community law. </a:t>
            </a:r>
            <a:r>
              <a:rPr lang="en-US" i="1" dirty="0"/>
              <a:t>3. The Union shall provide itself with the means necessary to attain its objectives and carry through its policies</a:t>
            </a:r>
            <a:r>
              <a:rPr lang="en-US" dirty="0"/>
              <a:t>’. [Art. F of the Treaty of Maastricht]</a:t>
            </a:r>
            <a:endParaRPr lang="it-IT" dirty="0"/>
          </a:p>
          <a:p>
            <a:pPr algn="just">
              <a:buFont typeface="Wingdings" panose="05000000000000000000" pitchFamily="2" charset="2"/>
              <a:buChar char="Ø"/>
            </a:pPr>
            <a:endParaRPr lang="it-IT" sz="3200" b="1" dirty="0"/>
          </a:p>
          <a:p>
            <a:endParaRPr lang="it-IT" dirty="0"/>
          </a:p>
        </p:txBody>
      </p:sp>
      <p:sp>
        <p:nvSpPr>
          <p:cNvPr id="5" name="Segnaposto numero diapositiva 4">
            <a:extLst>
              <a:ext uri="{FF2B5EF4-FFF2-40B4-BE49-F238E27FC236}">
                <a16:creationId xmlns:a16="http://schemas.microsoft.com/office/drawing/2014/main" id="{CF2F351D-8631-EAEA-73C5-F509E02F3138}"/>
              </a:ext>
            </a:extLst>
          </p:cNvPr>
          <p:cNvSpPr>
            <a:spLocks noGrp="1"/>
          </p:cNvSpPr>
          <p:nvPr>
            <p:ph type="sldNum" sz="quarter" idx="12"/>
          </p:nvPr>
        </p:nvSpPr>
        <p:spPr/>
        <p:txBody>
          <a:bodyPr/>
          <a:lstStyle/>
          <a:p>
            <a:fld id="{7CA968BA-1B29-8847-803D-70C2F721C271}" type="slidenum">
              <a:rPr lang="it-IT" smtClean="0"/>
              <a:t>8</a:t>
            </a:fld>
            <a:endParaRPr lang="it-IT"/>
          </a:p>
        </p:txBody>
      </p:sp>
    </p:spTree>
    <p:extLst>
      <p:ext uri="{BB962C8B-B14F-4D97-AF65-F5344CB8AC3E}">
        <p14:creationId xmlns:p14="http://schemas.microsoft.com/office/powerpoint/2010/main" val="302604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2D065-68D4-E6E7-9D7F-BF833FA8774B}"/>
              </a:ext>
            </a:extLst>
          </p:cNvPr>
          <p:cNvSpPr>
            <a:spLocks noGrp="1"/>
          </p:cNvSpPr>
          <p:nvPr>
            <p:ph type="title"/>
          </p:nvPr>
        </p:nvSpPr>
        <p:spPr/>
        <p:txBody>
          <a:bodyPr/>
          <a:lstStyle/>
          <a:p>
            <a:r>
              <a:rPr lang="it-IT" sz="4400" dirty="0">
                <a:latin typeface="+mn-lt"/>
              </a:rPr>
              <a:t>2. From EU </a:t>
            </a:r>
            <a:r>
              <a:rPr lang="it-IT" sz="4400" dirty="0" err="1">
                <a:latin typeface="+mn-lt"/>
              </a:rPr>
              <a:t>Principles</a:t>
            </a:r>
            <a:r>
              <a:rPr lang="it-IT" sz="4400" dirty="0">
                <a:latin typeface="+mn-lt"/>
              </a:rPr>
              <a:t> to EU </a:t>
            </a:r>
            <a:r>
              <a:rPr lang="it-IT" sz="4400" dirty="0" err="1">
                <a:latin typeface="+mn-lt"/>
              </a:rPr>
              <a:t>Values</a:t>
            </a:r>
            <a:r>
              <a:rPr lang="it-IT" sz="4400" dirty="0">
                <a:latin typeface="+mn-lt"/>
              </a:rPr>
              <a:t> </a:t>
            </a:r>
            <a:endParaRPr lang="it-IT" dirty="0"/>
          </a:p>
        </p:txBody>
      </p:sp>
      <p:sp>
        <p:nvSpPr>
          <p:cNvPr id="3" name="Segnaposto contenuto 2">
            <a:extLst>
              <a:ext uri="{FF2B5EF4-FFF2-40B4-BE49-F238E27FC236}">
                <a16:creationId xmlns:a16="http://schemas.microsoft.com/office/drawing/2014/main" id="{0F0E68E2-C359-7CE5-B0F7-B157448AE818}"/>
              </a:ext>
            </a:extLst>
          </p:cNvPr>
          <p:cNvSpPr>
            <a:spLocks noGrp="1"/>
          </p:cNvSpPr>
          <p:nvPr>
            <p:ph idx="1"/>
          </p:nvPr>
        </p:nvSpPr>
        <p:spPr/>
        <p:txBody>
          <a:bodyPr>
            <a:normAutofit fontScale="92500" lnSpcReduction="20000"/>
          </a:bodyPr>
          <a:lstStyle/>
          <a:p>
            <a:pPr marL="0" indent="0" algn="just">
              <a:buNone/>
            </a:pPr>
            <a:r>
              <a:rPr lang="it-IT" sz="3200" dirty="0" err="1"/>
              <a:t>Treaty</a:t>
            </a:r>
            <a:r>
              <a:rPr lang="it-IT" sz="3200" dirty="0"/>
              <a:t> of Amsterdam </a:t>
            </a:r>
          </a:p>
          <a:p>
            <a:pPr marL="0" indent="0" algn="just">
              <a:buNone/>
            </a:pPr>
            <a:endParaRPr lang="it-IT" sz="3200" dirty="0"/>
          </a:p>
          <a:p>
            <a:pPr algn="just">
              <a:buFont typeface="Wingdings" panose="05000000000000000000" pitchFamily="2" charset="2"/>
              <a:buChar char="Ø"/>
            </a:pPr>
            <a:r>
              <a:rPr lang="en-US" sz="3200" dirty="0"/>
              <a:t>The former article F provides in the new paragraph 1 that: "</a:t>
            </a:r>
            <a:r>
              <a:rPr lang="en-US" sz="3200" b="1" i="1" dirty="0"/>
              <a:t>The Union is founded on the principles of liberty, democracy, respect for human rights and fundamental freedoms, and the rule of law, principles which are common to the Member States</a:t>
            </a:r>
            <a:r>
              <a:rPr lang="en-US" sz="3200" b="1" dirty="0"/>
              <a:t>”</a:t>
            </a:r>
          </a:p>
          <a:p>
            <a:pPr marL="0" indent="0" algn="just">
              <a:buNone/>
            </a:pPr>
            <a:endParaRPr lang="en-US" sz="3200" b="1" dirty="0"/>
          </a:p>
          <a:p>
            <a:pPr algn="just">
              <a:buFont typeface="Wingdings" panose="05000000000000000000" pitchFamily="2" charset="2"/>
              <a:buChar char="Ø"/>
            </a:pPr>
            <a:r>
              <a:rPr lang="en-US" sz="3200" b="1" dirty="0"/>
              <a:t>Mechanism of safeguard</a:t>
            </a:r>
            <a:r>
              <a:rPr lang="en-US" sz="3200" dirty="0"/>
              <a:t> (Article 7 TEU)</a:t>
            </a:r>
          </a:p>
        </p:txBody>
      </p:sp>
      <p:sp>
        <p:nvSpPr>
          <p:cNvPr id="5" name="Segnaposto numero diapositiva 4">
            <a:extLst>
              <a:ext uri="{FF2B5EF4-FFF2-40B4-BE49-F238E27FC236}">
                <a16:creationId xmlns:a16="http://schemas.microsoft.com/office/drawing/2014/main" id="{2812C258-5E19-87B2-D52F-BB07B4815D80}"/>
              </a:ext>
            </a:extLst>
          </p:cNvPr>
          <p:cNvSpPr>
            <a:spLocks noGrp="1"/>
          </p:cNvSpPr>
          <p:nvPr>
            <p:ph type="sldNum" sz="quarter" idx="12"/>
          </p:nvPr>
        </p:nvSpPr>
        <p:spPr/>
        <p:txBody>
          <a:bodyPr/>
          <a:lstStyle/>
          <a:p>
            <a:fld id="{7CA968BA-1B29-8847-803D-70C2F721C271}" type="slidenum">
              <a:rPr lang="it-IT" smtClean="0"/>
              <a:t>9</a:t>
            </a:fld>
            <a:endParaRPr lang="it-IT"/>
          </a:p>
        </p:txBody>
      </p:sp>
    </p:spTree>
    <p:extLst>
      <p:ext uri="{BB962C8B-B14F-4D97-AF65-F5344CB8AC3E}">
        <p14:creationId xmlns:p14="http://schemas.microsoft.com/office/powerpoint/2010/main" val="34389006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2016</Words>
  <Application>Microsoft Office PowerPoint</Application>
  <PresentationFormat>Presentazione su schermo (4:3)</PresentationFormat>
  <Paragraphs>170</Paragraphs>
  <Slides>25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Times New Roman</vt:lpstr>
      <vt:lpstr>Wingdings</vt:lpstr>
      <vt:lpstr>Tema di Office</vt:lpstr>
      <vt:lpstr>Upholding and promoting EU Values in candidate countries Winter School – University of Pisa  </vt:lpstr>
      <vt:lpstr>Summary </vt:lpstr>
      <vt:lpstr>1. Introductory remarks </vt:lpstr>
      <vt:lpstr>1. Introductory remarks </vt:lpstr>
      <vt:lpstr>1. Introductory remarks </vt:lpstr>
      <vt:lpstr>2. From EU Principles to EU Values </vt:lpstr>
      <vt:lpstr>2. From EU Principles to EU Values </vt:lpstr>
      <vt:lpstr>2. From EU Principles to EU Values </vt:lpstr>
      <vt:lpstr>2. From EU Principles to EU Values </vt:lpstr>
      <vt:lpstr>2. From EU Principles to EU Values </vt:lpstr>
      <vt:lpstr>2. From EU Principles to EU Values </vt:lpstr>
      <vt:lpstr>3. Rules for Membership</vt:lpstr>
      <vt:lpstr>3. Rules for Membership</vt:lpstr>
      <vt:lpstr>3. Rules for Membership</vt:lpstr>
      <vt:lpstr>Waves of EU enlargement </vt:lpstr>
      <vt:lpstr>3. Rules for Membership</vt:lpstr>
      <vt:lpstr>Waves of EU enlargement </vt:lpstr>
      <vt:lpstr>3. Rules for Membership</vt:lpstr>
      <vt:lpstr>3. Rules for Membership</vt:lpstr>
      <vt:lpstr>4. The Prospect of Accession: the Candidates </vt:lpstr>
      <vt:lpstr>4. Promoting the Respect of the Values in the Candidate Countries</vt:lpstr>
      <vt:lpstr>5. Promoting the Respect of the Values in the Candidate Countries</vt:lpstr>
      <vt:lpstr>6. Conclusions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Corbis</dc:creator>
  <cp:lastModifiedBy>Teresa Russo</cp:lastModifiedBy>
  <cp:revision>45</cp:revision>
  <dcterms:created xsi:type="dcterms:W3CDTF">2018-11-19T15:20:35Z</dcterms:created>
  <dcterms:modified xsi:type="dcterms:W3CDTF">2024-02-08T07:43:59Z</dcterms:modified>
</cp:coreProperties>
</file>