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4" r:id="rId4"/>
    <p:sldId id="257" r:id="rId5"/>
    <p:sldId id="262" r:id="rId6"/>
    <p:sldId id="260" r:id="rId7"/>
    <p:sldId id="263" r:id="rId8"/>
    <p:sldId id="272" r:id="rId9"/>
    <p:sldId id="265" r:id="rId10"/>
    <p:sldId id="266" r:id="rId11"/>
    <p:sldId id="267" r:id="rId12"/>
    <p:sldId id="268" r:id="rId13"/>
    <p:sldId id="273" r:id="rId14"/>
    <p:sldId id="274" r:id="rId15"/>
    <p:sldId id="275" r:id="rId16"/>
    <p:sldId id="276" r:id="rId17"/>
    <p:sldId id="277" r:id="rId18"/>
    <p:sldId id="269" r:id="rId19"/>
    <p:sldId id="270" r:id="rId20"/>
    <p:sldId id="271" r:id="rId21"/>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806"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2FC39061-33BD-EDDE-ECF2-2A06599FCA05}"/>
              </a:ext>
            </a:extLst>
          </p:cNvPr>
          <p:cNvSpPr>
            <a:spLocks noGrp="1"/>
          </p:cNvSpPr>
          <p:nvPr>
            <p:ph type="ctrTitle"/>
          </p:nvPr>
        </p:nvSpPr>
        <p:spPr>
          <a:xfrm>
            <a:off x="1524000" y="1122363"/>
            <a:ext cx="9144000" cy="2387600"/>
          </a:xfrm>
        </p:spPr>
        <p:txBody>
          <a:bodyPr anchor="b"/>
          <a:lstStyle>
            <a:lvl1pPr algn="ctr">
              <a:defRPr sz="6000"/>
            </a:lvl1pPr>
          </a:lstStyle>
          <a:p>
            <a:r>
              <a:rPr lang="it-IT"/>
              <a:t>Fare clic per modificare lo stile del titolo dello schema</a:t>
            </a:r>
          </a:p>
        </p:txBody>
      </p:sp>
      <p:sp>
        <p:nvSpPr>
          <p:cNvPr id="3" name="Sottotitolo 2">
            <a:extLst>
              <a:ext uri="{FF2B5EF4-FFF2-40B4-BE49-F238E27FC236}">
                <a16:creationId xmlns:a16="http://schemas.microsoft.com/office/drawing/2014/main" id="{C3DEF353-9BEA-C6BD-3A18-ED6FFDA8641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p>
        </p:txBody>
      </p:sp>
      <p:sp>
        <p:nvSpPr>
          <p:cNvPr id="4" name="Segnaposto data 3">
            <a:extLst>
              <a:ext uri="{FF2B5EF4-FFF2-40B4-BE49-F238E27FC236}">
                <a16:creationId xmlns:a16="http://schemas.microsoft.com/office/drawing/2014/main" id="{EF474DA5-48FB-5C94-98C9-3D384F382982}"/>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5" name="Segnaposto piè di pagina 4">
            <a:extLst>
              <a:ext uri="{FF2B5EF4-FFF2-40B4-BE49-F238E27FC236}">
                <a16:creationId xmlns:a16="http://schemas.microsoft.com/office/drawing/2014/main" id="{456797E1-2312-FBBB-54D0-C73E627509DC}"/>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6E8CFE6-DC3A-6674-8F21-73D220B248FD}"/>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1219129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AD1E7DFC-7DBE-764F-DB36-572631D92F19}"/>
              </a:ext>
            </a:extLst>
          </p:cNvPr>
          <p:cNvSpPr>
            <a:spLocks noGrp="1"/>
          </p:cNvSpPr>
          <p:nvPr>
            <p:ph type="title"/>
          </p:nvPr>
        </p:nvSpPr>
        <p:spPr/>
        <p:txBody>
          <a:bodyPr/>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E7883311-3FDB-C024-9625-50765CFABD8E}"/>
              </a:ext>
            </a:extLst>
          </p:cNvPr>
          <p:cNvSpPr>
            <a:spLocks noGrp="1"/>
          </p:cNvSpPr>
          <p:nvPr>
            <p:ph type="body" orient="vert" idx="1"/>
          </p:nvPr>
        </p:nvSpPr>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F71CAF53-D9A7-B98E-3CF5-50B8E241311D}"/>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5" name="Segnaposto piè di pagina 4">
            <a:extLst>
              <a:ext uri="{FF2B5EF4-FFF2-40B4-BE49-F238E27FC236}">
                <a16:creationId xmlns:a16="http://schemas.microsoft.com/office/drawing/2014/main" id="{7957DB1F-6ABC-3D70-4A41-9DD37244428A}"/>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0A88A7E2-6359-CC03-6948-03944B74EAF5}"/>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41238762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a:extLst>
              <a:ext uri="{FF2B5EF4-FFF2-40B4-BE49-F238E27FC236}">
                <a16:creationId xmlns:a16="http://schemas.microsoft.com/office/drawing/2014/main" id="{F13A5C80-8D3A-0061-1880-813EFDF958B2}"/>
              </a:ext>
            </a:extLst>
          </p:cNvPr>
          <p:cNvSpPr>
            <a:spLocks noGrp="1"/>
          </p:cNvSpPr>
          <p:nvPr>
            <p:ph type="title" orient="vert"/>
          </p:nvPr>
        </p:nvSpPr>
        <p:spPr>
          <a:xfrm>
            <a:off x="8724900" y="365125"/>
            <a:ext cx="2628900" cy="5811838"/>
          </a:xfrm>
        </p:spPr>
        <p:txBody>
          <a:bodyPr vert="eaVert"/>
          <a:lstStyle/>
          <a:p>
            <a:r>
              <a:rPr lang="it-IT"/>
              <a:t>Fare clic per modificare lo stile del titolo dello schema</a:t>
            </a:r>
          </a:p>
        </p:txBody>
      </p:sp>
      <p:sp>
        <p:nvSpPr>
          <p:cNvPr id="3" name="Segnaposto testo verticale 2">
            <a:extLst>
              <a:ext uri="{FF2B5EF4-FFF2-40B4-BE49-F238E27FC236}">
                <a16:creationId xmlns:a16="http://schemas.microsoft.com/office/drawing/2014/main" id="{29B275B9-5113-6D2D-3910-F4AD4517FA54}"/>
              </a:ext>
            </a:extLst>
          </p:cNvPr>
          <p:cNvSpPr>
            <a:spLocks noGrp="1"/>
          </p:cNvSpPr>
          <p:nvPr>
            <p:ph type="body" orient="vert" idx="1"/>
          </p:nvPr>
        </p:nvSpPr>
        <p:spPr>
          <a:xfrm>
            <a:off x="838200" y="365125"/>
            <a:ext cx="7734300" cy="5811838"/>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E025492E-8257-AA6B-8BEC-A19E900D98B5}"/>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5" name="Segnaposto piè di pagina 4">
            <a:extLst>
              <a:ext uri="{FF2B5EF4-FFF2-40B4-BE49-F238E27FC236}">
                <a16:creationId xmlns:a16="http://schemas.microsoft.com/office/drawing/2014/main" id="{16B9A8B2-F156-4E27-C20F-AE62B5C57D35}"/>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E3AEB420-1809-4726-CCEF-C69D109F0406}"/>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9829617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0D9B18-1107-C546-7DFD-84382FD62943}"/>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BE68D182-BE60-4ED5-F0A9-6FDD418FD517}"/>
              </a:ext>
            </a:extLst>
          </p:cNvPr>
          <p:cNvSpPr>
            <a:spLocks noGrp="1"/>
          </p:cNvSpPr>
          <p:nvPr>
            <p:ph idx="1"/>
          </p:nvPr>
        </p:nvSpPr>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1F0CCA72-DD40-CAF7-C28D-D90BB65FC662}"/>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5" name="Segnaposto piè di pagina 4">
            <a:extLst>
              <a:ext uri="{FF2B5EF4-FFF2-40B4-BE49-F238E27FC236}">
                <a16:creationId xmlns:a16="http://schemas.microsoft.com/office/drawing/2014/main" id="{9E13B6E0-43DF-9DE9-2B24-66096E278017}"/>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57A3556F-EED5-378F-CAD9-DD531B0AD20A}"/>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3599755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CD6049A-CBA9-B4B4-49B4-59CEC1B305E1}"/>
              </a:ext>
            </a:extLst>
          </p:cNvPr>
          <p:cNvSpPr>
            <a:spLocks noGrp="1"/>
          </p:cNvSpPr>
          <p:nvPr>
            <p:ph type="title"/>
          </p:nvPr>
        </p:nvSpPr>
        <p:spPr>
          <a:xfrm>
            <a:off x="831850" y="1709738"/>
            <a:ext cx="10515600" cy="2852737"/>
          </a:xfrm>
        </p:spPr>
        <p:txBody>
          <a:bodyPr anchor="b"/>
          <a:lstStyle>
            <a:lvl1pPr>
              <a:defRPr sz="6000"/>
            </a:lvl1pPr>
          </a:lstStyle>
          <a:p>
            <a:r>
              <a:rPr lang="it-IT"/>
              <a:t>Fare clic per modificare lo stile del titolo dello schema</a:t>
            </a:r>
          </a:p>
        </p:txBody>
      </p:sp>
      <p:sp>
        <p:nvSpPr>
          <p:cNvPr id="3" name="Segnaposto testo 2">
            <a:extLst>
              <a:ext uri="{FF2B5EF4-FFF2-40B4-BE49-F238E27FC236}">
                <a16:creationId xmlns:a16="http://schemas.microsoft.com/office/drawing/2014/main" id="{195673CF-034E-7B26-ED08-59FE8B773DC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Fare clic per modificare gli stili del testo dello schema</a:t>
            </a:r>
          </a:p>
        </p:txBody>
      </p:sp>
      <p:sp>
        <p:nvSpPr>
          <p:cNvPr id="4" name="Segnaposto data 3">
            <a:extLst>
              <a:ext uri="{FF2B5EF4-FFF2-40B4-BE49-F238E27FC236}">
                <a16:creationId xmlns:a16="http://schemas.microsoft.com/office/drawing/2014/main" id="{DC151808-488E-5BE2-6859-DF23ED60A3EE}"/>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5" name="Segnaposto piè di pagina 4">
            <a:extLst>
              <a:ext uri="{FF2B5EF4-FFF2-40B4-BE49-F238E27FC236}">
                <a16:creationId xmlns:a16="http://schemas.microsoft.com/office/drawing/2014/main" id="{E03053BA-E480-914A-6FBF-3853955B96D4}"/>
              </a:ext>
            </a:extLst>
          </p:cNvPr>
          <p:cNvSpPr>
            <a:spLocks noGrp="1"/>
          </p:cNvSpPr>
          <p:nvPr>
            <p:ph type="ftr" sz="quarter" idx="11"/>
          </p:nvPr>
        </p:nvSpPr>
        <p:spPr/>
        <p:txBody>
          <a:bodyPr/>
          <a:lstStyle/>
          <a:p>
            <a:endParaRPr lang="it-IT"/>
          </a:p>
        </p:txBody>
      </p:sp>
      <p:sp>
        <p:nvSpPr>
          <p:cNvPr id="6" name="Segnaposto numero diapositiva 5">
            <a:extLst>
              <a:ext uri="{FF2B5EF4-FFF2-40B4-BE49-F238E27FC236}">
                <a16:creationId xmlns:a16="http://schemas.microsoft.com/office/drawing/2014/main" id="{635274C8-0F34-AB6F-3B0F-89DC77B95F41}"/>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27376261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34CE6182-320B-E899-C59C-71FE8CB7DBA1}"/>
              </a:ext>
            </a:extLst>
          </p:cNvPr>
          <p:cNvSpPr>
            <a:spLocks noGrp="1"/>
          </p:cNvSpPr>
          <p:nvPr>
            <p:ph type="title"/>
          </p:nvPr>
        </p:nvSpPr>
        <p:spPr/>
        <p:txBody>
          <a:body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2ADE9576-28CC-1E64-CBE1-C87CE8DA6FB4}"/>
              </a:ext>
            </a:extLst>
          </p:cNvPr>
          <p:cNvSpPr>
            <a:spLocks noGrp="1"/>
          </p:cNvSpPr>
          <p:nvPr>
            <p:ph sz="half" idx="1"/>
          </p:nvPr>
        </p:nvSpPr>
        <p:spPr>
          <a:xfrm>
            <a:off x="838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contenuto 3">
            <a:extLst>
              <a:ext uri="{FF2B5EF4-FFF2-40B4-BE49-F238E27FC236}">
                <a16:creationId xmlns:a16="http://schemas.microsoft.com/office/drawing/2014/main" id="{21E02E8A-155E-34A0-9341-0E952D0F5016}"/>
              </a:ext>
            </a:extLst>
          </p:cNvPr>
          <p:cNvSpPr>
            <a:spLocks noGrp="1"/>
          </p:cNvSpPr>
          <p:nvPr>
            <p:ph sz="half" idx="2"/>
          </p:nvPr>
        </p:nvSpPr>
        <p:spPr>
          <a:xfrm>
            <a:off x="6172200" y="1825625"/>
            <a:ext cx="5181600" cy="435133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data 4">
            <a:extLst>
              <a:ext uri="{FF2B5EF4-FFF2-40B4-BE49-F238E27FC236}">
                <a16:creationId xmlns:a16="http://schemas.microsoft.com/office/drawing/2014/main" id="{D6A9641F-E6E6-C1F7-4573-8D05E76FCC61}"/>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6" name="Segnaposto piè di pagina 5">
            <a:extLst>
              <a:ext uri="{FF2B5EF4-FFF2-40B4-BE49-F238E27FC236}">
                <a16:creationId xmlns:a16="http://schemas.microsoft.com/office/drawing/2014/main" id="{169380F8-4F44-8F36-E4A4-E41DDD72BC6B}"/>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DFEE2A1D-F766-176E-46A2-658FAE539875}"/>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34491056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B9F0332-BC58-32C0-C152-920902D29B1E}"/>
              </a:ext>
            </a:extLst>
          </p:cNvPr>
          <p:cNvSpPr>
            <a:spLocks noGrp="1"/>
          </p:cNvSpPr>
          <p:nvPr>
            <p:ph type="title"/>
          </p:nvPr>
        </p:nvSpPr>
        <p:spPr>
          <a:xfrm>
            <a:off x="839788" y="365125"/>
            <a:ext cx="10515600" cy="1325563"/>
          </a:xfrm>
        </p:spPr>
        <p:txBody>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92313C05-CDAB-F737-8CDF-6EF5AA038D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Segnaposto contenuto 3">
            <a:extLst>
              <a:ext uri="{FF2B5EF4-FFF2-40B4-BE49-F238E27FC236}">
                <a16:creationId xmlns:a16="http://schemas.microsoft.com/office/drawing/2014/main" id="{29DDFA27-5676-FF77-FF1D-30BC35A79B13}"/>
              </a:ext>
            </a:extLst>
          </p:cNvPr>
          <p:cNvSpPr>
            <a:spLocks noGrp="1"/>
          </p:cNvSpPr>
          <p:nvPr>
            <p:ph sz="half" idx="2"/>
          </p:nvPr>
        </p:nvSpPr>
        <p:spPr>
          <a:xfrm>
            <a:off x="839788" y="2505075"/>
            <a:ext cx="5157787"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5" name="Segnaposto testo 4">
            <a:extLst>
              <a:ext uri="{FF2B5EF4-FFF2-40B4-BE49-F238E27FC236}">
                <a16:creationId xmlns:a16="http://schemas.microsoft.com/office/drawing/2014/main" id="{67E0E776-8612-B77A-40E8-DB28FE8EA86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Segnaposto contenuto 5">
            <a:extLst>
              <a:ext uri="{FF2B5EF4-FFF2-40B4-BE49-F238E27FC236}">
                <a16:creationId xmlns:a16="http://schemas.microsoft.com/office/drawing/2014/main" id="{47654701-804C-15BD-8EC1-160ABCD544F0}"/>
              </a:ext>
            </a:extLst>
          </p:cNvPr>
          <p:cNvSpPr>
            <a:spLocks noGrp="1"/>
          </p:cNvSpPr>
          <p:nvPr>
            <p:ph sz="quarter" idx="4"/>
          </p:nvPr>
        </p:nvSpPr>
        <p:spPr>
          <a:xfrm>
            <a:off x="6172200" y="2505075"/>
            <a:ext cx="5183188" cy="3684588"/>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7" name="Segnaposto data 6">
            <a:extLst>
              <a:ext uri="{FF2B5EF4-FFF2-40B4-BE49-F238E27FC236}">
                <a16:creationId xmlns:a16="http://schemas.microsoft.com/office/drawing/2014/main" id="{31D6E2AA-3327-9C63-BAF7-E9A9EF072F91}"/>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8" name="Segnaposto piè di pagina 7">
            <a:extLst>
              <a:ext uri="{FF2B5EF4-FFF2-40B4-BE49-F238E27FC236}">
                <a16:creationId xmlns:a16="http://schemas.microsoft.com/office/drawing/2014/main" id="{0D5FC60D-FBD0-4B45-8E99-47CFB24F0764}"/>
              </a:ext>
            </a:extLst>
          </p:cNvPr>
          <p:cNvSpPr>
            <a:spLocks noGrp="1"/>
          </p:cNvSpPr>
          <p:nvPr>
            <p:ph type="ftr" sz="quarter" idx="11"/>
          </p:nvPr>
        </p:nvSpPr>
        <p:spPr/>
        <p:txBody>
          <a:bodyPr/>
          <a:lstStyle/>
          <a:p>
            <a:endParaRPr lang="it-IT"/>
          </a:p>
        </p:txBody>
      </p:sp>
      <p:sp>
        <p:nvSpPr>
          <p:cNvPr id="9" name="Segnaposto numero diapositiva 8">
            <a:extLst>
              <a:ext uri="{FF2B5EF4-FFF2-40B4-BE49-F238E27FC236}">
                <a16:creationId xmlns:a16="http://schemas.microsoft.com/office/drawing/2014/main" id="{AA87A3B9-16F6-11B7-4B1D-52A85EB7D1BB}"/>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19307780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557B1E16-3D4A-6E0C-19BF-D638435DFCD7}"/>
              </a:ext>
            </a:extLst>
          </p:cNvPr>
          <p:cNvSpPr>
            <a:spLocks noGrp="1"/>
          </p:cNvSpPr>
          <p:nvPr>
            <p:ph type="title"/>
          </p:nvPr>
        </p:nvSpPr>
        <p:spPr/>
        <p:txBody>
          <a:bodyPr/>
          <a:lstStyle/>
          <a:p>
            <a:r>
              <a:rPr lang="it-IT"/>
              <a:t>Fare clic per modificare lo stile del titolo dello schema</a:t>
            </a:r>
          </a:p>
        </p:txBody>
      </p:sp>
      <p:sp>
        <p:nvSpPr>
          <p:cNvPr id="3" name="Segnaposto data 2">
            <a:extLst>
              <a:ext uri="{FF2B5EF4-FFF2-40B4-BE49-F238E27FC236}">
                <a16:creationId xmlns:a16="http://schemas.microsoft.com/office/drawing/2014/main" id="{ABA155C6-F218-151F-69A9-7183936E2707}"/>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4" name="Segnaposto piè di pagina 3">
            <a:extLst>
              <a:ext uri="{FF2B5EF4-FFF2-40B4-BE49-F238E27FC236}">
                <a16:creationId xmlns:a16="http://schemas.microsoft.com/office/drawing/2014/main" id="{C54A3005-8A6C-6F17-722E-FA0351930B87}"/>
              </a:ext>
            </a:extLst>
          </p:cNvPr>
          <p:cNvSpPr>
            <a:spLocks noGrp="1"/>
          </p:cNvSpPr>
          <p:nvPr>
            <p:ph type="ftr" sz="quarter" idx="11"/>
          </p:nvPr>
        </p:nvSpPr>
        <p:spPr/>
        <p:txBody>
          <a:bodyPr/>
          <a:lstStyle/>
          <a:p>
            <a:endParaRPr lang="it-IT"/>
          </a:p>
        </p:txBody>
      </p:sp>
      <p:sp>
        <p:nvSpPr>
          <p:cNvPr id="5" name="Segnaposto numero diapositiva 4">
            <a:extLst>
              <a:ext uri="{FF2B5EF4-FFF2-40B4-BE49-F238E27FC236}">
                <a16:creationId xmlns:a16="http://schemas.microsoft.com/office/drawing/2014/main" id="{D83BB7B7-C340-4FA0-E6A1-FA8F3FF74B50}"/>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24069767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a:extLst>
              <a:ext uri="{FF2B5EF4-FFF2-40B4-BE49-F238E27FC236}">
                <a16:creationId xmlns:a16="http://schemas.microsoft.com/office/drawing/2014/main" id="{8E1E4CAC-9C22-B1FE-27AB-C68201F1FE08}"/>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3" name="Segnaposto piè di pagina 2">
            <a:extLst>
              <a:ext uri="{FF2B5EF4-FFF2-40B4-BE49-F238E27FC236}">
                <a16:creationId xmlns:a16="http://schemas.microsoft.com/office/drawing/2014/main" id="{E35F935E-0CEC-FE15-44DD-4DA8FEF8C671}"/>
              </a:ext>
            </a:extLst>
          </p:cNvPr>
          <p:cNvSpPr>
            <a:spLocks noGrp="1"/>
          </p:cNvSpPr>
          <p:nvPr>
            <p:ph type="ftr" sz="quarter" idx="11"/>
          </p:nvPr>
        </p:nvSpPr>
        <p:spPr/>
        <p:txBody>
          <a:bodyPr/>
          <a:lstStyle/>
          <a:p>
            <a:endParaRPr lang="it-IT"/>
          </a:p>
        </p:txBody>
      </p:sp>
      <p:sp>
        <p:nvSpPr>
          <p:cNvPr id="4" name="Segnaposto numero diapositiva 3">
            <a:extLst>
              <a:ext uri="{FF2B5EF4-FFF2-40B4-BE49-F238E27FC236}">
                <a16:creationId xmlns:a16="http://schemas.microsoft.com/office/drawing/2014/main" id="{04CC4364-3AB1-7BDA-D2C8-61D89864355D}"/>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4074693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B48FB797-D60D-1C5B-EA68-618A2B4A621B}"/>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contenuto 2">
            <a:extLst>
              <a:ext uri="{FF2B5EF4-FFF2-40B4-BE49-F238E27FC236}">
                <a16:creationId xmlns:a16="http://schemas.microsoft.com/office/drawing/2014/main" id="{A7E12A10-001C-D34C-FDCA-4991FC183A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testo 3">
            <a:extLst>
              <a:ext uri="{FF2B5EF4-FFF2-40B4-BE49-F238E27FC236}">
                <a16:creationId xmlns:a16="http://schemas.microsoft.com/office/drawing/2014/main" id="{BBE3574F-5751-F74A-14BC-E250973D58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09D829F5-4075-610C-1B33-6CE3CA4FEA52}"/>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6" name="Segnaposto piè di pagina 5">
            <a:extLst>
              <a:ext uri="{FF2B5EF4-FFF2-40B4-BE49-F238E27FC236}">
                <a16:creationId xmlns:a16="http://schemas.microsoft.com/office/drawing/2014/main" id="{291E4EEF-5A84-88BD-66CB-3FC82F2BF135}"/>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C670B1FF-D08A-418E-5EA7-1B2E1722E9FA}"/>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713880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2851F8F-EF13-8E7A-6C69-44AA6F75F58D}"/>
              </a:ext>
            </a:extLst>
          </p:cNvPr>
          <p:cNvSpPr>
            <a:spLocks noGrp="1"/>
          </p:cNvSpPr>
          <p:nvPr>
            <p:ph type="title"/>
          </p:nvPr>
        </p:nvSpPr>
        <p:spPr>
          <a:xfrm>
            <a:off x="839788" y="457200"/>
            <a:ext cx="3932237" cy="1600200"/>
          </a:xfrm>
        </p:spPr>
        <p:txBody>
          <a:bodyPr anchor="b"/>
          <a:lstStyle>
            <a:lvl1pPr>
              <a:defRPr sz="3200"/>
            </a:lvl1pPr>
          </a:lstStyle>
          <a:p>
            <a:r>
              <a:rPr lang="it-IT"/>
              <a:t>Fare clic per modificare lo stile del titolo dello schema</a:t>
            </a:r>
          </a:p>
        </p:txBody>
      </p:sp>
      <p:sp>
        <p:nvSpPr>
          <p:cNvPr id="3" name="Segnaposto immagine 2">
            <a:extLst>
              <a:ext uri="{FF2B5EF4-FFF2-40B4-BE49-F238E27FC236}">
                <a16:creationId xmlns:a16="http://schemas.microsoft.com/office/drawing/2014/main" id="{41F7B16D-F5BB-000E-28CB-CACDBEBEAC2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a:extLst>
              <a:ext uri="{FF2B5EF4-FFF2-40B4-BE49-F238E27FC236}">
                <a16:creationId xmlns:a16="http://schemas.microsoft.com/office/drawing/2014/main" id="{03B66C52-BEEE-6C8D-6622-55CC5A69A72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Fare clic per modificare gli stili del testo dello schema</a:t>
            </a:r>
          </a:p>
        </p:txBody>
      </p:sp>
      <p:sp>
        <p:nvSpPr>
          <p:cNvPr id="5" name="Segnaposto data 4">
            <a:extLst>
              <a:ext uri="{FF2B5EF4-FFF2-40B4-BE49-F238E27FC236}">
                <a16:creationId xmlns:a16="http://schemas.microsoft.com/office/drawing/2014/main" id="{9EAF2CFD-7EA0-B818-8FDD-09FF2167F713}"/>
              </a:ext>
            </a:extLst>
          </p:cNvPr>
          <p:cNvSpPr>
            <a:spLocks noGrp="1"/>
          </p:cNvSpPr>
          <p:nvPr>
            <p:ph type="dt" sz="half" idx="10"/>
          </p:nvPr>
        </p:nvSpPr>
        <p:spPr/>
        <p:txBody>
          <a:bodyPr/>
          <a:lstStyle/>
          <a:p>
            <a:fld id="{D5E0BB2D-35AD-4FEF-BCE6-62624F5B311E}" type="datetimeFigureOut">
              <a:rPr lang="it-IT" smtClean="0"/>
              <a:t>02/02/2024</a:t>
            </a:fld>
            <a:endParaRPr lang="it-IT"/>
          </a:p>
        </p:txBody>
      </p:sp>
      <p:sp>
        <p:nvSpPr>
          <p:cNvPr id="6" name="Segnaposto piè di pagina 5">
            <a:extLst>
              <a:ext uri="{FF2B5EF4-FFF2-40B4-BE49-F238E27FC236}">
                <a16:creationId xmlns:a16="http://schemas.microsoft.com/office/drawing/2014/main" id="{D5351EC4-E93F-2998-C273-25C48022344C}"/>
              </a:ext>
            </a:extLst>
          </p:cNvPr>
          <p:cNvSpPr>
            <a:spLocks noGrp="1"/>
          </p:cNvSpPr>
          <p:nvPr>
            <p:ph type="ftr" sz="quarter" idx="11"/>
          </p:nvPr>
        </p:nvSpPr>
        <p:spPr/>
        <p:txBody>
          <a:bodyPr/>
          <a:lstStyle/>
          <a:p>
            <a:endParaRPr lang="it-IT"/>
          </a:p>
        </p:txBody>
      </p:sp>
      <p:sp>
        <p:nvSpPr>
          <p:cNvPr id="7" name="Segnaposto numero diapositiva 6">
            <a:extLst>
              <a:ext uri="{FF2B5EF4-FFF2-40B4-BE49-F238E27FC236}">
                <a16:creationId xmlns:a16="http://schemas.microsoft.com/office/drawing/2014/main" id="{9236C55A-8598-EB58-E43D-DD392784A536}"/>
              </a:ext>
            </a:extLst>
          </p:cNvPr>
          <p:cNvSpPr>
            <a:spLocks noGrp="1"/>
          </p:cNvSpPr>
          <p:nvPr>
            <p:ph type="sldNum" sz="quarter" idx="12"/>
          </p:nvPr>
        </p:nvSpPr>
        <p:spPr/>
        <p:txBody>
          <a:bodyPr/>
          <a:lstStyle/>
          <a:p>
            <a:fld id="{7BD56D3E-839E-4EAA-83C8-16F24B73827F}" type="slidenum">
              <a:rPr lang="it-IT" smtClean="0"/>
              <a:t>‹N›</a:t>
            </a:fld>
            <a:endParaRPr lang="it-IT"/>
          </a:p>
        </p:txBody>
      </p:sp>
    </p:spTree>
    <p:extLst>
      <p:ext uri="{BB962C8B-B14F-4D97-AF65-F5344CB8AC3E}">
        <p14:creationId xmlns:p14="http://schemas.microsoft.com/office/powerpoint/2010/main" val="1325323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a:extLst>
              <a:ext uri="{FF2B5EF4-FFF2-40B4-BE49-F238E27FC236}">
                <a16:creationId xmlns:a16="http://schemas.microsoft.com/office/drawing/2014/main" id="{F9D5BFC2-D68D-3F23-9CC1-DD8973D0BD8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a:t>Fare clic per modificare lo stile del titolo dello schema</a:t>
            </a:r>
          </a:p>
        </p:txBody>
      </p:sp>
      <p:sp>
        <p:nvSpPr>
          <p:cNvPr id="3" name="Segnaposto testo 2">
            <a:extLst>
              <a:ext uri="{FF2B5EF4-FFF2-40B4-BE49-F238E27FC236}">
                <a16:creationId xmlns:a16="http://schemas.microsoft.com/office/drawing/2014/main" id="{544C0836-E4C3-9D9D-4378-3B9A45679C5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4" name="Segnaposto data 3">
            <a:extLst>
              <a:ext uri="{FF2B5EF4-FFF2-40B4-BE49-F238E27FC236}">
                <a16:creationId xmlns:a16="http://schemas.microsoft.com/office/drawing/2014/main" id="{CCBA8199-F417-7CEC-DB91-A368458AEE0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E0BB2D-35AD-4FEF-BCE6-62624F5B311E}" type="datetimeFigureOut">
              <a:rPr lang="it-IT" smtClean="0"/>
              <a:t>02/02/2024</a:t>
            </a:fld>
            <a:endParaRPr lang="it-IT"/>
          </a:p>
        </p:txBody>
      </p:sp>
      <p:sp>
        <p:nvSpPr>
          <p:cNvPr id="5" name="Segnaposto piè di pagina 4">
            <a:extLst>
              <a:ext uri="{FF2B5EF4-FFF2-40B4-BE49-F238E27FC236}">
                <a16:creationId xmlns:a16="http://schemas.microsoft.com/office/drawing/2014/main" id="{4277C01B-A036-E526-8EAB-1A1A88160B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a:extLst>
              <a:ext uri="{FF2B5EF4-FFF2-40B4-BE49-F238E27FC236}">
                <a16:creationId xmlns:a16="http://schemas.microsoft.com/office/drawing/2014/main" id="{EEC9305A-0DDA-5587-C18D-D80B4325C29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D56D3E-839E-4EAA-83C8-16F24B73827F}" type="slidenum">
              <a:rPr lang="it-IT" smtClean="0"/>
              <a:t>‹N›</a:t>
            </a:fld>
            <a:endParaRPr lang="it-IT"/>
          </a:p>
        </p:txBody>
      </p:sp>
    </p:spTree>
    <p:extLst>
      <p:ext uri="{BB962C8B-B14F-4D97-AF65-F5344CB8AC3E}">
        <p14:creationId xmlns:p14="http://schemas.microsoft.com/office/powerpoint/2010/main" val="8147037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D2A9AF-D8C6-3AC1-A04D-B53F1DB39CF3}"/>
              </a:ext>
            </a:extLst>
          </p:cNvPr>
          <p:cNvSpPr>
            <a:spLocks noGrp="1"/>
          </p:cNvSpPr>
          <p:nvPr>
            <p:ph type="ctrTitle"/>
          </p:nvPr>
        </p:nvSpPr>
        <p:spPr>
          <a:xfrm>
            <a:off x="0" y="2815697"/>
            <a:ext cx="11908971" cy="2387600"/>
          </a:xfrm>
        </p:spPr>
        <p:txBody>
          <a:bodyPr>
            <a:noAutofit/>
          </a:bodyPr>
          <a:lstStyle/>
          <a:p>
            <a:br>
              <a:rPr lang="it-IT" b="0" i="0" u="none" strike="noStrike" baseline="0" dirty="0">
                <a:solidFill>
                  <a:srgbClr val="000000"/>
                </a:solidFill>
                <a:latin typeface="IBM Plex Sans Condensed" panose="020F0502020204030204" pitchFamily="34" charset="0"/>
              </a:rPr>
            </a:br>
            <a:br>
              <a:rPr lang="it-IT" b="0" i="0" u="none" strike="noStrike" baseline="0" dirty="0">
                <a:latin typeface="IBM Plex Sans Condensed" panose="020F0502020204030204" pitchFamily="34" charset="0"/>
              </a:rPr>
            </a:br>
            <a:br>
              <a:rPr lang="it-IT" b="0" i="0" u="none" strike="noStrike" baseline="0" dirty="0">
                <a:latin typeface="IBM Plex Sans Condensed" panose="020F0502020204030204" pitchFamily="34" charset="0"/>
              </a:rPr>
            </a:br>
            <a:br>
              <a:rPr lang="it-IT" b="0" i="0" u="none" strike="noStrike" baseline="0" dirty="0">
                <a:latin typeface="IBM Plex Sans Condensed" panose="020F0502020204030204" pitchFamily="34" charset="0"/>
              </a:rPr>
            </a:br>
            <a:br>
              <a:rPr lang="it-IT" b="0" i="0" u="none" strike="noStrike" baseline="0" dirty="0">
                <a:latin typeface="IBM Plex Sans Condensed" panose="020F0502020204030204" pitchFamily="34" charset="0"/>
              </a:rPr>
            </a:br>
            <a:br>
              <a:rPr lang="it-IT" b="0" i="0" u="none" strike="noStrike" baseline="0" dirty="0">
                <a:latin typeface="IBM Plex Sans Condensed" panose="020F0502020204030204" pitchFamily="34" charset="0"/>
              </a:rPr>
            </a:br>
            <a:br>
              <a:rPr lang="it-IT" b="0" i="0" u="none" strike="noStrike" baseline="0" dirty="0">
                <a:latin typeface="IBM Plex Sans Condensed" panose="020F0502020204030204" pitchFamily="34" charset="0"/>
              </a:rPr>
            </a:br>
            <a:br>
              <a:rPr lang="it-IT" b="0" i="0" u="none" strike="noStrike" baseline="0" dirty="0">
                <a:latin typeface="IBM Plex Sans Condensed" panose="020F0502020204030204" pitchFamily="34" charset="0"/>
              </a:rPr>
            </a:br>
            <a:br>
              <a:rPr lang="it-IT" b="0" i="0" u="none" strike="noStrike" baseline="0" dirty="0">
                <a:latin typeface="IBM Plex Sans Condensed" panose="020F0502020204030204" pitchFamily="34" charset="0"/>
              </a:rPr>
            </a:br>
            <a:br>
              <a:rPr lang="it-IT" b="0" i="0" u="none" strike="noStrike" baseline="0" dirty="0">
                <a:latin typeface="IBM Plex Sans Condensed" panose="020F0502020204030204" pitchFamily="34" charset="0"/>
              </a:rPr>
            </a:br>
            <a:br>
              <a:rPr lang="it-IT" b="0" i="0" u="none" strike="noStrike" baseline="0" dirty="0">
                <a:latin typeface="IBM Plex Sans Condensed" panose="020F0502020204030204" pitchFamily="34" charset="0"/>
              </a:rPr>
            </a:br>
            <a:r>
              <a:rPr lang="en-US" b="0" u="none" strike="noStrike" baseline="0" dirty="0">
                <a:solidFill>
                  <a:srgbClr val="231F20"/>
                </a:solidFill>
                <a:latin typeface="IBM Plex Sans Condensed" panose="020F0502020204030204" pitchFamily="34" charset="0"/>
              </a:rPr>
              <a:t>Upholding and promoting</a:t>
            </a:r>
            <a:br>
              <a:rPr lang="en-US" b="0" u="none" strike="noStrike" baseline="0" dirty="0">
                <a:solidFill>
                  <a:srgbClr val="231F20"/>
                </a:solidFill>
                <a:latin typeface="IBM Plex Sans Condensed" panose="020F0502020204030204" pitchFamily="34" charset="0"/>
              </a:rPr>
            </a:br>
            <a:r>
              <a:rPr lang="en-US" b="0" u="none" strike="noStrike" baseline="0" dirty="0">
                <a:solidFill>
                  <a:srgbClr val="231F20"/>
                </a:solidFill>
                <a:latin typeface="IBM Plex Sans Condensed" panose="020F0502020204030204" pitchFamily="34" charset="0"/>
              </a:rPr>
              <a:t>respect for the principles of the United Nations Charter</a:t>
            </a:r>
            <a:br>
              <a:rPr lang="en-US" b="0" u="none" strike="noStrike" baseline="0" dirty="0">
                <a:solidFill>
                  <a:srgbClr val="231F20"/>
                </a:solidFill>
                <a:latin typeface="IBM Plex Sans Condensed" panose="020F0502020204030204" pitchFamily="34" charset="0"/>
              </a:rPr>
            </a:br>
            <a:r>
              <a:rPr lang="en-US" b="0" u="none" strike="noStrike" baseline="0" dirty="0">
                <a:solidFill>
                  <a:srgbClr val="231F20"/>
                </a:solidFill>
                <a:latin typeface="IBM Plex Sans Condensed" panose="020F0502020204030204" pitchFamily="34" charset="0"/>
              </a:rPr>
              <a:t>in wider world through</a:t>
            </a:r>
            <a:br>
              <a:rPr lang="en-US" b="0" u="none" strike="noStrike" baseline="0" dirty="0">
                <a:solidFill>
                  <a:srgbClr val="231F20"/>
                </a:solidFill>
                <a:latin typeface="IBM Plex Sans Condensed" panose="020F0502020204030204" pitchFamily="34" charset="0"/>
              </a:rPr>
            </a:br>
            <a:r>
              <a:rPr lang="en-US" b="0" u="none" strike="noStrike" baseline="0" dirty="0">
                <a:solidFill>
                  <a:srgbClr val="231F20"/>
                </a:solidFill>
                <a:latin typeface="IBM Plex Sans Condensed" panose="020F0502020204030204" pitchFamily="34" charset="0"/>
              </a:rPr>
              <a:t>EU international agreements</a:t>
            </a:r>
            <a:endParaRPr lang="it-IT" dirty="0"/>
          </a:p>
        </p:txBody>
      </p:sp>
    </p:spTree>
    <p:extLst>
      <p:ext uri="{BB962C8B-B14F-4D97-AF65-F5344CB8AC3E}">
        <p14:creationId xmlns:p14="http://schemas.microsoft.com/office/powerpoint/2010/main" val="22733902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86578" y="1820785"/>
            <a:ext cx="10515600" cy="4942872"/>
          </a:xfrm>
        </p:spPr>
        <p:txBody>
          <a:bodyPr>
            <a:normAutofit fontScale="40000" lnSpcReduction="20000"/>
          </a:bodyPr>
          <a:lstStyle/>
          <a:p>
            <a:pPr marL="0" indent="0" algn="ctr">
              <a:buNone/>
            </a:pPr>
            <a:r>
              <a:rPr lang="it-IT" sz="6000" b="1" u="none" strike="noStrike" baseline="0" dirty="0" err="1">
                <a:solidFill>
                  <a:srgbClr val="221E1F"/>
                </a:solidFill>
                <a:latin typeface="EUAlbertina"/>
              </a:rPr>
              <a:t>Article</a:t>
            </a:r>
            <a:r>
              <a:rPr lang="it-IT" sz="6000" b="1" i="1" u="none" strike="noStrike" baseline="0" dirty="0">
                <a:solidFill>
                  <a:srgbClr val="221E1F"/>
                </a:solidFill>
                <a:latin typeface="EUAlbertina"/>
              </a:rPr>
              <a:t> </a:t>
            </a:r>
            <a:r>
              <a:rPr lang="it-IT" sz="6000" b="1" i="0" u="none" strike="noStrike" baseline="0" dirty="0">
                <a:solidFill>
                  <a:srgbClr val="221E1F"/>
                </a:solidFill>
                <a:latin typeface="EUAlbertina"/>
              </a:rPr>
              <a:t>1</a:t>
            </a:r>
          </a:p>
          <a:p>
            <a:pPr marL="0" indent="0">
              <a:buNone/>
            </a:pPr>
            <a:r>
              <a:rPr lang="en-US" sz="5000" b="0" i="0" u="none" strike="noStrike" baseline="0" dirty="0">
                <a:solidFill>
                  <a:srgbClr val="221E1F"/>
                </a:solidFill>
                <a:latin typeface="EUAlbertina"/>
              </a:rPr>
              <a:t>1. An Association is hereby established between the Community and its Member States, of the one part, and the Republic of Montenegro, of the other part.</a:t>
            </a:r>
          </a:p>
          <a:p>
            <a:pPr marL="0" indent="0">
              <a:buNone/>
            </a:pPr>
            <a:r>
              <a:rPr lang="en-US" sz="5000" b="0" i="0" u="none" strike="noStrike" baseline="0" dirty="0">
                <a:solidFill>
                  <a:srgbClr val="221E1F"/>
                </a:solidFill>
                <a:latin typeface="EUAlbertina"/>
              </a:rPr>
              <a:t>2. The aims of this Association are: </a:t>
            </a:r>
          </a:p>
          <a:p>
            <a:pPr marL="0" indent="0">
              <a:buNone/>
            </a:pPr>
            <a:r>
              <a:rPr lang="en-US" sz="5000" b="0" i="0" u="none" strike="noStrike" baseline="0" dirty="0">
                <a:solidFill>
                  <a:srgbClr val="221E1F"/>
                </a:solidFill>
                <a:latin typeface="EUAlbertina"/>
              </a:rPr>
              <a:t>(a) to support the efforts of Montenegro to strengthen democracy and the rule of law;</a:t>
            </a:r>
          </a:p>
          <a:p>
            <a:pPr marL="0" indent="0">
              <a:buNone/>
            </a:pPr>
            <a:r>
              <a:rPr lang="en-US" sz="5000" b="0" i="0" u="none" strike="noStrike" baseline="0" dirty="0">
                <a:solidFill>
                  <a:srgbClr val="221E1F"/>
                </a:solidFill>
                <a:latin typeface="EUAlbertina"/>
              </a:rPr>
              <a:t>(b) to contribute to political, economic and institutional stability in Montenegro, as well as to the </a:t>
            </a:r>
            <a:r>
              <a:rPr lang="en-US" sz="5000" b="0" i="0" u="none" strike="noStrike" baseline="0" dirty="0" err="1">
                <a:solidFill>
                  <a:srgbClr val="221E1F"/>
                </a:solidFill>
                <a:latin typeface="EUAlbertina"/>
              </a:rPr>
              <a:t>stabilisation</a:t>
            </a:r>
            <a:r>
              <a:rPr lang="en-US" sz="5000" b="0" i="0" u="none" strike="noStrike" baseline="0" dirty="0">
                <a:solidFill>
                  <a:srgbClr val="221E1F"/>
                </a:solidFill>
                <a:latin typeface="EUAlbertina"/>
              </a:rPr>
              <a:t> of the region;</a:t>
            </a:r>
          </a:p>
          <a:p>
            <a:pPr marL="0" indent="0">
              <a:buNone/>
            </a:pPr>
            <a:r>
              <a:rPr lang="en-US" sz="5000" b="0" i="0" u="none" strike="noStrike" baseline="0" dirty="0">
                <a:solidFill>
                  <a:srgbClr val="221E1F"/>
                </a:solidFill>
                <a:latin typeface="EUAlbertina"/>
              </a:rPr>
              <a:t>(c) to provide an appropriate framework for political dialogue, allowing the development of close political relations between the Parties;</a:t>
            </a:r>
          </a:p>
          <a:p>
            <a:pPr marL="0" indent="0">
              <a:buNone/>
            </a:pPr>
            <a:r>
              <a:rPr lang="en-US" sz="5000" b="0" i="0" u="none" strike="noStrike" baseline="0" dirty="0">
                <a:solidFill>
                  <a:srgbClr val="221E1F"/>
                </a:solidFill>
                <a:latin typeface="EUAlbertina"/>
              </a:rPr>
              <a:t>(d) to support the efforts of Montenegro to develop its economic and international cooperation, including through the approximation of its legislation to that of the Community;</a:t>
            </a:r>
          </a:p>
          <a:p>
            <a:pPr marL="0" indent="0">
              <a:buNone/>
            </a:pPr>
            <a:r>
              <a:rPr lang="en-US" sz="5000" b="0" i="0" u="none" strike="noStrike" baseline="0" dirty="0">
                <a:solidFill>
                  <a:srgbClr val="221E1F"/>
                </a:solidFill>
                <a:latin typeface="EUAlbertina"/>
              </a:rPr>
              <a:t>(e) to support the efforts of Montenegro to complete the transition into a functioning market economy;</a:t>
            </a:r>
          </a:p>
          <a:p>
            <a:pPr marL="0" indent="0">
              <a:buNone/>
            </a:pPr>
            <a:r>
              <a:rPr lang="en-US" sz="5000" b="0" i="0" u="none" strike="noStrike" baseline="0" dirty="0">
                <a:solidFill>
                  <a:srgbClr val="221E1F"/>
                </a:solidFill>
                <a:latin typeface="EUAlbertina"/>
              </a:rPr>
              <a:t>(f) to promote harmonious economic relations and gradually develop a free trade area between the Community and Montenegro;</a:t>
            </a:r>
          </a:p>
          <a:p>
            <a:pPr marL="0" indent="0">
              <a:buNone/>
            </a:pPr>
            <a:r>
              <a:rPr lang="en-US" sz="5000" b="0" i="0" u="none" strike="noStrike" baseline="0" dirty="0">
                <a:solidFill>
                  <a:srgbClr val="221E1F"/>
                </a:solidFill>
                <a:latin typeface="EUAlbertina"/>
              </a:rPr>
              <a:t>(g) to foster regional cooperation in all the fields covered by this Agreement.</a:t>
            </a: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200778" y="245136"/>
            <a:ext cx="11887201" cy="1325563"/>
          </a:xfrm>
        </p:spPr>
        <p:txBody>
          <a:bodyPr>
            <a:noAutofit/>
          </a:bodyPr>
          <a:lstStyle/>
          <a:p>
            <a:pPr algn="ctr"/>
            <a:r>
              <a:rPr lang="it-IT" sz="2800" b="1" i="0" u="none" strike="noStrike" baseline="0" dirty="0" err="1">
                <a:solidFill>
                  <a:srgbClr val="221E1F"/>
                </a:solidFill>
                <a:latin typeface="EUAlbertina"/>
              </a:rPr>
              <a:t>Stabilisation</a:t>
            </a:r>
            <a:r>
              <a:rPr lang="it-IT" sz="2800" b="1" i="0" u="none" strike="noStrike" baseline="0" dirty="0">
                <a:solidFill>
                  <a:srgbClr val="221E1F"/>
                </a:solidFill>
                <a:latin typeface="EUAlbertina"/>
              </a:rPr>
              <a:t> and Association agreement</a:t>
            </a:r>
            <a:br>
              <a:rPr lang="it-IT" sz="2800" b="0" i="0" u="none" strike="noStrike" baseline="0" dirty="0">
                <a:solidFill>
                  <a:srgbClr val="221E1F"/>
                </a:solidFill>
                <a:latin typeface="EUAlbertina"/>
              </a:rPr>
            </a:br>
            <a:r>
              <a:rPr lang="en-US" sz="2800" i="0" u="none" strike="noStrike" baseline="0" dirty="0">
                <a:solidFill>
                  <a:srgbClr val="221E1F"/>
                </a:solidFill>
                <a:latin typeface="EUAlbertina"/>
              </a:rPr>
              <a:t>between the </a:t>
            </a:r>
            <a:r>
              <a:rPr lang="en-US" sz="2800" b="1" dirty="0">
                <a:solidFill>
                  <a:schemeClr val="accent5"/>
                </a:solidFill>
                <a:latin typeface="EUAlbertina"/>
              </a:rPr>
              <a:t>European Communities and their Member States</a:t>
            </a:r>
            <a:r>
              <a:rPr lang="en-US" sz="2800" i="0" u="none" strike="noStrike" baseline="0" dirty="0">
                <a:solidFill>
                  <a:srgbClr val="221E1F"/>
                </a:solidFill>
                <a:latin typeface="EUAlbertina"/>
              </a:rPr>
              <a:t>, of the one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and the </a:t>
            </a:r>
            <a:r>
              <a:rPr lang="en-US" sz="2800" b="1" i="0" u="none" strike="noStrike" baseline="0" dirty="0">
                <a:solidFill>
                  <a:srgbClr val="FF0000"/>
                </a:solidFill>
                <a:latin typeface="EUAlbertina"/>
              </a:rPr>
              <a:t>Republic of Montenegro</a:t>
            </a:r>
            <a:r>
              <a:rPr lang="en-US" sz="2800" i="0" u="none" strike="noStrike" baseline="0" dirty="0">
                <a:solidFill>
                  <a:srgbClr val="221E1F"/>
                </a:solidFill>
                <a:latin typeface="EUAlbertina"/>
              </a:rPr>
              <a:t>, of the other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(2010)</a:t>
            </a:r>
            <a:endParaRPr lang="it-IT" sz="2800" dirty="0"/>
          </a:p>
        </p:txBody>
      </p:sp>
    </p:spTree>
    <p:extLst>
      <p:ext uri="{BB962C8B-B14F-4D97-AF65-F5344CB8AC3E}">
        <p14:creationId xmlns:p14="http://schemas.microsoft.com/office/powerpoint/2010/main" val="37174042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81740" y="2890004"/>
            <a:ext cx="10515600" cy="2272244"/>
          </a:xfrm>
        </p:spPr>
        <p:txBody>
          <a:bodyPr>
            <a:normAutofit fontScale="85000" lnSpcReduction="20000"/>
          </a:bodyPr>
          <a:lstStyle/>
          <a:p>
            <a:pPr marL="0" indent="0" algn="ctr">
              <a:buNone/>
            </a:pPr>
            <a:r>
              <a:rPr lang="it-IT" sz="3300" b="1" dirty="0" err="1">
                <a:solidFill>
                  <a:srgbClr val="221E1F"/>
                </a:solidFill>
                <a:latin typeface="EUAlbertina"/>
              </a:rPr>
              <a:t>Article</a:t>
            </a:r>
            <a:r>
              <a:rPr lang="it-IT" sz="3300" b="1" dirty="0">
                <a:solidFill>
                  <a:srgbClr val="221E1F"/>
                </a:solidFill>
                <a:latin typeface="EUAlbertina"/>
              </a:rPr>
              <a:t> 5</a:t>
            </a:r>
          </a:p>
          <a:p>
            <a:pPr marL="0" indent="0" algn="just">
              <a:buNone/>
            </a:pPr>
            <a:r>
              <a:rPr lang="en-US" sz="3500" dirty="0">
                <a:solidFill>
                  <a:srgbClr val="221E1F"/>
                </a:solidFill>
                <a:highlight>
                  <a:srgbClr val="FFFF00"/>
                </a:highlight>
                <a:latin typeface="EUAlbertina"/>
              </a:rPr>
              <a:t>International and regional peace and stability, the development of good </a:t>
            </a:r>
            <a:r>
              <a:rPr lang="en-US" sz="3500" dirty="0" err="1">
                <a:solidFill>
                  <a:srgbClr val="221E1F"/>
                </a:solidFill>
                <a:highlight>
                  <a:srgbClr val="FFFF00"/>
                </a:highlight>
                <a:latin typeface="EUAlbertina"/>
              </a:rPr>
              <a:t>neighbourly</a:t>
            </a:r>
            <a:r>
              <a:rPr lang="en-US" sz="3500" dirty="0">
                <a:solidFill>
                  <a:srgbClr val="221E1F"/>
                </a:solidFill>
                <a:highlight>
                  <a:srgbClr val="FFFF00"/>
                </a:highlight>
                <a:latin typeface="EUAlbertina"/>
              </a:rPr>
              <a:t> relations</a:t>
            </a:r>
            <a:r>
              <a:rPr lang="en-US" sz="3500" dirty="0">
                <a:solidFill>
                  <a:srgbClr val="221E1F"/>
                </a:solidFill>
                <a:latin typeface="EUAlbertina"/>
              </a:rPr>
              <a:t>, human rights and </a:t>
            </a:r>
            <a:r>
              <a:rPr lang="en-US" sz="3500" dirty="0">
                <a:solidFill>
                  <a:srgbClr val="221E1F"/>
                </a:solidFill>
                <a:highlight>
                  <a:srgbClr val="FFFF00"/>
                </a:highlight>
                <a:latin typeface="EUAlbertina"/>
              </a:rPr>
              <a:t>the respect and protection of minorities</a:t>
            </a:r>
            <a:r>
              <a:rPr lang="en-US" sz="3500" dirty="0">
                <a:solidFill>
                  <a:srgbClr val="221E1F"/>
                </a:solidFill>
                <a:latin typeface="EUAlbertina"/>
              </a:rPr>
              <a:t> are central to the </a:t>
            </a:r>
            <a:r>
              <a:rPr lang="en-US" sz="3500" dirty="0" err="1">
                <a:solidFill>
                  <a:srgbClr val="221E1F"/>
                </a:solidFill>
                <a:latin typeface="EUAlbertina"/>
              </a:rPr>
              <a:t>Stabilisation</a:t>
            </a:r>
            <a:r>
              <a:rPr lang="en-US" sz="3500" dirty="0">
                <a:solidFill>
                  <a:srgbClr val="221E1F"/>
                </a:solidFill>
                <a:latin typeface="EUAlbertina"/>
              </a:rPr>
              <a:t> and Association process referred to in the conclusions of the Council of the European Union on 21 June 1999 [...]</a:t>
            </a: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200778" y="245136"/>
            <a:ext cx="11887201" cy="1325563"/>
          </a:xfrm>
        </p:spPr>
        <p:txBody>
          <a:bodyPr>
            <a:noAutofit/>
          </a:bodyPr>
          <a:lstStyle/>
          <a:p>
            <a:pPr algn="ctr"/>
            <a:r>
              <a:rPr lang="it-IT" sz="2800" b="1" i="0" u="none" strike="noStrike" baseline="0" dirty="0" err="1">
                <a:solidFill>
                  <a:srgbClr val="221E1F"/>
                </a:solidFill>
                <a:latin typeface="EUAlbertina"/>
              </a:rPr>
              <a:t>Stabilisation</a:t>
            </a:r>
            <a:r>
              <a:rPr lang="it-IT" sz="2800" b="1" i="0" u="none" strike="noStrike" baseline="0" dirty="0">
                <a:solidFill>
                  <a:srgbClr val="221E1F"/>
                </a:solidFill>
                <a:latin typeface="EUAlbertina"/>
              </a:rPr>
              <a:t> and Association agreement</a:t>
            </a:r>
            <a:br>
              <a:rPr lang="it-IT" sz="2800" b="0" i="0" u="none" strike="noStrike" baseline="0" dirty="0">
                <a:solidFill>
                  <a:srgbClr val="221E1F"/>
                </a:solidFill>
                <a:latin typeface="EUAlbertina"/>
              </a:rPr>
            </a:br>
            <a:r>
              <a:rPr lang="en-US" sz="2800" i="0" u="none" strike="noStrike" baseline="0" dirty="0">
                <a:solidFill>
                  <a:srgbClr val="221E1F"/>
                </a:solidFill>
                <a:latin typeface="EUAlbertina"/>
              </a:rPr>
              <a:t>between the </a:t>
            </a:r>
            <a:r>
              <a:rPr lang="en-US" sz="2800" b="1" dirty="0">
                <a:solidFill>
                  <a:schemeClr val="accent5"/>
                </a:solidFill>
                <a:latin typeface="EUAlbertina"/>
              </a:rPr>
              <a:t>European Communities and their Member States</a:t>
            </a:r>
            <a:r>
              <a:rPr lang="en-US" sz="2800" i="0" u="none" strike="noStrike" baseline="0" dirty="0">
                <a:solidFill>
                  <a:srgbClr val="221E1F"/>
                </a:solidFill>
                <a:latin typeface="EUAlbertina"/>
              </a:rPr>
              <a:t>, of the one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and the </a:t>
            </a:r>
            <a:r>
              <a:rPr lang="en-US" sz="2800" b="1" i="0" u="none" strike="noStrike" baseline="0" dirty="0">
                <a:solidFill>
                  <a:srgbClr val="FF0000"/>
                </a:solidFill>
                <a:latin typeface="EUAlbertina"/>
              </a:rPr>
              <a:t>Republic of Montenegro</a:t>
            </a:r>
            <a:r>
              <a:rPr lang="en-US" sz="2800" i="0" u="none" strike="noStrike" baseline="0" dirty="0">
                <a:solidFill>
                  <a:srgbClr val="221E1F"/>
                </a:solidFill>
                <a:latin typeface="EUAlbertina"/>
              </a:rPr>
              <a:t>, of the other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(2010)</a:t>
            </a:r>
            <a:endParaRPr lang="it-IT" sz="2800" dirty="0"/>
          </a:p>
        </p:txBody>
      </p:sp>
    </p:spTree>
    <p:extLst>
      <p:ext uri="{BB962C8B-B14F-4D97-AF65-F5344CB8AC3E}">
        <p14:creationId xmlns:p14="http://schemas.microsoft.com/office/powerpoint/2010/main" val="32444133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86578" y="2072366"/>
            <a:ext cx="10515600" cy="4942872"/>
          </a:xfrm>
        </p:spPr>
        <p:txBody>
          <a:bodyPr>
            <a:normAutofit fontScale="47500" lnSpcReduction="20000"/>
          </a:bodyPr>
          <a:lstStyle/>
          <a:p>
            <a:pPr marL="0" indent="0" algn="ctr">
              <a:buNone/>
            </a:pPr>
            <a:r>
              <a:rPr lang="en-US" sz="5100" b="1" u="none" strike="noStrike" baseline="0" dirty="0">
                <a:solidFill>
                  <a:srgbClr val="221E1F"/>
                </a:solidFill>
                <a:latin typeface="EUAlbertina"/>
              </a:rPr>
              <a:t>Article 6</a:t>
            </a:r>
          </a:p>
          <a:p>
            <a:pPr marL="0" indent="0" algn="just">
              <a:buNone/>
            </a:pPr>
            <a:r>
              <a:rPr lang="en-US" sz="6000" u="none" strike="noStrike" baseline="0" dirty="0">
                <a:solidFill>
                  <a:srgbClr val="221E1F"/>
                </a:solidFill>
                <a:latin typeface="EUAlbertina"/>
              </a:rPr>
              <a:t>Montenegro commits itself to continue </a:t>
            </a:r>
            <a:r>
              <a:rPr lang="en-US" sz="6000" u="none" strike="noStrike" baseline="0" dirty="0">
                <a:solidFill>
                  <a:srgbClr val="221E1F"/>
                </a:solidFill>
                <a:highlight>
                  <a:srgbClr val="FFFF00"/>
                </a:highlight>
                <a:latin typeface="EUAlbertina"/>
              </a:rPr>
              <a:t>to foster cooperation and good </a:t>
            </a:r>
            <a:r>
              <a:rPr lang="en-US" sz="6000" u="none" strike="noStrike" baseline="0" dirty="0" err="1">
                <a:solidFill>
                  <a:srgbClr val="221E1F"/>
                </a:solidFill>
                <a:highlight>
                  <a:srgbClr val="FFFF00"/>
                </a:highlight>
                <a:latin typeface="EUAlbertina"/>
              </a:rPr>
              <a:t>neighbourly</a:t>
            </a:r>
            <a:r>
              <a:rPr lang="en-US" sz="6000" u="none" strike="noStrike" baseline="0" dirty="0">
                <a:solidFill>
                  <a:srgbClr val="221E1F"/>
                </a:solidFill>
                <a:highlight>
                  <a:srgbClr val="FFFF00"/>
                </a:highlight>
                <a:latin typeface="EUAlbertina"/>
              </a:rPr>
              <a:t> relations</a:t>
            </a:r>
            <a:r>
              <a:rPr lang="en-US" sz="6000" u="none" strike="noStrike" baseline="0" dirty="0">
                <a:solidFill>
                  <a:srgbClr val="221E1F"/>
                </a:solidFill>
                <a:latin typeface="EUAlbertina"/>
              </a:rPr>
              <a:t> with the other countries of the region including an appropriate level of mutual concessions concerning the movement of persons, goods, capital and services as well as the development of projects of common interest, notably those related to border management and combating </a:t>
            </a:r>
            <a:r>
              <a:rPr lang="en-US" sz="6000" u="none" strike="noStrike" baseline="0" dirty="0" err="1">
                <a:solidFill>
                  <a:srgbClr val="221E1F"/>
                </a:solidFill>
                <a:latin typeface="EUAlbertina"/>
              </a:rPr>
              <a:t>organised</a:t>
            </a:r>
            <a:r>
              <a:rPr lang="en-US" sz="6000" u="none" strike="noStrike" baseline="0" dirty="0">
                <a:solidFill>
                  <a:srgbClr val="221E1F"/>
                </a:solidFill>
                <a:latin typeface="EUAlbertina"/>
              </a:rPr>
              <a:t> crime, corruption, money laundering, illegal migration and trafficking, including in particular in human beings, small arms and light weapons, as well as illicit drugs. This commitment constitutes a key factor in the development of the relations and cooperation between the Parties and thus contributes to </a:t>
            </a:r>
            <a:r>
              <a:rPr lang="en-US" sz="6000" u="none" strike="noStrike" baseline="0" dirty="0">
                <a:solidFill>
                  <a:srgbClr val="221E1F"/>
                </a:solidFill>
                <a:highlight>
                  <a:srgbClr val="FFFF00"/>
                </a:highlight>
                <a:latin typeface="EUAlbertina"/>
              </a:rPr>
              <a:t>regional stability</a:t>
            </a:r>
            <a:r>
              <a:rPr lang="en-US" sz="6000" u="none" strike="noStrike" baseline="0" dirty="0">
                <a:solidFill>
                  <a:srgbClr val="221E1F"/>
                </a:solidFill>
                <a:latin typeface="EUAlbertina"/>
              </a:rPr>
              <a:t>.</a:t>
            </a:r>
            <a:endParaRPr lang="en-US" sz="5000" i="0" u="none" strike="noStrike" baseline="0" dirty="0">
              <a:solidFill>
                <a:srgbClr val="221E1F"/>
              </a:solidFill>
              <a:latin typeface="EUAlbertina"/>
            </a:endParaRP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200778" y="245136"/>
            <a:ext cx="11887201" cy="1325563"/>
          </a:xfrm>
        </p:spPr>
        <p:txBody>
          <a:bodyPr>
            <a:noAutofit/>
          </a:bodyPr>
          <a:lstStyle/>
          <a:p>
            <a:pPr algn="ctr"/>
            <a:r>
              <a:rPr lang="it-IT" sz="2800" b="1" i="0" u="none" strike="noStrike" baseline="0" dirty="0" err="1">
                <a:solidFill>
                  <a:srgbClr val="221E1F"/>
                </a:solidFill>
                <a:latin typeface="EUAlbertina"/>
              </a:rPr>
              <a:t>Stabilisation</a:t>
            </a:r>
            <a:r>
              <a:rPr lang="it-IT" sz="2800" b="1" i="0" u="none" strike="noStrike" baseline="0" dirty="0">
                <a:solidFill>
                  <a:srgbClr val="221E1F"/>
                </a:solidFill>
                <a:latin typeface="EUAlbertina"/>
              </a:rPr>
              <a:t> and Association agreement</a:t>
            </a:r>
            <a:br>
              <a:rPr lang="it-IT" sz="2800" b="0" i="0" u="none" strike="noStrike" baseline="0" dirty="0">
                <a:solidFill>
                  <a:srgbClr val="221E1F"/>
                </a:solidFill>
                <a:latin typeface="EUAlbertina"/>
              </a:rPr>
            </a:br>
            <a:r>
              <a:rPr lang="en-US" sz="2800" i="0" u="none" strike="noStrike" baseline="0" dirty="0">
                <a:solidFill>
                  <a:srgbClr val="221E1F"/>
                </a:solidFill>
                <a:latin typeface="EUAlbertina"/>
              </a:rPr>
              <a:t>between the </a:t>
            </a:r>
            <a:r>
              <a:rPr lang="en-US" sz="2800" b="1" dirty="0">
                <a:solidFill>
                  <a:schemeClr val="accent5"/>
                </a:solidFill>
                <a:latin typeface="EUAlbertina"/>
              </a:rPr>
              <a:t>European Communities and their Member States</a:t>
            </a:r>
            <a:r>
              <a:rPr lang="en-US" sz="2800" i="0" u="none" strike="noStrike" baseline="0" dirty="0">
                <a:solidFill>
                  <a:srgbClr val="221E1F"/>
                </a:solidFill>
                <a:latin typeface="EUAlbertina"/>
              </a:rPr>
              <a:t>, of the one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and the </a:t>
            </a:r>
            <a:r>
              <a:rPr lang="en-US" sz="2800" b="1" i="0" u="none" strike="noStrike" baseline="0" dirty="0">
                <a:solidFill>
                  <a:srgbClr val="FF0000"/>
                </a:solidFill>
                <a:latin typeface="EUAlbertina"/>
              </a:rPr>
              <a:t>Republic of Montenegro</a:t>
            </a:r>
            <a:r>
              <a:rPr lang="en-US" sz="2800" i="0" u="none" strike="noStrike" baseline="0" dirty="0">
                <a:solidFill>
                  <a:srgbClr val="221E1F"/>
                </a:solidFill>
                <a:latin typeface="EUAlbertina"/>
              </a:rPr>
              <a:t>, of the other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(2010)</a:t>
            </a:r>
            <a:endParaRPr lang="it-IT" sz="2800" dirty="0"/>
          </a:p>
        </p:txBody>
      </p:sp>
    </p:spTree>
    <p:extLst>
      <p:ext uri="{BB962C8B-B14F-4D97-AF65-F5344CB8AC3E}">
        <p14:creationId xmlns:p14="http://schemas.microsoft.com/office/powerpoint/2010/main" val="41373149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930120" y="2850412"/>
            <a:ext cx="10515600" cy="4007588"/>
          </a:xfrm>
        </p:spPr>
        <p:txBody>
          <a:bodyPr>
            <a:normAutofit fontScale="62500" lnSpcReduction="20000"/>
          </a:bodyPr>
          <a:lstStyle/>
          <a:p>
            <a:pPr marL="0" indent="0" algn="ctr">
              <a:buNone/>
            </a:pPr>
            <a:r>
              <a:rPr lang="en-US" sz="5100" b="1" u="none" strike="noStrike" baseline="0" dirty="0">
                <a:solidFill>
                  <a:srgbClr val="221E1F"/>
                </a:solidFill>
                <a:latin typeface="EUAlbertina"/>
              </a:rPr>
              <a:t>Article 9</a:t>
            </a:r>
          </a:p>
          <a:p>
            <a:pPr marL="0" indent="0" algn="ctr">
              <a:buNone/>
            </a:pPr>
            <a:r>
              <a:rPr lang="en-US" sz="5800" u="none" strike="noStrike" baseline="0" dirty="0">
                <a:solidFill>
                  <a:srgbClr val="221E1F"/>
                </a:solidFill>
                <a:latin typeface="EUAlbertina"/>
              </a:rPr>
              <a:t>Exceptions to the obligation to provide assistance</a:t>
            </a:r>
          </a:p>
          <a:p>
            <a:pPr marL="0" indent="0" algn="just">
              <a:buNone/>
            </a:pPr>
            <a:r>
              <a:rPr lang="en-US" sz="5800" u="none" strike="noStrike" baseline="0" dirty="0">
                <a:solidFill>
                  <a:srgbClr val="221E1F"/>
                </a:solidFill>
                <a:latin typeface="EUAlbertina"/>
              </a:rPr>
              <a:t>1. Assistance may be refused or may be subject to the satisfaction of certain conditions or requirements, in cases where a Party is of the opinion that assistance under this Protocol would:</a:t>
            </a:r>
          </a:p>
          <a:p>
            <a:pPr marL="0" indent="0" algn="just">
              <a:buNone/>
            </a:pPr>
            <a:r>
              <a:rPr lang="en-US" sz="5800" u="none" strike="noStrike" baseline="0" dirty="0">
                <a:solidFill>
                  <a:srgbClr val="221E1F"/>
                </a:solidFill>
                <a:latin typeface="EUAlbertina"/>
              </a:rPr>
              <a:t>(a) be likely </a:t>
            </a:r>
            <a:r>
              <a:rPr lang="en-US" sz="5800" u="none" strike="noStrike" baseline="0" dirty="0">
                <a:solidFill>
                  <a:srgbClr val="221E1F"/>
                </a:solidFill>
                <a:highlight>
                  <a:srgbClr val="FFFF00"/>
                </a:highlight>
                <a:latin typeface="EUAlbertina"/>
              </a:rPr>
              <a:t>to prejudice the sovereignty </a:t>
            </a:r>
            <a:r>
              <a:rPr lang="en-US" sz="5800" u="none" strike="noStrike" baseline="0" dirty="0">
                <a:solidFill>
                  <a:srgbClr val="221E1F"/>
                </a:solidFill>
                <a:latin typeface="EUAlbertina"/>
              </a:rPr>
              <a:t>of Montenegro or that of a Member State which has been requested to provide assistance under this Protocol; [...]</a:t>
            </a:r>
            <a:endParaRPr lang="en-US" sz="5800" i="0" u="none" strike="noStrike" baseline="0" dirty="0">
              <a:solidFill>
                <a:srgbClr val="221E1F"/>
              </a:solidFill>
              <a:latin typeface="EUAlbertina"/>
            </a:endParaRP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244320" y="598317"/>
            <a:ext cx="11887201" cy="1325563"/>
          </a:xfrm>
        </p:spPr>
        <p:txBody>
          <a:bodyPr>
            <a:noAutofit/>
          </a:bodyPr>
          <a:lstStyle/>
          <a:p>
            <a:pPr algn="ctr"/>
            <a:r>
              <a:rPr lang="it-IT" sz="2800" b="1" i="0" u="none" strike="noStrike" baseline="0" dirty="0" err="1">
                <a:solidFill>
                  <a:srgbClr val="221E1F"/>
                </a:solidFill>
                <a:latin typeface="EUAlbertina"/>
              </a:rPr>
              <a:t>Stabilisation</a:t>
            </a:r>
            <a:r>
              <a:rPr lang="it-IT" sz="2800" b="1" i="0" u="none" strike="noStrike" baseline="0" dirty="0">
                <a:solidFill>
                  <a:srgbClr val="221E1F"/>
                </a:solidFill>
                <a:latin typeface="EUAlbertina"/>
              </a:rPr>
              <a:t> and Association agreement</a:t>
            </a:r>
            <a:br>
              <a:rPr lang="it-IT" sz="2800" b="0" i="0" u="none" strike="noStrike" baseline="0" dirty="0">
                <a:solidFill>
                  <a:srgbClr val="221E1F"/>
                </a:solidFill>
                <a:latin typeface="EUAlbertina"/>
              </a:rPr>
            </a:br>
            <a:r>
              <a:rPr lang="en-US" sz="2800" i="0" u="none" strike="noStrike" baseline="0" dirty="0">
                <a:solidFill>
                  <a:srgbClr val="221E1F"/>
                </a:solidFill>
                <a:latin typeface="EUAlbertina"/>
              </a:rPr>
              <a:t>between the </a:t>
            </a:r>
            <a:r>
              <a:rPr lang="en-US" sz="2800" b="1" dirty="0">
                <a:solidFill>
                  <a:schemeClr val="accent5"/>
                </a:solidFill>
                <a:latin typeface="EUAlbertina"/>
              </a:rPr>
              <a:t>European Communities and their Member States</a:t>
            </a:r>
            <a:r>
              <a:rPr lang="en-US" sz="2800" i="0" u="none" strike="noStrike" baseline="0" dirty="0">
                <a:solidFill>
                  <a:srgbClr val="221E1F"/>
                </a:solidFill>
                <a:latin typeface="EUAlbertina"/>
              </a:rPr>
              <a:t>, of the one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and the </a:t>
            </a:r>
            <a:r>
              <a:rPr lang="en-US" sz="2800" b="1" i="0" u="none" strike="noStrike" baseline="0" dirty="0">
                <a:solidFill>
                  <a:srgbClr val="FF0000"/>
                </a:solidFill>
                <a:latin typeface="EUAlbertina"/>
              </a:rPr>
              <a:t>Republic of Montenegro</a:t>
            </a:r>
            <a:r>
              <a:rPr lang="en-US" sz="2800" i="0" u="none" strike="noStrike" baseline="0" dirty="0">
                <a:solidFill>
                  <a:srgbClr val="221E1F"/>
                </a:solidFill>
                <a:latin typeface="EUAlbertina"/>
              </a:rPr>
              <a:t>, of the other part</a:t>
            </a:r>
            <a:br>
              <a:rPr lang="en-US" sz="2800" i="0" u="none" strike="noStrike" baseline="0" dirty="0">
                <a:solidFill>
                  <a:srgbClr val="221E1F"/>
                </a:solidFill>
                <a:latin typeface="EUAlbertina"/>
              </a:rPr>
            </a:br>
            <a:r>
              <a:rPr lang="en-US" sz="2800" b="1" i="0" u="none" strike="noStrike" baseline="0" dirty="0">
                <a:solidFill>
                  <a:srgbClr val="221E1F"/>
                </a:solidFill>
                <a:latin typeface="EUAlbertina"/>
              </a:rPr>
              <a:t>Protocol 6</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protocol on mutual administrative assistance in customs matters Montenegro</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(2010)</a:t>
            </a:r>
            <a:endParaRPr lang="it-IT" sz="2800" dirty="0"/>
          </a:p>
        </p:txBody>
      </p:sp>
    </p:spTree>
    <p:extLst>
      <p:ext uri="{BB962C8B-B14F-4D97-AF65-F5344CB8AC3E}">
        <p14:creationId xmlns:p14="http://schemas.microsoft.com/office/powerpoint/2010/main" val="17516443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86577" y="2251375"/>
            <a:ext cx="10515600" cy="4942872"/>
          </a:xfrm>
        </p:spPr>
        <p:txBody>
          <a:bodyPr>
            <a:normAutofit lnSpcReduction="10000"/>
          </a:bodyPr>
          <a:lstStyle/>
          <a:p>
            <a:pPr marL="0" indent="0" algn="ctr">
              <a:buNone/>
            </a:pPr>
            <a:r>
              <a:rPr lang="en-US" b="1" u="none" strike="noStrike" baseline="0" dirty="0">
                <a:solidFill>
                  <a:srgbClr val="221E1F"/>
                </a:solidFill>
                <a:latin typeface="EUAlbertina"/>
              </a:rPr>
              <a:t>Preamble</a:t>
            </a:r>
          </a:p>
          <a:p>
            <a:pPr marL="0" indent="0" algn="just">
              <a:buNone/>
            </a:pPr>
            <a:r>
              <a:rPr lang="en-US" u="none" strike="noStrike" baseline="0" dirty="0">
                <a:solidFill>
                  <a:srgbClr val="221E1F"/>
                </a:solidFill>
                <a:latin typeface="EUAlbertina"/>
              </a:rPr>
              <a:t>[...] Committed </a:t>
            </a:r>
            <a:r>
              <a:rPr lang="en-US" u="none" strike="noStrike" baseline="0" dirty="0">
                <a:solidFill>
                  <a:srgbClr val="221E1F"/>
                </a:solidFill>
                <a:highlight>
                  <a:srgbClr val="FFFF00"/>
                </a:highlight>
                <a:latin typeface="EUAlbertina"/>
              </a:rPr>
              <a:t>to all the principles and provisions of the Charter of the United Nations</a:t>
            </a:r>
            <a:r>
              <a:rPr lang="en-US" u="none" strike="noStrike" baseline="0" dirty="0">
                <a:solidFill>
                  <a:srgbClr val="221E1F"/>
                </a:solidFill>
                <a:latin typeface="EUAlbertina"/>
              </a:rPr>
              <a:t>, the </a:t>
            </a:r>
            <a:r>
              <a:rPr lang="en-US" u="none" strike="noStrike" baseline="0" dirty="0" err="1">
                <a:solidFill>
                  <a:srgbClr val="221E1F"/>
                </a:solidFill>
                <a:latin typeface="EUAlbertina"/>
              </a:rPr>
              <a:t>Organisation</a:t>
            </a:r>
            <a:r>
              <a:rPr lang="en-US" u="none" strike="noStrike" baseline="0" dirty="0">
                <a:solidFill>
                  <a:srgbClr val="221E1F"/>
                </a:solidFill>
                <a:latin typeface="EUAlbertina"/>
              </a:rPr>
              <a:t> for Security and Cooperation in Europe (OSCE),[...]</a:t>
            </a:r>
          </a:p>
          <a:p>
            <a:pPr marL="0" indent="0" algn="just">
              <a:buNone/>
            </a:pPr>
            <a:r>
              <a:rPr lang="en-US" u="none" strike="noStrike" baseline="0" dirty="0">
                <a:solidFill>
                  <a:srgbClr val="221E1F"/>
                </a:solidFill>
                <a:latin typeface="EUAlbertina"/>
              </a:rPr>
              <a:t>Recalling their will to promote international peace and security as well as engaging in effective multilateralism and the peaceful settlement of disputes, in particular by cooperating to that end within the framework of the United Nations (UN) and the OSCE[...]</a:t>
            </a:r>
          </a:p>
          <a:p>
            <a:pPr marL="0" indent="0" algn="just">
              <a:buNone/>
            </a:pPr>
            <a:r>
              <a:rPr lang="en-US" u="none" strike="noStrike" baseline="0" dirty="0">
                <a:solidFill>
                  <a:srgbClr val="221E1F"/>
                </a:solidFill>
                <a:latin typeface="EUAlbertina"/>
              </a:rPr>
              <a:t>Taking account of the EU's willingness to support the international effort to strengthen the sovereignty and territorial integrity of the Republic of Moldova and to contribute to the reintegration of the country;[...]</a:t>
            </a: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200777" y="477364"/>
            <a:ext cx="11887201" cy="1325563"/>
          </a:xfrm>
        </p:spPr>
        <p:txBody>
          <a:bodyPr>
            <a:noAutofit/>
          </a:bodyPr>
          <a:lstStyle/>
          <a:p>
            <a:pPr algn="ctr"/>
            <a:r>
              <a:rPr lang="it-IT" sz="2800" b="1" i="0" u="none" strike="noStrike" baseline="0" dirty="0">
                <a:solidFill>
                  <a:srgbClr val="221E1F"/>
                </a:solidFill>
                <a:latin typeface="EUAlbertina"/>
              </a:rPr>
              <a:t>Association agreement</a:t>
            </a:r>
            <a:br>
              <a:rPr lang="it-IT" sz="2800" b="0" i="0" u="none" strike="noStrike" baseline="0" dirty="0">
                <a:solidFill>
                  <a:srgbClr val="221E1F"/>
                </a:solidFill>
                <a:latin typeface="EUAlbertina"/>
              </a:rPr>
            </a:br>
            <a:r>
              <a:rPr lang="en-US" sz="2800" i="0" u="none" strike="noStrike" baseline="0" dirty="0">
                <a:solidFill>
                  <a:srgbClr val="221E1F"/>
                </a:solidFill>
                <a:latin typeface="EUAlbertina"/>
              </a:rPr>
              <a:t>between the </a:t>
            </a:r>
            <a:r>
              <a:rPr lang="en-US" sz="2800" b="1" dirty="0">
                <a:solidFill>
                  <a:schemeClr val="accent5"/>
                </a:solidFill>
                <a:latin typeface="EUAlbertina"/>
              </a:rPr>
              <a:t>European Union and the European Atomic Energy Community and their Member States</a:t>
            </a:r>
            <a:r>
              <a:rPr lang="en-US" sz="2800" i="0" u="none" strike="noStrike" baseline="0" dirty="0">
                <a:solidFill>
                  <a:srgbClr val="221E1F"/>
                </a:solidFill>
                <a:latin typeface="EUAlbertina"/>
              </a:rPr>
              <a:t>, of the one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and the </a:t>
            </a:r>
            <a:r>
              <a:rPr lang="en-US" sz="2800" b="1" i="0" u="none" strike="noStrike" baseline="0" dirty="0">
                <a:solidFill>
                  <a:srgbClr val="7030A0"/>
                </a:solidFill>
                <a:latin typeface="EUAlbertina"/>
              </a:rPr>
              <a:t>Republic of Moldova</a:t>
            </a:r>
            <a:r>
              <a:rPr lang="en-US" sz="2800" i="0" u="none" strike="noStrike" baseline="0" dirty="0">
                <a:solidFill>
                  <a:srgbClr val="221E1F"/>
                </a:solidFill>
                <a:latin typeface="EUAlbertina"/>
              </a:rPr>
              <a:t>, of the other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(2014)</a:t>
            </a:r>
            <a:endParaRPr lang="it-IT" sz="2800" dirty="0"/>
          </a:p>
        </p:txBody>
      </p:sp>
    </p:spTree>
    <p:extLst>
      <p:ext uri="{BB962C8B-B14F-4D97-AF65-F5344CB8AC3E}">
        <p14:creationId xmlns:p14="http://schemas.microsoft.com/office/powerpoint/2010/main" val="42473940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86577" y="2251375"/>
            <a:ext cx="10515600" cy="4942872"/>
          </a:xfrm>
        </p:spPr>
        <p:txBody>
          <a:bodyPr>
            <a:normAutofit fontScale="70000" lnSpcReduction="20000"/>
          </a:bodyPr>
          <a:lstStyle/>
          <a:p>
            <a:pPr marL="0" indent="0" algn="ctr">
              <a:buNone/>
            </a:pPr>
            <a:r>
              <a:rPr lang="en-US" b="1" u="none" strike="noStrike" baseline="0" dirty="0">
                <a:solidFill>
                  <a:srgbClr val="221E1F"/>
                </a:solidFill>
                <a:latin typeface="EUAlbertina"/>
              </a:rPr>
              <a:t>Article 3</a:t>
            </a:r>
          </a:p>
          <a:p>
            <a:pPr marL="0" indent="0" algn="just">
              <a:buNone/>
            </a:pPr>
            <a:r>
              <a:rPr lang="en-US" u="none" strike="noStrike" baseline="0" dirty="0">
                <a:solidFill>
                  <a:srgbClr val="221E1F"/>
                </a:solidFill>
                <a:latin typeface="EUAlbertina"/>
              </a:rPr>
              <a:t>[...] 2. The aims of political dialogue shall be:</a:t>
            </a:r>
          </a:p>
          <a:p>
            <a:pPr marL="0" indent="0" algn="just">
              <a:buNone/>
            </a:pPr>
            <a:r>
              <a:rPr lang="en-US" u="none" strike="noStrike" baseline="0" dirty="0">
                <a:solidFill>
                  <a:srgbClr val="221E1F"/>
                </a:solidFill>
                <a:latin typeface="EUAlbertina"/>
              </a:rPr>
              <a:t>(a) to deepen political association and increase political and security policy convergence and effectiveness;</a:t>
            </a:r>
          </a:p>
          <a:p>
            <a:pPr marL="0" indent="0" algn="just">
              <a:buNone/>
            </a:pPr>
            <a:r>
              <a:rPr lang="en-US" u="none" strike="noStrike" baseline="0" dirty="0">
                <a:solidFill>
                  <a:srgbClr val="221E1F"/>
                </a:solidFill>
                <a:latin typeface="EUAlbertina"/>
              </a:rPr>
              <a:t>(b) to promote international stability and security based on effective multilateralism;</a:t>
            </a:r>
          </a:p>
          <a:p>
            <a:pPr marL="0" indent="0" algn="just">
              <a:buNone/>
            </a:pPr>
            <a:r>
              <a:rPr lang="en-US" u="none" strike="noStrike" baseline="0" dirty="0">
                <a:solidFill>
                  <a:srgbClr val="221E1F"/>
                </a:solidFill>
                <a:latin typeface="EUAlbertina"/>
              </a:rPr>
              <a:t>(c) to strengthen cooperation and dialogue between the Parties on international security and crisis management, particularly in order to address global and regional challenges and key threats;</a:t>
            </a:r>
          </a:p>
          <a:p>
            <a:pPr marL="0" indent="0" algn="just">
              <a:buNone/>
            </a:pPr>
            <a:r>
              <a:rPr lang="en-US" u="none" strike="noStrike" baseline="0" dirty="0">
                <a:solidFill>
                  <a:srgbClr val="221E1F"/>
                </a:solidFill>
                <a:latin typeface="EUAlbertina"/>
              </a:rPr>
              <a:t>(d) to foster result-oriented and practical cooperation between the Parties for achieving peace, security and stability on the European continent;</a:t>
            </a:r>
          </a:p>
          <a:p>
            <a:pPr marL="0" indent="0" algn="just">
              <a:buNone/>
            </a:pPr>
            <a:r>
              <a:rPr lang="en-US" u="none" strike="noStrike" baseline="0" dirty="0">
                <a:solidFill>
                  <a:srgbClr val="221E1F"/>
                </a:solidFill>
                <a:latin typeface="EUAlbertina"/>
              </a:rPr>
              <a:t>(e) to strengthen respect for democratic principles, the rule of law and good governance, human rights and fundamental freedoms, including the rights of persons belonging to minorities, and to contribute to consolidating domestic political reforms;</a:t>
            </a:r>
          </a:p>
          <a:p>
            <a:pPr marL="0" indent="0" algn="just">
              <a:buNone/>
            </a:pPr>
            <a:r>
              <a:rPr lang="en-US" u="none" strike="noStrike" baseline="0" dirty="0">
                <a:solidFill>
                  <a:srgbClr val="221E1F"/>
                </a:solidFill>
                <a:latin typeface="EUAlbertina"/>
              </a:rPr>
              <a:t>(f) to develop dialogue and to deepen cooperation of the Parties in the field of security and </a:t>
            </a:r>
            <a:r>
              <a:rPr lang="en-US" u="none" strike="noStrike" baseline="0" dirty="0" err="1">
                <a:solidFill>
                  <a:srgbClr val="221E1F"/>
                </a:solidFill>
                <a:latin typeface="EUAlbertina"/>
              </a:rPr>
              <a:t>defence</a:t>
            </a:r>
            <a:r>
              <a:rPr lang="en-US" u="none" strike="noStrike" baseline="0" dirty="0">
                <a:solidFill>
                  <a:srgbClr val="221E1F"/>
                </a:solidFill>
                <a:latin typeface="EUAlbertina"/>
              </a:rPr>
              <a:t>; and</a:t>
            </a:r>
          </a:p>
          <a:p>
            <a:pPr marL="0" indent="0" algn="just">
              <a:buNone/>
            </a:pPr>
            <a:r>
              <a:rPr lang="en-US" u="none" strike="noStrike" baseline="0" dirty="0">
                <a:solidFill>
                  <a:srgbClr val="221E1F"/>
                </a:solidFill>
                <a:latin typeface="EUAlbertina"/>
              </a:rPr>
              <a:t>(g) to respect and promote the principles of sovereignty and territorial integrity, inviolability of borders and independence.</a:t>
            </a: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200777" y="477364"/>
            <a:ext cx="11887201" cy="1325563"/>
          </a:xfrm>
        </p:spPr>
        <p:txBody>
          <a:bodyPr>
            <a:noAutofit/>
          </a:bodyPr>
          <a:lstStyle/>
          <a:p>
            <a:pPr algn="ctr"/>
            <a:r>
              <a:rPr lang="it-IT" sz="2800" b="1" i="0" u="none" strike="noStrike" baseline="0" dirty="0">
                <a:solidFill>
                  <a:srgbClr val="221E1F"/>
                </a:solidFill>
                <a:latin typeface="EUAlbertina"/>
              </a:rPr>
              <a:t>Association agreement</a:t>
            </a:r>
            <a:br>
              <a:rPr lang="it-IT" sz="2800" b="0" i="0" u="none" strike="noStrike" baseline="0" dirty="0">
                <a:solidFill>
                  <a:srgbClr val="221E1F"/>
                </a:solidFill>
                <a:latin typeface="EUAlbertina"/>
              </a:rPr>
            </a:br>
            <a:r>
              <a:rPr lang="en-US" sz="2800" i="0" u="none" strike="noStrike" baseline="0" dirty="0">
                <a:solidFill>
                  <a:srgbClr val="221E1F"/>
                </a:solidFill>
                <a:latin typeface="EUAlbertina"/>
              </a:rPr>
              <a:t>between the </a:t>
            </a:r>
            <a:r>
              <a:rPr lang="en-US" sz="2800" b="1" dirty="0">
                <a:solidFill>
                  <a:schemeClr val="accent5"/>
                </a:solidFill>
                <a:latin typeface="EUAlbertina"/>
              </a:rPr>
              <a:t>European Union and the European Atomic Energy Community and their Member States</a:t>
            </a:r>
            <a:r>
              <a:rPr lang="en-US" sz="2800" i="0" u="none" strike="noStrike" baseline="0" dirty="0">
                <a:solidFill>
                  <a:srgbClr val="221E1F"/>
                </a:solidFill>
                <a:latin typeface="EUAlbertina"/>
              </a:rPr>
              <a:t>, of the one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and the </a:t>
            </a:r>
            <a:r>
              <a:rPr lang="en-US" sz="2800" b="1" i="0" u="none" strike="noStrike" baseline="0" dirty="0">
                <a:solidFill>
                  <a:srgbClr val="7030A0"/>
                </a:solidFill>
                <a:latin typeface="EUAlbertina"/>
              </a:rPr>
              <a:t>Republic of Moldova</a:t>
            </a:r>
            <a:r>
              <a:rPr lang="en-US" sz="2800" i="0" u="none" strike="noStrike" baseline="0" dirty="0">
                <a:solidFill>
                  <a:srgbClr val="221E1F"/>
                </a:solidFill>
                <a:latin typeface="EUAlbertina"/>
              </a:rPr>
              <a:t>, of the other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(2014)</a:t>
            </a:r>
            <a:endParaRPr lang="it-IT" sz="2800" dirty="0"/>
          </a:p>
        </p:txBody>
      </p:sp>
    </p:spTree>
    <p:extLst>
      <p:ext uri="{BB962C8B-B14F-4D97-AF65-F5344CB8AC3E}">
        <p14:creationId xmlns:p14="http://schemas.microsoft.com/office/powerpoint/2010/main" val="8604687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925282" y="2786838"/>
            <a:ext cx="10515600" cy="4942872"/>
          </a:xfrm>
        </p:spPr>
        <p:txBody>
          <a:bodyPr>
            <a:normAutofit/>
          </a:bodyPr>
          <a:lstStyle/>
          <a:p>
            <a:pPr marL="0" indent="0" algn="ctr">
              <a:buNone/>
            </a:pPr>
            <a:r>
              <a:rPr lang="en-US" b="1" u="none" strike="noStrike" baseline="0" dirty="0">
                <a:solidFill>
                  <a:srgbClr val="221E1F"/>
                </a:solidFill>
                <a:latin typeface="EUAlbertina"/>
              </a:rPr>
              <a:t>Article 5</a:t>
            </a:r>
          </a:p>
          <a:p>
            <a:pPr marL="0" indent="0" algn="ctr">
              <a:buNone/>
            </a:pPr>
            <a:r>
              <a:rPr lang="en-US" b="1" dirty="0">
                <a:solidFill>
                  <a:srgbClr val="221E1F"/>
                </a:solidFill>
                <a:latin typeface="EUAlbertina"/>
              </a:rPr>
              <a:t>Foreign and security policy</a:t>
            </a:r>
            <a:endParaRPr lang="en-US" b="1" u="none" strike="noStrike" baseline="0" dirty="0">
              <a:solidFill>
                <a:srgbClr val="221E1F"/>
              </a:solidFill>
              <a:latin typeface="EUAlbertina"/>
            </a:endParaRPr>
          </a:p>
          <a:p>
            <a:pPr marL="0" indent="0" algn="just">
              <a:buNone/>
            </a:pPr>
            <a:r>
              <a:rPr lang="en-US" u="none" strike="noStrike" baseline="0" dirty="0">
                <a:solidFill>
                  <a:srgbClr val="221E1F"/>
                </a:solidFill>
                <a:latin typeface="EUAlbertina"/>
              </a:rPr>
              <a:t>[...] 2. The Parties reaffirm their commitment to the </a:t>
            </a:r>
            <a:r>
              <a:rPr lang="en-US" u="none" strike="noStrike" baseline="0" dirty="0">
                <a:solidFill>
                  <a:srgbClr val="221E1F"/>
                </a:solidFill>
                <a:highlight>
                  <a:srgbClr val="FFFF00"/>
                </a:highlight>
                <a:latin typeface="EUAlbertina"/>
              </a:rPr>
              <a:t>principles of respect for sovereignty and territorial integrity, inviolability of borders and independence, as established in the Charter of the United Nations</a:t>
            </a:r>
            <a:r>
              <a:rPr lang="en-US" u="none" strike="noStrike" baseline="0" dirty="0">
                <a:solidFill>
                  <a:srgbClr val="221E1F"/>
                </a:solidFill>
                <a:latin typeface="EUAlbertina"/>
              </a:rPr>
              <a:t> and the Helsinki Final Act of 1975 of the Conference on Security and Cooperation in Europe, and their commitment to promote those principles in their bilateral and multilateral relations.[...]</a:t>
            </a: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200777" y="477364"/>
            <a:ext cx="11887201" cy="1325563"/>
          </a:xfrm>
        </p:spPr>
        <p:txBody>
          <a:bodyPr>
            <a:noAutofit/>
          </a:bodyPr>
          <a:lstStyle/>
          <a:p>
            <a:pPr algn="ctr"/>
            <a:r>
              <a:rPr lang="it-IT" sz="2800" b="1" i="0" u="none" strike="noStrike" baseline="0" dirty="0">
                <a:solidFill>
                  <a:srgbClr val="221E1F"/>
                </a:solidFill>
                <a:latin typeface="EUAlbertina"/>
              </a:rPr>
              <a:t>Association agreement</a:t>
            </a:r>
            <a:br>
              <a:rPr lang="it-IT" sz="2800" b="0" i="0" u="none" strike="noStrike" baseline="0" dirty="0">
                <a:solidFill>
                  <a:srgbClr val="221E1F"/>
                </a:solidFill>
                <a:latin typeface="EUAlbertina"/>
              </a:rPr>
            </a:br>
            <a:r>
              <a:rPr lang="en-US" sz="2800" i="0" u="none" strike="noStrike" baseline="0" dirty="0">
                <a:solidFill>
                  <a:srgbClr val="221E1F"/>
                </a:solidFill>
                <a:latin typeface="EUAlbertina"/>
              </a:rPr>
              <a:t>between the </a:t>
            </a:r>
            <a:r>
              <a:rPr lang="en-US" sz="2800" b="1" dirty="0">
                <a:solidFill>
                  <a:schemeClr val="accent5"/>
                </a:solidFill>
                <a:latin typeface="EUAlbertina"/>
              </a:rPr>
              <a:t>European Union and the European Atomic Energy Community and their Member States</a:t>
            </a:r>
            <a:r>
              <a:rPr lang="en-US" sz="2800" i="0" u="none" strike="noStrike" baseline="0" dirty="0">
                <a:solidFill>
                  <a:srgbClr val="221E1F"/>
                </a:solidFill>
                <a:latin typeface="EUAlbertina"/>
              </a:rPr>
              <a:t>, of the one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and the </a:t>
            </a:r>
            <a:r>
              <a:rPr lang="en-US" sz="2800" b="1" i="0" u="none" strike="noStrike" baseline="0" dirty="0">
                <a:solidFill>
                  <a:srgbClr val="7030A0"/>
                </a:solidFill>
                <a:latin typeface="EUAlbertina"/>
              </a:rPr>
              <a:t>Republic of Moldova</a:t>
            </a:r>
            <a:r>
              <a:rPr lang="en-US" sz="2800" i="0" u="none" strike="noStrike" baseline="0" dirty="0">
                <a:solidFill>
                  <a:srgbClr val="221E1F"/>
                </a:solidFill>
                <a:latin typeface="EUAlbertina"/>
              </a:rPr>
              <a:t>, of the other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(2014)</a:t>
            </a:r>
            <a:endParaRPr lang="it-IT" sz="2800" dirty="0"/>
          </a:p>
        </p:txBody>
      </p:sp>
    </p:spTree>
    <p:extLst>
      <p:ext uri="{BB962C8B-B14F-4D97-AF65-F5344CB8AC3E}">
        <p14:creationId xmlns:p14="http://schemas.microsoft.com/office/powerpoint/2010/main" val="11108751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406400" y="2251375"/>
            <a:ext cx="11567886" cy="4502606"/>
          </a:xfrm>
        </p:spPr>
        <p:txBody>
          <a:bodyPr>
            <a:normAutofit fontScale="85000" lnSpcReduction="20000"/>
          </a:bodyPr>
          <a:lstStyle/>
          <a:p>
            <a:pPr marL="0" indent="0" algn="ctr">
              <a:buNone/>
            </a:pPr>
            <a:r>
              <a:rPr lang="en-US" b="1" u="none" strike="noStrike" baseline="0" dirty="0">
                <a:solidFill>
                  <a:srgbClr val="221E1F"/>
                </a:solidFill>
                <a:latin typeface="EUAlbertina"/>
              </a:rPr>
              <a:t>Article 8</a:t>
            </a:r>
          </a:p>
          <a:p>
            <a:pPr marL="0" indent="0" algn="just">
              <a:buNone/>
            </a:pPr>
            <a:r>
              <a:rPr lang="en-US" u="none" strike="noStrike" baseline="0" dirty="0">
                <a:solidFill>
                  <a:srgbClr val="221E1F"/>
                </a:solidFill>
                <a:latin typeface="EUAlbertina"/>
              </a:rPr>
              <a:t>1. The Parties shall intensify their joint efforts to promote stability, security and democratic development in the region and, in particular, shall work together for the peaceful settlement of regional conflicts.</a:t>
            </a:r>
          </a:p>
          <a:p>
            <a:pPr marL="0" indent="0" algn="just">
              <a:buNone/>
            </a:pPr>
            <a:r>
              <a:rPr lang="en-US" u="none" strike="noStrike" baseline="0" dirty="0">
                <a:solidFill>
                  <a:srgbClr val="221E1F"/>
                </a:solidFill>
                <a:latin typeface="EUAlbertina"/>
              </a:rPr>
              <a:t>2. The Parties reiterate their commitment to a sustainable solution to the Transnistrian issue, in full respect of the sovereignty and territorial integrity of the Republic of Moldova, as well as to facilitating jointly post-conflict rehabilitation. Pending its resolution and without prejudice to the established negotiating format, the Transnistrian issue will constitute one of the central subjects on the agenda of political dialogue and cooperation between the Parties, as well as in the dialogue and cooperation with other interested international actors. 30.8.2014 L 260/9 Official Journal of the European Union EN</a:t>
            </a:r>
          </a:p>
          <a:p>
            <a:pPr marL="0" indent="0" algn="just">
              <a:buNone/>
            </a:pPr>
            <a:r>
              <a:rPr lang="en-US" u="none" strike="noStrike" baseline="0" dirty="0">
                <a:solidFill>
                  <a:srgbClr val="221E1F"/>
                </a:solidFill>
                <a:latin typeface="EUAlbertina"/>
              </a:rPr>
              <a:t>3. Those efforts shall follow commonly shared </a:t>
            </a:r>
            <a:r>
              <a:rPr lang="en-US" u="none" strike="noStrike" baseline="0" dirty="0">
                <a:solidFill>
                  <a:srgbClr val="221E1F"/>
                </a:solidFill>
                <a:highlight>
                  <a:srgbClr val="FFFF00"/>
                </a:highlight>
                <a:latin typeface="EUAlbertina"/>
              </a:rPr>
              <a:t>principles of maintaining international peace and security as established by the Charter of the United Nations</a:t>
            </a:r>
            <a:r>
              <a:rPr lang="en-US" u="none" strike="noStrike" baseline="0" dirty="0">
                <a:solidFill>
                  <a:srgbClr val="221E1F"/>
                </a:solidFill>
                <a:latin typeface="EUAlbertina"/>
              </a:rPr>
              <a:t>, the Helsinki Final Act of 1975 of the Conference on Security and Cooperation in Europe and other relevant multilateral documents.</a:t>
            </a: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200777" y="477364"/>
            <a:ext cx="11887201" cy="1325563"/>
          </a:xfrm>
        </p:spPr>
        <p:txBody>
          <a:bodyPr>
            <a:noAutofit/>
          </a:bodyPr>
          <a:lstStyle/>
          <a:p>
            <a:pPr algn="ctr"/>
            <a:r>
              <a:rPr lang="it-IT" sz="2800" b="1" i="0" u="none" strike="noStrike" baseline="0" dirty="0">
                <a:solidFill>
                  <a:srgbClr val="221E1F"/>
                </a:solidFill>
                <a:latin typeface="EUAlbertina"/>
              </a:rPr>
              <a:t>Association agreement</a:t>
            </a:r>
            <a:br>
              <a:rPr lang="it-IT" sz="2800" b="0" i="0" u="none" strike="noStrike" baseline="0" dirty="0">
                <a:solidFill>
                  <a:srgbClr val="221E1F"/>
                </a:solidFill>
                <a:latin typeface="EUAlbertina"/>
              </a:rPr>
            </a:br>
            <a:r>
              <a:rPr lang="en-US" sz="2800" i="0" u="none" strike="noStrike" baseline="0" dirty="0">
                <a:solidFill>
                  <a:srgbClr val="221E1F"/>
                </a:solidFill>
                <a:latin typeface="EUAlbertina"/>
              </a:rPr>
              <a:t>between the </a:t>
            </a:r>
            <a:r>
              <a:rPr lang="en-US" sz="2800" b="1" dirty="0">
                <a:solidFill>
                  <a:schemeClr val="accent5"/>
                </a:solidFill>
                <a:latin typeface="EUAlbertina"/>
              </a:rPr>
              <a:t>European Union and the European Atomic Energy Community and their Member States</a:t>
            </a:r>
            <a:r>
              <a:rPr lang="en-US" sz="2800" i="0" u="none" strike="noStrike" baseline="0" dirty="0">
                <a:solidFill>
                  <a:srgbClr val="221E1F"/>
                </a:solidFill>
                <a:latin typeface="EUAlbertina"/>
              </a:rPr>
              <a:t>, of the one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and the </a:t>
            </a:r>
            <a:r>
              <a:rPr lang="en-US" sz="2800" b="1" i="0" u="none" strike="noStrike" baseline="0" dirty="0">
                <a:solidFill>
                  <a:srgbClr val="7030A0"/>
                </a:solidFill>
                <a:latin typeface="EUAlbertina"/>
              </a:rPr>
              <a:t>Republic of Moldova</a:t>
            </a:r>
            <a:r>
              <a:rPr lang="en-US" sz="2800" i="0" u="none" strike="noStrike" baseline="0" dirty="0">
                <a:solidFill>
                  <a:srgbClr val="221E1F"/>
                </a:solidFill>
                <a:latin typeface="EUAlbertina"/>
              </a:rPr>
              <a:t>, of the other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(2014)</a:t>
            </a:r>
            <a:endParaRPr lang="it-IT" sz="2800" dirty="0"/>
          </a:p>
        </p:txBody>
      </p:sp>
    </p:spTree>
    <p:extLst>
      <p:ext uri="{BB962C8B-B14F-4D97-AF65-F5344CB8AC3E}">
        <p14:creationId xmlns:p14="http://schemas.microsoft.com/office/powerpoint/2010/main" val="9992455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1002692" y="2708124"/>
            <a:ext cx="10515600" cy="2891519"/>
          </a:xfrm>
        </p:spPr>
        <p:txBody>
          <a:bodyPr>
            <a:noAutofit/>
          </a:bodyPr>
          <a:lstStyle/>
          <a:p>
            <a:pPr marL="0" indent="0" algn="ctr">
              <a:spcBef>
                <a:spcPts val="600"/>
              </a:spcBef>
              <a:buNone/>
            </a:pPr>
            <a:r>
              <a:rPr lang="it-IT" sz="2400" b="0" i="0" u="none" strike="noStrike" baseline="0" dirty="0">
                <a:solidFill>
                  <a:srgbClr val="000000"/>
                </a:solidFill>
                <a:latin typeface="EUAlbertina"/>
              </a:rPr>
              <a:t> </a:t>
            </a:r>
            <a:r>
              <a:rPr lang="it-IT" sz="2400" b="0" i="0" u="none" strike="noStrike" baseline="0" dirty="0" err="1">
                <a:solidFill>
                  <a:srgbClr val="19161B"/>
                </a:solidFill>
                <a:latin typeface="EUAlbertina"/>
              </a:rPr>
              <a:t>Whereas</a:t>
            </a:r>
            <a:r>
              <a:rPr lang="it-IT" sz="2400" b="0" i="0" u="none" strike="noStrike" baseline="0" dirty="0">
                <a:solidFill>
                  <a:srgbClr val="19161B"/>
                </a:solidFill>
                <a:latin typeface="EUAlbertina"/>
              </a:rPr>
              <a:t>: </a:t>
            </a:r>
          </a:p>
          <a:p>
            <a:pPr marL="0" indent="0">
              <a:spcBef>
                <a:spcPts val="600"/>
              </a:spcBef>
              <a:buNone/>
            </a:pPr>
            <a:r>
              <a:rPr lang="en-US" sz="2400" b="0" i="0" u="none" strike="noStrike" baseline="0" dirty="0">
                <a:solidFill>
                  <a:srgbClr val="19161B"/>
                </a:solidFill>
                <a:latin typeface="EUAlbertina"/>
              </a:rPr>
              <a:t>(1) In its action on the international scene the Union seeks to advance the principles of democracy, the rule of law, the universality and indivisibility of human rights and fundamental freedoms, respect for human dignity, equality and solidarity, and respect for the principles of the United Nations Charter and international law, as provided for in Article 21 of the Treaty. The Union seeks to develop relations and build partnerships with, inter alia, international </a:t>
            </a:r>
            <a:r>
              <a:rPr lang="en-US" sz="2400" b="0" i="0" u="none" strike="noStrike" baseline="0" dirty="0" err="1">
                <a:solidFill>
                  <a:srgbClr val="19161B"/>
                </a:solidFill>
                <a:latin typeface="EUAlbertina"/>
              </a:rPr>
              <a:t>organisations</a:t>
            </a:r>
            <a:r>
              <a:rPr lang="en-US" sz="2400" b="0" i="0" u="none" strike="noStrike" baseline="0" dirty="0">
                <a:solidFill>
                  <a:srgbClr val="19161B"/>
                </a:solidFill>
                <a:latin typeface="EUAlbertina"/>
              </a:rPr>
              <a:t> which share these principles. </a:t>
            </a:r>
          </a:p>
          <a:p>
            <a:pPr marL="0" indent="0">
              <a:buNone/>
            </a:pPr>
            <a:r>
              <a:rPr lang="en-US" sz="2400" b="0" i="0" u="none" strike="noStrike" baseline="0" dirty="0">
                <a:solidFill>
                  <a:srgbClr val="19161B"/>
                </a:solidFill>
                <a:latin typeface="EUAlbertina"/>
              </a:rPr>
              <a:t>(2) </a:t>
            </a:r>
            <a:r>
              <a:rPr lang="en-US" sz="2400" b="0" i="0" u="none" strike="noStrike" baseline="0" dirty="0">
                <a:solidFill>
                  <a:srgbClr val="19161B"/>
                </a:solidFill>
                <a:highlight>
                  <a:srgbClr val="FFFF00"/>
                </a:highlight>
                <a:latin typeface="EUAlbertina"/>
              </a:rPr>
              <a:t>One of the objectives of the Union is to preserve peace, prevent conflicts and strengthen international security, in accordance with the purposes and principles of the United Nations Charter</a:t>
            </a:r>
            <a:r>
              <a:rPr lang="en-US" sz="2400" b="0" i="0" u="none" strike="noStrike" baseline="0" dirty="0">
                <a:solidFill>
                  <a:srgbClr val="19161B"/>
                </a:solidFill>
                <a:latin typeface="EUAlbertina"/>
              </a:rPr>
              <a:t>. </a:t>
            </a:r>
            <a:endParaRPr lang="en-US" sz="2400" i="0" u="none" strike="noStrike" baseline="0" dirty="0">
              <a:solidFill>
                <a:srgbClr val="221E1F"/>
              </a:solidFill>
              <a:latin typeface="EUAlbertina"/>
            </a:endParaRP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200778" y="245136"/>
            <a:ext cx="11887201" cy="1325563"/>
          </a:xfrm>
        </p:spPr>
        <p:txBody>
          <a:bodyPr>
            <a:noAutofit/>
          </a:bodyPr>
          <a:lstStyle/>
          <a:p>
            <a:pPr algn="ctr"/>
            <a:r>
              <a:rPr lang="en-US" sz="2800" i="0" u="none" strike="noStrike" baseline="0" dirty="0">
                <a:solidFill>
                  <a:srgbClr val="221E1F"/>
                </a:solidFill>
                <a:latin typeface="EUAlbertina"/>
              </a:rPr>
              <a:t>Agreement between the </a:t>
            </a:r>
            <a:r>
              <a:rPr lang="en-US" sz="2800" b="1" i="0" u="none" strike="noStrike" baseline="0" dirty="0">
                <a:solidFill>
                  <a:schemeClr val="accent2">
                    <a:lumMod val="50000"/>
                  </a:schemeClr>
                </a:solidFill>
                <a:latin typeface="EUAlbertina"/>
              </a:rPr>
              <a:t>International Criminal Court</a:t>
            </a:r>
            <a:r>
              <a:rPr lang="en-US" sz="2800" b="1" i="0" u="none" strike="noStrike" baseline="0" dirty="0">
                <a:solidFill>
                  <a:srgbClr val="221E1F"/>
                </a:solidFill>
                <a:latin typeface="EUAlbertina"/>
              </a:rPr>
              <a:t> </a:t>
            </a:r>
            <a:r>
              <a:rPr lang="en-US" sz="2800" i="0" u="none" strike="noStrike" baseline="0" dirty="0">
                <a:solidFill>
                  <a:srgbClr val="221E1F"/>
                </a:solidFill>
                <a:latin typeface="EUAlbertina"/>
              </a:rPr>
              <a:t>and the </a:t>
            </a:r>
            <a:r>
              <a:rPr lang="en-US" sz="2800" b="1" dirty="0">
                <a:solidFill>
                  <a:schemeClr val="accent5"/>
                </a:solidFill>
                <a:latin typeface="EUAlbertina"/>
              </a:rPr>
              <a:t>European Union </a:t>
            </a:r>
            <a:r>
              <a:rPr lang="en-US" sz="2800" i="0" u="none" strike="noStrike" baseline="0" dirty="0">
                <a:solidFill>
                  <a:srgbClr val="221E1F"/>
                </a:solidFill>
                <a:latin typeface="EUAlbertina"/>
              </a:rPr>
              <a:t>on</a:t>
            </a:r>
            <a:r>
              <a:rPr lang="en-US" sz="2800" b="1" i="0" u="none" strike="noStrike" baseline="0" dirty="0">
                <a:solidFill>
                  <a:srgbClr val="221E1F"/>
                </a:solidFill>
                <a:latin typeface="EUAlbertina"/>
              </a:rPr>
              <a:t> cooperation and assistance</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(2006)</a:t>
            </a:r>
            <a:endParaRPr lang="it-IT" sz="2800" dirty="0"/>
          </a:p>
        </p:txBody>
      </p:sp>
      <p:sp>
        <p:nvSpPr>
          <p:cNvPr id="2" name="Titolo 7">
            <a:extLst>
              <a:ext uri="{FF2B5EF4-FFF2-40B4-BE49-F238E27FC236}">
                <a16:creationId xmlns:a16="http://schemas.microsoft.com/office/drawing/2014/main" id="{1B6A243C-79F0-DAF3-089A-55163CFEB1EC}"/>
              </a:ext>
            </a:extLst>
          </p:cNvPr>
          <p:cNvSpPr txBox="1">
            <a:spLocks/>
          </p:cNvSpPr>
          <p:nvPr/>
        </p:nvSpPr>
        <p:spPr>
          <a:xfrm>
            <a:off x="48381" y="1570699"/>
            <a:ext cx="1188720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accent5"/>
                </a:solidFill>
                <a:latin typeface="EUAlbertina"/>
              </a:rPr>
              <a:t>Council Decision </a:t>
            </a:r>
            <a:r>
              <a:rPr lang="en-US" sz="2800" dirty="0">
                <a:solidFill>
                  <a:srgbClr val="221E1F"/>
                </a:solidFill>
                <a:latin typeface="EUAlbertina"/>
              </a:rPr>
              <a:t>2011/168/CFSP of 21 March 2011</a:t>
            </a:r>
          </a:p>
          <a:p>
            <a:pPr algn="ctr"/>
            <a:r>
              <a:rPr lang="en-US" sz="2800" dirty="0">
                <a:solidFill>
                  <a:srgbClr val="221E1F"/>
                </a:solidFill>
                <a:latin typeface="EUAlbertina"/>
              </a:rPr>
              <a:t>on the </a:t>
            </a:r>
            <a:r>
              <a:rPr lang="en-US" sz="2800" b="1" dirty="0">
                <a:solidFill>
                  <a:schemeClr val="accent2">
                    <a:lumMod val="50000"/>
                  </a:schemeClr>
                </a:solidFill>
                <a:latin typeface="EUAlbertina"/>
              </a:rPr>
              <a:t>International Criminal Court</a:t>
            </a:r>
            <a:endParaRPr lang="it-IT" sz="2800" b="1" dirty="0">
              <a:solidFill>
                <a:schemeClr val="accent2">
                  <a:lumMod val="50000"/>
                </a:schemeClr>
              </a:solidFill>
              <a:latin typeface="EUAlbertina"/>
            </a:endParaRPr>
          </a:p>
        </p:txBody>
      </p:sp>
    </p:spTree>
    <p:extLst>
      <p:ext uri="{BB962C8B-B14F-4D97-AF65-F5344CB8AC3E}">
        <p14:creationId xmlns:p14="http://schemas.microsoft.com/office/powerpoint/2010/main" val="714454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1007530" y="1015621"/>
            <a:ext cx="10515600" cy="2891519"/>
          </a:xfrm>
        </p:spPr>
        <p:txBody>
          <a:bodyPr>
            <a:noAutofit/>
          </a:bodyPr>
          <a:lstStyle/>
          <a:p>
            <a:pPr marL="0" indent="0" algn="ctr">
              <a:buNone/>
            </a:pPr>
            <a:endParaRPr lang="it-IT" sz="1800" b="0" i="0" u="none" strike="noStrike" baseline="0" dirty="0">
              <a:solidFill>
                <a:srgbClr val="000000"/>
              </a:solidFill>
              <a:latin typeface="EUAlbertina"/>
            </a:endParaRPr>
          </a:p>
          <a:p>
            <a:pPr marL="0" indent="0" algn="ctr">
              <a:buNone/>
            </a:pPr>
            <a:r>
              <a:rPr lang="it-IT" b="1" u="none" strike="noStrike" baseline="0" dirty="0" err="1">
                <a:solidFill>
                  <a:srgbClr val="19161B"/>
                </a:solidFill>
                <a:latin typeface="EUAlbertina"/>
              </a:rPr>
              <a:t>Article</a:t>
            </a:r>
            <a:r>
              <a:rPr lang="it-IT" b="1" u="none" strike="noStrike" baseline="0" dirty="0">
                <a:solidFill>
                  <a:srgbClr val="19161B"/>
                </a:solidFill>
                <a:latin typeface="EUAlbertina"/>
              </a:rPr>
              <a:t> 1 </a:t>
            </a:r>
          </a:p>
          <a:p>
            <a:pPr marL="0" indent="0">
              <a:buNone/>
            </a:pPr>
            <a:r>
              <a:rPr lang="en-US" sz="2400" b="0" i="0" u="none" strike="noStrike" baseline="0" dirty="0">
                <a:solidFill>
                  <a:srgbClr val="19161B"/>
                </a:solidFill>
                <a:latin typeface="EUAlbertina"/>
              </a:rPr>
              <a:t>1. The International Criminal Court (hereinafter the ‘ICC’), for the purpose of preventing and curbing the commission of the serious crimes falling within its jurisdiction, is an essential means of promoting respect for international humanitarian law and human rights, thus contributing to freedom, security, justice and the rule of law as well as contributing to the preservation of peace, the prevention of conflicts and the strengthening of international security, </a:t>
            </a:r>
            <a:r>
              <a:rPr lang="en-US" sz="2400" b="0" i="0" u="none" strike="noStrike" baseline="0" dirty="0">
                <a:solidFill>
                  <a:srgbClr val="19161B"/>
                </a:solidFill>
                <a:highlight>
                  <a:srgbClr val="FFFF00"/>
                </a:highlight>
                <a:latin typeface="EUAlbertina"/>
              </a:rPr>
              <a:t>in accordance with the purposes and principles of the Charter of the United Nations</a:t>
            </a:r>
            <a:r>
              <a:rPr lang="en-US" sz="2400" b="0" i="0" u="none" strike="noStrike" baseline="0" dirty="0">
                <a:solidFill>
                  <a:srgbClr val="19161B"/>
                </a:solidFill>
                <a:latin typeface="EUAlbertina"/>
              </a:rPr>
              <a:t>.</a:t>
            </a:r>
            <a:endParaRPr lang="it-IT" sz="2400" b="0" i="0" u="none" strike="noStrike" baseline="0" dirty="0">
              <a:solidFill>
                <a:srgbClr val="000000"/>
              </a:solidFill>
              <a:latin typeface="EUAlbertina"/>
            </a:endParaRPr>
          </a:p>
          <a:p>
            <a:pPr marL="0" indent="0">
              <a:buNone/>
            </a:pPr>
            <a:r>
              <a:rPr lang="en-US" sz="2400" b="0" i="0" u="none" strike="noStrike" baseline="0" dirty="0">
                <a:solidFill>
                  <a:srgbClr val="19161B"/>
                </a:solidFill>
                <a:latin typeface="EUAlbertina"/>
              </a:rPr>
              <a:t>2. The objective of this Decision is to advance universal support for the Rome Statute of the International Criminal Court (hereinafter the ‘Rome Statute’) by promoting the widest possible participation in it, to preserve the integrity of the Rome Statute, to support the independence of the ICC and its effective and efficient functioning, to support cooperation with the ICC, and to support the implementation of the principle of complementarity. </a:t>
            </a:r>
            <a:endParaRPr lang="en-US" sz="2400" i="0" u="none" strike="noStrike" baseline="0" dirty="0">
              <a:solidFill>
                <a:srgbClr val="221E1F"/>
              </a:solidFill>
              <a:latin typeface="EUAlbertina"/>
            </a:endParaRPr>
          </a:p>
        </p:txBody>
      </p:sp>
      <p:sp>
        <p:nvSpPr>
          <p:cNvPr id="2" name="Titolo 7">
            <a:extLst>
              <a:ext uri="{FF2B5EF4-FFF2-40B4-BE49-F238E27FC236}">
                <a16:creationId xmlns:a16="http://schemas.microsoft.com/office/drawing/2014/main" id="{1B6A243C-79F0-DAF3-089A-55163CFEB1EC}"/>
              </a:ext>
            </a:extLst>
          </p:cNvPr>
          <p:cNvSpPr txBox="1">
            <a:spLocks/>
          </p:cNvSpPr>
          <p:nvPr/>
        </p:nvSpPr>
        <p:spPr>
          <a:xfrm>
            <a:off x="96762" y="242716"/>
            <a:ext cx="1188720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800" b="1" dirty="0">
                <a:solidFill>
                  <a:schemeClr val="accent5"/>
                </a:solidFill>
                <a:latin typeface="EUAlbertina"/>
              </a:rPr>
              <a:t>Council Decision </a:t>
            </a:r>
            <a:r>
              <a:rPr lang="en-US" sz="2800" dirty="0">
                <a:solidFill>
                  <a:srgbClr val="221E1F"/>
                </a:solidFill>
                <a:latin typeface="EUAlbertina"/>
              </a:rPr>
              <a:t>2011/168/CFSP of 21 March 2011</a:t>
            </a:r>
          </a:p>
          <a:p>
            <a:pPr algn="ctr"/>
            <a:r>
              <a:rPr lang="en-US" sz="2800" dirty="0">
                <a:solidFill>
                  <a:srgbClr val="221E1F"/>
                </a:solidFill>
                <a:latin typeface="EUAlbertina"/>
              </a:rPr>
              <a:t>on the </a:t>
            </a:r>
            <a:r>
              <a:rPr lang="en-US" sz="2800" b="1" dirty="0">
                <a:solidFill>
                  <a:schemeClr val="accent2">
                    <a:lumMod val="50000"/>
                  </a:schemeClr>
                </a:solidFill>
                <a:latin typeface="EUAlbertina"/>
              </a:rPr>
              <a:t>International Criminal Court</a:t>
            </a:r>
            <a:endParaRPr lang="it-IT" sz="2800" b="1" dirty="0">
              <a:solidFill>
                <a:schemeClr val="accent2">
                  <a:lumMod val="50000"/>
                </a:schemeClr>
              </a:solidFill>
              <a:latin typeface="EUAlbertina"/>
            </a:endParaRPr>
          </a:p>
        </p:txBody>
      </p:sp>
    </p:spTree>
    <p:extLst>
      <p:ext uri="{BB962C8B-B14F-4D97-AF65-F5344CB8AC3E}">
        <p14:creationId xmlns:p14="http://schemas.microsoft.com/office/powerpoint/2010/main" val="3616885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BA675-EDD2-0C05-0966-C0196EDA6E33}"/>
              </a:ext>
            </a:extLst>
          </p:cNvPr>
          <p:cNvSpPr>
            <a:spLocks noGrp="1"/>
          </p:cNvSpPr>
          <p:nvPr>
            <p:ph type="title"/>
          </p:nvPr>
        </p:nvSpPr>
        <p:spPr>
          <a:xfrm>
            <a:off x="862390" y="-704094"/>
            <a:ext cx="10515600" cy="1325563"/>
          </a:xfrm>
        </p:spPr>
        <p:txBody>
          <a:bodyPr>
            <a:noAutofit/>
          </a:bodyPr>
          <a:lstStyle/>
          <a:p>
            <a:pPr algn="ctr"/>
            <a:br>
              <a:rPr lang="it-IT" sz="3200" b="0" i="0" u="none" strike="noStrike" baseline="0" dirty="0">
                <a:solidFill>
                  <a:srgbClr val="000000"/>
                </a:solidFill>
                <a:latin typeface="EUAlbertina"/>
              </a:rPr>
            </a:br>
            <a:r>
              <a:rPr lang="it-IT" sz="3200" b="0" i="0" u="none" strike="noStrike" baseline="0" dirty="0">
                <a:solidFill>
                  <a:srgbClr val="000000"/>
                </a:solidFill>
                <a:latin typeface="EUAlbertina"/>
              </a:rPr>
              <a:t> </a:t>
            </a:r>
            <a:br>
              <a:rPr lang="it-IT" sz="3200" b="0" i="0" u="none" strike="noStrike" baseline="0" dirty="0">
                <a:solidFill>
                  <a:srgbClr val="000000"/>
                </a:solidFill>
                <a:latin typeface="EUAlbertina"/>
              </a:rPr>
            </a:br>
            <a:br>
              <a:rPr lang="it-IT" sz="3200" b="0" i="0" u="none" strike="noStrike" baseline="0" dirty="0">
                <a:solidFill>
                  <a:srgbClr val="000000"/>
                </a:solidFill>
                <a:latin typeface="EUAlbertina"/>
              </a:rPr>
            </a:br>
            <a:r>
              <a:rPr lang="en-US" sz="3200" b="1" i="0" u="none" strike="noStrike" baseline="0" dirty="0">
                <a:solidFill>
                  <a:schemeClr val="accent5">
                    <a:lumMod val="75000"/>
                  </a:schemeClr>
                </a:solidFill>
                <a:latin typeface="EUAlbertina"/>
              </a:rPr>
              <a:t>Charter of the United Nations</a:t>
            </a:r>
            <a:r>
              <a:rPr lang="en-US" sz="3200" b="1" dirty="0">
                <a:solidFill>
                  <a:schemeClr val="accent5">
                    <a:lumMod val="75000"/>
                  </a:schemeClr>
                </a:solidFill>
                <a:latin typeface="EUAlbertina"/>
              </a:rPr>
              <a:t>, </a:t>
            </a:r>
            <a:r>
              <a:rPr lang="en-US" sz="3200" b="1" i="0" u="none" strike="noStrike" baseline="0" dirty="0">
                <a:latin typeface="EUAlbertina"/>
              </a:rPr>
              <a:t>Article 2</a:t>
            </a:r>
            <a:br>
              <a:rPr lang="en-US" sz="3200" b="1" i="0" u="none" strike="noStrike" baseline="0" dirty="0">
                <a:latin typeface="EUAlbertina"/>
              </a:rPr>
            </a:br>
            <a:endParaRPr lang="it-IT" sz="3200" dirty="0"/>
          </a:p>
        </p:txBody>
      </p:sp>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285448" y="585411"/>
            <a:ext cx="11688839" cy="6758818"/>
          </a:xfrm>
        </p:spPr>
        <p:txBody>
          <a:bodyPr>
            <a:normAutofit fontScale="70000" lnSpcReduction="20000"/>
          </a:bodyPr>
          <a:lstStyle/>
          <a:p>
            <a:endParaRPr lang="it-IT" sz="1800" b="0" i="0" u="none" strike="noStrike" baseline="0" dirty="0">
              <a:solidFill>
                <a:srgbClr val="000000"/>
              </a:solidFill>
              <a:latin typeface="EUAlbertina"/>
            </a:endParaRPr>
          </a:p>
          <a:p>
            <a:pPr marL="0" indent="0" algn="just">
              <a:buNone/>
            </a:pPr>
            <a:r>
              <a:rPr lang="en-US" sz="3200" b="0" i="0" u="none" strike="noStrike" baseline="0" dirty="0">
                <a:solidFill>
                  <a:srgbClr val="19161A"/>
                </a:solidFill>
                <a:latin typeface="EUAlbertina"/>
              </a:rPr>
              <a:t>The Organization and its Members, in pursuit of the Purposes stated in Article 1, shall act in</a:t>
            </a:r>
          </a:p>
          <a:p>
            <a:pPr marL="0" indent="0" algn="just">
              <a:buNone/>
            </a:pPr>
            <a:r>
              <a:rPr lang="en-US" sz="3200" b="0" i="0" u="none" strike="noStrike" baseline="0" dirty="0">
                <a:solidFill>
                  <a:srgbClr val="19161A"/>
                </a:solidFill>
                <a:latin typeface="EUAlbertina"/>
              </a:rPr>
              <a:t>accordance with the following Principles.</a:t>
            </a:r>
          </a:p>
          <a:p>
            <a:pPr marL="0" indent="0" algn="just">
              <a:buNone/>
            </a:pPr>
            <a:r>
              <a:rPr lang="en-US" sz="3200" b="0" i="0" u="none" strike="noStrike" baseline="0" dirty="0">
                <a:solidFill>
                  <a:srgbClr val="19161A"/>
                </a:solidFill>
                <a:latin typeface="EUAlbertina"/>
              </a:rPr>
              <a:t>1. The Organization is based on the principle of the sovereign equality of all its Members.</a:t>
            </a:r>
          </a:p>
          <a:p>
            <a:pPr marL="0" indent="0" algn="just">
              <a:buNone/>
            </a:pPr>
            <a:r>
              <a:rPr lang="en-US" sz="3200" b="0" i="0" u="none" strike="noStrike" baseline="0" dirty="0">
                <a:solidFill>
                  <a:srgbClr val="19161A"/>
                </a:solidFill>
                <a:latin typeface="EUAlbertina"/>
              </a:rPr>
              <a:t>2. All Members, in order to ensure to all of them the rights and benefits resulting from membership, shall fulfil in good faith the obligations assumed by them in accordance with the present Charter.</a:t>
            </a:r>
          </a:p>
          <a:p>
            <a:pPr marL="0" indent="0" algn="just">
              <a:buNone/>
            </a:pPr>
            <a:r>
              <a:rPr lang="en-US" sz="3200" b="0" i="0" u="none" strike="noStrike" baseline="0" dirty="0">
                <a:solidFill>
                  <a:srgbClr val="19161A"/>
                </a:solidFill>
                <a:latin typeface="EUAlbertina"/>
              </a:rPr>
              <a:t>3. All Members shall settle their international disputes by peaceful means in such a manner that international peace and security, and justice, are not endangered.</a:t>
            </a:r>
          </a:p>
          <a:p>
            <a:pPr marL="0" indent="0" algn="just">
              <a:buNone/>
            </a:pPr>
            <a:r>
              <a:rPr lang="en-US" sz="3200" b="0" i="0" u="none" strike="noStrike" baseline="0" dirty="0">
                <a:solidFill>
                  <a:srgbClr val="19161A"/>
                </a:solidFill>
                <a:latin typeface="EUAlbertina"/>
              </a:rPr>
              <a:t>4. All Members shall refrain in their international relations from the threat or use of force against the territorial integrity or political independence of any state, or in any other manner inconsistent with the Purposes of the United Nations.</a:t>
            </a:r>
          </a:p>
          <a:p>
            <a:pPr marL="0" indent="0" algn="just">
              <a:buNone/>
            </a:pPr>
            <a:r>
              <a:rPr lang="en-US" sz="3200" b="0" i="0" u="none" strike="noStrike" baseline="0" dirty="0">
                <a:solidFill>
                  <a:srgbClr val="19161A"/>
                </a:solidFill>
                <a:latin typeface="EUAlbertina"/>
              </a:rPr>
              <a:t>5. All Members shall give the United Nations every assistance in any action it takes in accordance with the present Charter, and shall refrain from giving assistance to any state against which the United Nations is taking preventive or enforcement action.</a:t>
            </a:r>
          </a:p>
          <a:p>
            <a:pPr marL="0" indent="0" algn="just">
              <a:buNone/>
            </a:pPr>
            <a:r>
              <a:rPr lang="en-US" sz="3200" b="0" i="0" u="none" strike="noStrike" baseline="0" dirty="0">
                <a:solidFill>
                  <a:srgbClr val="19161A"/>
                </a:solidFill>
                <a:latin typeface="EUAlbertina"/>
              </a:rPr>
              <a:t>6. The Organization shall ensure that states which are not Members of the United Nations act in accordance with these Principles so far as may be necessary for the maintenance of international peace and security.</a:t>
            </a:r>
          </a:p>
          <a:p>
            <a:pPr marL="0" indent="0" algn="just">
              <a:buNone/>
            </a:pPr>
            <a:r>
              <a:rPr lang="en-US" sz="3200" b="0" i="0" u="none" strike="noStrike" baseline="0" dirty="0">
                <a:solidFill>
                  <a:srgbClr val="19161A"/>
                </a:solidFill>
                <a:latin typeface="EUAlbertina"/>
              </a:rPr>
              <a:t>7. Nothing contained in the present Charter shall authorize the United Nations to intervene in matters which are essentially within the domestic jurisdiction of any state or shall require the Members to submit such matters to settlement under the present Charter; but this principle shall not</a:t>
            </a:r>
          </a:p>
          <a:p>
            <a:pPr marL="0" indent="0" algn="just">
              <a:buNone/>
            </a:pPr>
            <a:r>
              <a:rPr lang="en-US" sz="3200" b="0" i="0" u="none" strike="noStrike" baseline="0" dirty="0">
                <a:solidFill>
                  <a:srgbClr val="19161A"/>
                </a:solidFill>
                <a:latin typeface="EUAlbertina"/>
              </a:rPr>
              <a:t>prejudice the application of enforcement measures under Chapter VII.</a:t>
            </a:r>
            <a:endParaRPr lang="it-IT" sz="3200" dirty="0"/>
          </a:p>
        </p:txBody>
      </p:sp>
    </p:spTree>
    <p:extLst>
      <p:ext uri="{BB962C8B-B14F-4D97-AF65-F5344CB8AC3E}">
        <p14:creationId xmlns:p14="http://schemas.microsoft.com/office/powerpoint/2010/main" val="16839965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459619" y="3757990"/>
            <a:ext cx="11485639" cy="2891519"/>
          </a:xfrm>
        </p:spPr>
        <p:txBody>
          <a:bodyPr>
            <a:noAutofit/>
          </a:bodyPr>
          <a:lstStyle/>
          <a:p>
            <a:pPr marL="0" indent="0" algn="l">
              <a:buNone/>
            </a:pPr>
            <a:r>
              <a:rPr lang="en-US" sz="2400" dirty="0">
                <a:latin typeface="EUAlbertina"/>
              </a:rPr>
              <a:t>T</a:t>
            </a:r>
            <a:r>
              <a:rPr lang="en-US" sz="2400" b="0" i="0" u="none" strike="noStrike" baseline="0" dirty="0">
                <a:latin typeface="EUAlbertina"/>
              </a:rPr>
              <a:t>his exchange of letters [...] is concluded in full respect of:</a:t>
            </a:r>
          </a:p>
          <a:p>
            <a:pPr marL="0" indent="0" algn="l">
              <a:buNone/>
            </a:pPr>
            <a:r>
              <a:rPr lang="en-US" sz="2400" b="0" i="0" u="none" strike="noStrike" baseline="0" dirty="0">
                <a:highlight>
                  <a:srgbClr val="FFFF00"/>
                </a:highlight>
                <a:latin typeface="EUAlbertina"/>
              </a:rPr>
              <a:t>United Nations Security Council Resolutions (UNSCR) 1814 (2008), 1838 (2008), 1846 (2008), 1851 </a:t>
            </a:r>
            <a:r>
              <a:rPr lang="it-IT" sz="2400" b="0" i="0" u="none" strike="noStrike" baseline="0" dirty="0">
                <a:highlight>
                  <a:srgbClr val="FFFF00"/>
                </a:highlight>
                <a:latin typeface="EUAlbertina"/>
              </a:rPr>
              <a:t>(2008) and successor </a:t>
            </a:r>
            <a:r>
              <a:rPr lang="it-IT" sz="2400" b="0" i="0" u="none" strike="noStrike" baseline="0" dirty="0" err="1">
                <a:highlight>
                  <a:srgbClr val="FFFF00"/>
                </a:highlight>
                <a:latin typeface="EUAlbertina"/>
              </a:rPr>
              <a:t>UNSCRs</a:t>
            </a:r>
            <a:r>
              <a:rPr lang="it-IT" sz="2400" b="0" i="0" u="none" strike="noStrike" baseline="0" dirty="0">
                <a:highlight>
                  <a:srgbClr val="FFFF00"/>
                </a:highlight>
                <a:latin typeface="EUAlbertina"/>
              </a:rPr>
              <a:t> [...]</a:t>
            </a:r>
            <a:endParaRPr lang="it-IT" sz="2400" b="0" i="0" u="none" strike="noStrike" baseline="0" dirty="0">
              <a:latin typeface="EUAlbertina"/>
            </a:endParaRPr>
          </a:p>
          <a:p>
            <a:pPr marL="0" indent="0" algn="l">
              <a:buNone/>
            </a:pPr>
            <a:r>
              <a:rPr lang="it-IT" sz="2400" b="1" i="0" u="none" strike="noStrike" baseline="0" dirty="0">
                <a:latin typeface="EUAlbertina"/>
              </a:rPr>
              <a:t>4. Death penalty</a:t>
            </a:r>
          </a:p>
          <a:p>
            <a:pPr marL="0" indent="0" algn="l">
              <a:buNone/>
            </a:pPr>
            <a:r>
              <a:rPr lang="en-US" sz="2400" b="0" i="0" u="none" strike="noStrike" baseline="0" dirty="0">
                <a:latin typeface="EUAlbertina"/>
              </a:rPr>
              <a:t>No transferred person will be liable to suffer the death sentence. Kenya will, in accordance with the applicable laws, take steps to ensure that any death sentence is commuted to a sentence of imprisonment.</a:t>
            </a:r>
            <a:endParaRPr lang="en-US" sz="2400" i="0" u="none" strike="noStrike" baseline="0" dirty="0">
              <a:solidFill>
                <a:srgbClr val="221E1F"/>
              </a:solidFill>
              <a:latin typeface="EUAlbertina"/>
            </a:endParaRPr>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191102" y="-83855"/>
            <a:ext cx="11887201" cy="1325563"/>
          </a:xfrm>
        </p:spPr>
        <p:txBody>
          <a:bodyPr>
            <a:noAutofit/>
          </a:bodyPr>
          <a:lstStyle/>
          <a:p>
            <a:pPr algn="ctr"/>
            <a:r>
              <a:rPr lang="en-US" sz="2800" b="1" dirty="0">
                <a:solidFill>
                  <a:schemeClr val="accent5"/>
                </a:solidFill>
                <a:latin typeface="EUAlbertina"/>
              </a:rPr>
              <a:t>Joint Action the Council of the European Union </a:t>
            </a:r>
            <a:r>
              <a:rPr lang="en-US" sz="2800" i="0" u="none" strike="noStrike" baseline="0" dirty="0">
                <a:solidFill>
                  <a:srgbClr val="221E1F"/>
                </a:solidFill>
                <a:latin typeface="EUAlbertina"/>
              </a:rPr>
              <a:t>2008/851/CFSP: European Union Naval Force Operation (</a:t>
            </a:r>
            <a:r>
              <a:rPr lang="en-US" sz="2800" b="1" dirty="0">
                <a:solidFill>
                  <a:schemeClr val="accent5"/>
                </a:solidFill>
                <a:latin typeface="EUAlbertina"/>
              </a:rPr>
              <a:t>EUNAVFOR</a:t>
            </a:r>
            <a:r>
              <a:rPr lang="en-US" sz="2800" i="0" u="none" strike="noStrike" baseline="0" dirty="0">
                <a:solidFill>
                  <a:srgbClr val="221E1F"/>
                </a:solidFill>
                <a:latin typeface="EUAlbertina"/>
              </a:rPr>
              <a:t>) “</a:t>
            </a:r>
            <a:r>
              <a:rPr lang="en-US" sz="2800" b="1" dirty="0">
                <a:solidFill>
                  <a:schemeClr val="accent5"/>
                </a:solidFill>
                <a:latin typeface="EUAlbertina"/>
              </a:rPr>
              <a:t>Atalanta</a:t>
            </a:r>
            <a:r>
              <a:rPr lang="en-US" sz="2800" i="0" u="none" strike="noStrike" baseline="0" dirty="0">
                <a:solidFill>
                  <a:srgbClr val="221E1F"/>
                </a:solidFill>
                <a:latin typeface="EUAlbertina"/>
              </a:rPr>
              <a:t>”</a:t>
            </a:r>
            <a:endParaRPr lang="it-IT" sz="2800" dirty="0"/>
          </a:p>
        </p:txBody>
      </p:sp>
      <p:sp>
        <p:nvSpPr>
          <p:cNvPr id="2" name="Titolo 7">
            <a:extLst>
              <a:ext uri="{FF2B5EF4-FFF2-40B4-BE49-F238E27FC236}">
                <a16:creationId xmlns:a16="http://schemas.microsoft.com/office/drawing/2014/main" id="{1B6A243C-79F0-DAF3-089A-55163CFEB1EC}"/>
              </a:ext>
            </a:extLst>
          </p:cNvPr>
          <p:cNvSpPr txBox="1">
            <a:spLocks/>
          </p:cNvSpPr>
          <p:nvPr/>
        </p:nvSpPr>
        <p:spPr>
          <a:xfrm>
            <a:off x="58057" y="1730356"/>
            <a:ext cx="11887201" cy="1325563"/>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2400" b="1" i="0" u="none" strike="noStrike" baseline="0" dirty="0">
                <a:latin typeface="EUAlbertina_Bold"/>
              </a:rPr>
              <a:t>Exchange of Letters between the </a:t>
            </a:r>
            <a:r>
              <a:rPr lang="en-US" sz="2400" b="1" dirty="0">
                <a:solidFill>
                  <a:schemeClr val="accent5"/>
                </a:solidFill>
                <a:latin typeface="EUAlbertina"/>
              </a:rPr>
              <a:t>European Union </a:t>
            </a:r>
            <a:r>
              <a:rPr lang="en-US" sz="2400" b="1" i="0" u="none" strike="noStrike" baseline="0" dirty="0">
                <a:latin typeface="EUAlbertina_Bold"/>
              </a:rPr>
              <a:t>and the </a:t>
            </a:r>
            <a:r>
              <a:rPr lang="en-US" sz="2400" b="1" i="0" u="none" strike="noStrike" baseline="0" dirty="0">
                <a:solidFill>
                  <a:schemeClr val="accent6">
                    <a:lumMod val="75000"/>
                  </a:schemeClr>
                </a:solidFill>
                <a:latin typeface="EUAlbertina_Bold"/>
              </a:rPr>
              <a:t>Government of Kenya </a:t>
            </a:r>
            <a:r>
              <a:rPr lang="en-US" sz="2400" b="1" i="0" u="none" strike="noStrike" baseline="0" dirty="0">
                <a:latin typeface="EUAlbertina_Bold"/>
              </a:rPr>
              <a:t>on the conditions</a:t>
            </a:r>
          </a:p>
          <a:p>
            <a:pPr algn="ctr"/>
            <a:r>
              <a:rPr lang="en-US" sz="2400" b="1" i="0" u="none" strike="noStrike" baseline="0" dirty="0">
                <a:latin typeface="EUAlbertina_Bold"/>
              </a:rPr>
              <a:t>and modalities for the transfer of persons suspected of having committed acts of piracy and</a:t>
            </a:r>
          </a:p>
          <a:p>
            <a:pPr algn="ctr"/>
            <a:r>
              <a:rPr lang="en-US" sz="2400" b="1" i="0" u="none" strike="noStrike" baseline="0" dirty="0">
                <a:latin typeface="EUAlbertina_Bold"/>
              </a:rPr>
              <a:t>detained by the European Union-led naval force (EUNAVFOR), and seized property in the</a:t>
            </a:r>
          </a:p>
          <a:p>
            <a:pPr algn="ctr"/>
            <a:r>
              <a:rPr lang="en-US" sz="2400" b="1" i="0" u="none" strike="noStrike" baseline="0" dirty="0">
                <a:latin typeface="EUAlbertina_Bold"/>
              </a:rPr>
              <a:t>possession of EUNAVFOR, from EUNAVFOR to Kenya and for their treatment after such transfer </a:t>
            </a:r>
            <a:r>
              <a:rPr lang="en-US" sz="2400" i="0" u="none" strike="noStrike" baseline="0" dirty="0">
                <a:latin typeface="EUAlbertina_Bold"/>
              </a:rPr>
              <a:t>(2009)</a:t>
            </a:r>
            <a:endParaRPr lang="it-IT" sz="2400" dirty="0">
              <a:solidFill>
                <a:schemeClr val="accent2">
                  <a:lumMod val="50000"/>
                </a:schemeClr>
              </a:solidFill>
              <a:latin typeface="EUAlbertina"/>
            </a:endParaRPr>
          </a:p>
        </p:txBody>
      </p:sp>
    </p:spTree>
    <p:extLst>
      <p:ext uri="{BB962C8B-B14F-4D97-AF65-F5344CB8AC3E}">
        <p14:creationId xmlns:p14="http://schemas.microsoft.com/office/powerpoint/2010/main" val="2306948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BA675-EDD2-0C05-0966-C0196EDA6E33}"/>
              </a:ext>
            </a:extLst>
          </p:cNvPr>
          <p:cNvSpPr>
            <a:spLocks noGrp="1"/>
          </p:cNvSpPr>
          <p:nvPr>
            <p:ph type="title"/>
          </p:nvPr>
        </p:nvSpPr>
        <p:spPr>
          <a:xfrm>
            <a:off x="862390" y="-704094"/>
            <a:ext cx="10515600" cy="1325563"/>
          </a:xfrm>
        </p:spPr>
        <p:txBody>
          <a:bodyPr>
            <a:noAutofit/>
          </a:bodyPr>
          <a:lstStyle/>
          <a:p>
            <a:pPr algn="ctr"/>
            <a:br>
              <a:rPr lang="it-IT" sz="3200" b="0" i="0" u="none" strike="noStrike" baseline="0" dirty="0">
                <a:solidFill>
                  <a:srgbClr val="000000"/>
                </a:solidFill>
                <a:latin typeface="EUAlbertina"/>
              </a:rPr>
            </a:br>
            <a:r>
              <a:rPr lang="it-IT" sz="3200" b="0" i="0" u="none" strike="noStrike" baseline="0" dirty="0">
                <a:solidFill>
                  <a:srgbClr val="000000"/>
                </a:solidFill>
                <a:latin typeface="EUAlbertina"/>
              </a:rPr>
              <a:t> </a:t>
            </a:r>
            <a:br>
              <a:rPr lang="it-IT" sz="3200" b="0" i="0" u="none" strike="noStrike" baseline="0" dirty="0">
                <a:solidFill>
                  <a:srgbClr val="000000"/>
                </a:solidFill>
                <a:latin typeface="EUAlbertina"/>
              </a:rPr>
            </a:br>
            <a:br>
              <a:rPr lang="it-IT" sz="3200" b="0" i="0" u="none" strike="noStrike" baseline="0" dirty="0">
                <a:solidFill>
                  <a:srgbClr val="000000"/>
                </a:solidFill>
                <a:latin typeface="EUAlbertina"/>
              </a:rPr>
            </a:br>
            <a:r>
              <a:rPr lang="en-US" sz="3200" b="1" i="0" u="none" strike="noStrike" baseline="0" dirty="0">
                <a:solidFill>
                  <a:schemeClr val="accent5">
                    <a:lumMod val="75000"/>
                  </a:schemeClr>
                </a:solidFill>
                <a:latin typeface="EUAlbertina"/>
              </a:rPr>
              <a:t>Charter of the United Nations</a:t>
            </a:r>
            <a:r>
              <a:rPr lang="en-US" sz="3200" b="1" dirty="0">
                <a:solidFill>
                  <a:schemeClr val="accent5">
                    <a:lumMod val="75000"/>
                  </a:schemeClr>
                </a:solidFill>
                <a:latin typeface="EUAlbertina"/>
              </a:rPr>
              <a:t>, </a:t>
            </a:r>
            <a:r>
              <a:rPr lang="en-US" sz="3200" b="1" i="0" u="none" strike="noStrike" baseline="0" dirty="0">
                <a:latin typeface="EUAlbertina"/>
              </a:rPr>
              <a:t>Article 1</a:t>
            </a:r>
            <a:br>
              <a:rPr lang="en-US" sz="3200" b="1" i="0" u="none" strike="noStrike" baseline="0" dirty="0">
                <a:latin typeface="EUAlbertina"/>
              </a:rPr>
            </a:br>
            <a:endParaRPr lang="it-IT" sz="3200" dirty="0"/>
          </a:p>
        </p:txBody>
      </p:sp>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285448" y="585411"/>
            <a:ext cx="11688839" cy="5147732"/>
          </a:xfrm>
        </p:spPr>
        <p:txBody>
          <a:bodyPr>
            <a:normAutofit lnSpcReduction="10000"/>
          </a:bodyPr>
          <a:lstStyle/>
          <a:p>
            <a:endParaRPr lang="it-IT" sz="1800" b="0" i="0" u="none" strike="noStrike" baseline="0" dirty="0">
              <a:solidFill>
                <a:srgbClr val="000000"/>
              </a:solidFill>
              <a:latin typeface="EUAlbertina"/>
            </a:endParaRPr>
          </a:p>
          <a:p>
            <a:pPr marL="0" indent="0" algn="just">
              <a:lnSpc>
                <a:spcPct val="70000"/>
              </a:lnSpc>
              <a:buNone/>
            </a:pPr>
            <a:r>
              <a:rPr lang="en-US" dirty="0">
                <a:solidFill>
                  <a:srgbClr val="19161A"/>
                </a:solidFill>
                <a:latin typeface="EUAlbertina"/>
              </a:rPr>
              <a:t>The Purposes of the United Nations are:</a:t>
            </a:r>
          </a:p>
          <a:p>
            <a:pPr marL="0" indent="0" algn="just">
              <a:lnSpc>
                <a:spcPct val="70000"/>
              </a:lnSpc>
              <a:buNone/>
            </a:pPr>
            <a:r>
              <a:rPr lang="en-US" dirty="0">
                <a:solidFill>
                  <a:srgbClr val="19161A"/>
                </a:solidFill>
                <a:latin typeface="EUAlbertina"/>
              </a:rPr>
              <a:t>1. To maintain international peace and security, and to that end: to take effective collective measures for the prevention and removal of threats to the peace, and for the suppression of acts of aggression or other breaches of the peace, and to bring about by peaceful means, and in conformity with the principles of justice and international law, adjustment or settlement of international disputes or situations which might lead to a breach of the peace;</a:t>
            </a:r>
          </a:p>
          <a:p>
            <a:pPr marL="0" indent="0" algn="just">
              <a:lnSpc>
                <a:spcPct val="70000"/>
              </a:lnSpc>
              <a:buNone/>
            </a:pPr>
            <a:r>
              <a:rPr lang="en-US" dirty="0">
                <a:solidFill>
                  <a:srgbClr val="19161A"/>
                </a:solidFill>
                <a:latin typeface="EUAlbertina"/>
              </a:rPr>
              <a:t>2. To develop friendly relations among nations based on respect for the principle of equal rights and self-determination of peoples, and to take other appropriate measures to strengthen universal </a:t>
            </a:r>
            <a:r>
              <a:rPr lang="it-IT" dirty="0">
                <a:solidFill>
                  <a:srgbClr val="19161A"/>
                </a:solidFill>
                <a:latin typeface="EUAlbertina"/>
              </a:rPr>
              <a:t>peace;</a:t>
            </a:r>
          </a:p>
          <a:p>
            <a:pPr marL="0" indent="0" algn="just">
              <a:lnSpc>
                <a:spcPct val="70000"/>
              </a:lnSpc>
              <a:buNone/>
            </a:pPr>
            <a:r>
              <a:rPr lang="en-US" dirty="0">
                <a:solidFill>
                  <a:srgbClr val="19161A"/>
                </a:solidFill>
                <a:latin typeface="EUAlbertina"/>
              </a:rPr>
              <a:t>3. To achieve international cooperation in solving international problems of an economic, social, cultural, or humanitarian character, and in promoting and encouraging respect for human rights and for fundamental freedoms for all without distinction as to race, sex, language, or religion; </a:t>
            </a:r>
            <a:r>
              <a:rPr lang="it-IT" dirty="0">
                <a:solidFill>
                  <a:srgbClr val="19161A"/>
                </a:solidFill>
                <a:latin typeface="EUAlbertina"/>
              </a:rPr>
              <a:t>and</a:t>
            </a:r>
          </a:p>
          <a:p>
            <a:pPr marL="0" indent="0" algn="just">
              <a:lnSpc>
                <a:spcPct val="70000"/>
              </a:lnSpc>
              <a:buNone/>
            </a:pPr>
            <a:r>
              <a:rPr lang="en-US" dirty="0">
                <a:solidFill>
                  <a:srgbClr val="19161A"/>
                </a:solidFill>
                <a:latin typeface="EUAlbertina"/>
              </a:rPr>
              <a:t>4. To be a center for harmonizing the actions of nations in the attainment of these common ends.</a:t>
            </a:r>
            <a:endParaRPr lang="it-IT" dirty="0">
              <a:solidFill>
                <a:srgbClr val="19161A"/>
              </a:solidFill>
              <a:latin typeface="EUAlbertina"/>
            </a:endParaRPr>
          </a:p>
        </p:txBody>
      </p:sp>
    </p:spTree>
    <p:extLst>
      <p:ext uri="{BB962C8B-B14F-4D97-AF65-F5344CB8AC3E}">
        <p14:creationId xmlns:p14="http://schemas.microsoft.com/office/powerpoint/2010/main" val="38511002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BA675-EDD2-0C05-0966-C0196EDA6E33}"/>
              </a:ext>
            </a:extLst>
          </p:cNvPr>
          <p:cNvSpPr>
            <a:spLocks noGrp="1"/>
          </p:cNvSpPr>
          <p:nvPr>
            <p:ph type="title"/>
          </p:nvPr>
        </p:nvSpPr>
        <p:spPr>
          <a:xfrm>
            <a:off x="881743" y="153685"/>
            <a:ext cx="10515600" cy="1325563"/>
          </a:xfrm>
        </p:spPr>
        <p:txBody>
          <a:bodyPr>
            <a:noAutofit/>
          </a:bodyPr>
          <a:lstStyle/>
          <a:p>
            <a:pPr algn="ctr"/>
            <a:br>
              <a:rPr lang="it-IT" sz="3200" b="0" i="0" u="none" strike="noStrike" baseline="0" dirty="0">
                <a:solidFill>
                  <a:srgbClr val="000000"/>
                </a:solidFill>
                <a:latin typeface="EUAlbertina"/>
              </a:rPr>
            </a:br>
            <a:r>
              <a:rPr lang="it-IT" sz="3200" b="0" i="0" u="none" strike="noStrike" baseline="0" dirty="0">
                <a:solidFill>
                  <a:srgbClr val="000000"/>
                </a:solidFill>
                <a:latin typeface="EUAlbertina"/>
              </a:rPr>
              <a:t> </a:t>
            </a:r>
            <a:br>
              <a:rPr lang="it-IT" sz="3200" b="0" i="0" u="none" strike="noStrike" baseline="0" dirty="0">
                <a:solidFill>
                  <a:srgbClr val="000000"/>
                </a:solidFill>
                <a:latin typeface="EUAlbertina"/>
              </a:rPr>
            </a:br>
            <a:br>
              <a:rPr lang="it-IT" sz="3200" b="0" i="0" u="none" strike="noStrike" baseline="0" dirty="0">
                <a:solidFill>
                  <a:srgbClr val="000000"/>
                </a:solidFill>
                <a:latin typeface="EUAlbertina"/>
              </a:rPr>
            </a:br>
            <a:r>
              <a:rPr lang="en-US" sz="3200" b="1" i="0" u="none" strike="noStrike" baseline="0" dirty="0">
                <a:solidFill>
                  <a:schemeClr val="accent5"/>
                </a:solidFill>
                <a:latin typeface="EUAlbertina"/>
              </a:rPr>
              <a:t>The Treaty on European Union</a:t>
            </a:r>
            <a:br>
              <a:rPr lang="en-US" sz="3200" b="1" i="0" u="none" strike="noStrike" baseline="0" dirty="0">
                <a:solidFill>
                  <a:srgbClr val="19161A"/>
                </a:solidFill>
                <a:latin typeface="EUAlbertina"/>
              </a:rPr>
            </a:br>
            <a:r>
              <a:rPr lang="en-US" sz="3200" b="1" i="0" u="none" strike="noStrike" baseline="0" dirty="0">
                <a:solidFill>
                  <a:srgbClr val="19161A"/>
                </a:solidFill>
                <a:latin typeface="EUAlbertina"/>
              </a:rPr>
              <a:t>Article 3.5</a:t>
            </a:r>
            <a:br>
              <a:rPr lang="en-US" sz="3200" b="1" i="0" u="none" strike="noStrike" baseline="0" dirty="0">
                <a:solidFill>
                  <a:srgbClr val="19161A"/>
                </a:solidFill>
                <a:latin typeface="EUAlbertina"/>
              </a:rPr>
            </a:br>
            <a:r>
              <a:rPr lang="it-IT" sz="1800" b="0" i="0" u="none" strike="noStrike" baseline="0" dirty="0">
                <a:solidFill>
                  <a:srgbClr val="000000"/>
                </a:solidFill>
                <a:latin typeface="EUAlbertina"/>
              </a:rPr>
              <a:t>(TITLE I, COMMON PROVISIONS)</a:t>
            </a:r>
            <a:br>
              <a:rPr lang="en-US" sz="1800" b="1" i="0" u="none" strike="noStrike" baseline="0" dirty="0">
                <a:solidFill>
                  <a:srgbClr val="19161A"/>
                </a:solidFill>
                <a:latin typeface="EUAlbertina"/>
              </a:rPr>
            </a:br>
            <a:endParaRPr lang="it-IT" sz="1800" dirty="0"/>
          </a:p>
        </p:txBody>
      </p:sp>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38200" y="2352977"/>
            <a:ext cx="10515600" cy="4351338"/>
          </a:xfrm>
        </p:spPr>
        <p:txBody>
          <a:bodyPr>
            <a:normAutofit lnSpcReduction="10000"/>
          </a:bodyPr>
          <a:lstStyle/>
          <a:p>
            <a:pPr marL="0" indent="0" algn="just">
              <a:buNone/>
            </a:pPr>
            <a:r>
              <a:rPr lang="en-US" sz="3200" b="0" i="0" u="none" strike="noStrike" baseline="0" dirty="0">
                <a:solidFill>
                  <a:srgbClr val="19161A"/>
                </a:solidFill>
                <a:latin typeface="EUAlbertina"/>
              </a:rPr>
              <a:t>In its relations with the wider world, the Union shall </a:t>
            </a:r>
            <a:r>
              <a:rPr lang="en-US" sz="3200" b="0" i="0" u="none" strike="noStrike" baseline="0" dirty="0">
                <a:solidFill>
                  <a:srgbClr val="19161A"/>
                </a:solidFill>
                <a:highlight>
                  <a:srgbClr val="FFFF00"/>
                </a:highlight>
                <a:latin typeface="EUAlbertina"/>
              </a:rPr>
              <a:t>uphold</a:t>
            </a:r>
            <a:r>
              <a:rPr lang="en-US" sz="3200" b="0" i="0" u="none" strike="noStrike" baseline="0" dirty="0">
                <a:solidFill>
                  <a:srgbClr val="19161A"/>
                </a:solidFill>
                <a:latin typeface="EUAlbertina"/>
              </a:rPr>
              <a:t> and </a:t>
            </a:r>
            <a:r>
              <a:rPr lang="en-US" sz="3200" b="0" i="0" u="none" strike="noStrike" baseline="0" dirty="0">
                <a:solidFill>
                  <a:srgbClr val="19161A"/>
                </a:solidFill>
                <a:highlight>
                  <a:srgbClr val="FFFF00"/>
                </a:highlight>
                <a:latin typeface="EUAlbertina"/>
              </a:rPr>
              <a:t>promote</a:t>
            </a:r>
            <a:r>
              <a:rPr lang="en-US" sz="3200" b="0" i="0" u="none" strike="noStrike" baseline="0" dirty="0">
                <a:solidFill>
                  <a:srgbClr val="19161A"/>
                </a:solidFill>
                <a:latin typeface="EUAlbertina"/>
              </a:rPr>
              <a:t> its values and interests and contribute to the protection of its citizens. It shall contribute to peace, security, the sustainable development of the Earth, solidarity and mutual respect among peoples, free and fair trade, eradication of poverty and the protection of human rights, in particular the rights of the child, as well as to the strict observance and the development of international law, including </a:t>
            </a:r>
            <a:r>
              <a:rPr lang="en-US" sz="3200" b="0" i="0" u="none" strike="noStrike" baseline="0" dirty="0">
                <a:solidFill>
                  <a:srgbClr val="19161A"/>
                </a:solidFill>
                <a:highlight>
                  <a:srgbClr val="FFFF00"/>
                </a:highlight>
                <a:latin typeface="EUAlbertina"/>
              </a:rPr>
              <a:t>respect for the principles of the United Nations Charter</a:t>
            </a:r>
            <a:r>
              <a:rPr lang="en-US" sz="3200" b="0" i="0" u="none" strike="noStrike" baseline="0" dirty="0">
                <a:solidFill>
                  <a:srgbClr val="19161A"/>
                </a:solidFill>
                <a:latin typeface="EUAlbertina"/>
              </a:rPr>
              <a:t>. </a:t>
            </a:r>
            <a:endParaRPr lang="it-IT" sz="3200" dirty="0"/>
          </a:p>
        </p:txBody>
      </p:sp>
      <p:sp>
        <p:nvSpPr>
          <p:cNvPr id="5" name="CasellaDiTesto 4">
            <a:extLst>
              <a:ext uri="{FF2B5EF4-FFF2-40B4-BE49-F238E27FC236}">
                <a16:creationId xmlns:a16="http://schemas.microsoft.com/office/drawing/2014/main" id="{7B769CCE-6E4B-3F44-1DF1-7C19FC4473E8}"/>
              </a:ext>
            </a:extLst>
          </p:cNvPr>
          <p:cNvSpPr txBox="1"/>
          <p:nvPr/>
        </p:nvSpPr>
        <p:spPr>
          <a:xfrm>
            <a:off x="662818" y="0"/>
            <a:ext cx="11858171" cy="338554"/>
          </a:xfrm>
          <a:prstGeom prst="rect">
            <a:avLst/>
          </a:prstGeom>
          <a:noFill/>
        </p:spPr>
        <p:txBody>
          <a:bodyPr wrap="square">
            <a:spAutoFit/>
          </a:bodyPr>
          <a:lstStyle/>
          <a:p>
            <a:r>
              <a:rPr lang="en-US" sz="1600" b="0" i="1" u="none" strike="noStrike" baseline="0" dirty="0">
                <a:solidFill>
                  <a:srgbClr val="231F20"/>
                </a:solidFill>
                <a:latin typeface="IBM Plex Sans Condensed" panose="020F0502020204030204" pitchFamily="34" charset="0"/>
              </a:rPr>
              <a:t>Upholding and promoting respect for the principles of the United Nations Charter in wider world through EU international agreements</a:t>
            </a:r>
            <a:endParaRPr lang="it-IT" sz="1600" dirty="0"/>
          </a:p>
        </p:txBody>
      </p:sp>
    </p:spTree>
    <p:extLst>
      <p:ext uri="{BB962C8B-B14F-4D97-AF65-F5344CB8AC3E}">
        <p14:creationId xmlns:p14="http://schemas.microsoft.com/office/powerpoint/2010/main" val="24650467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BA675-EDD2-0C05-0966-C0196EDA6E33}"/>
              </a:ext>
            </a:extLst>
          </p:cNvPr>
          <p:cNvSpPr>
            <a:spLocks noGrp="1"/>
          </p:cNvSpPr>
          <p:nvPr>
            <p:ph type="title"/>
          </p:nvPr>
        </p:nvSpPr>
        <p:spPr>
          <a:xfrm>
            <a:off x="838200" y="338554"/>
            <a:ext cx="10515600" cy="1325563"/>
          </a:xfrm>
        </p:spPr>
        <p:txBody>
          <a:bodyPr>
            <a:noAutofit/>
          </a:bodyPr>
          <a:lstStyle/>
          <a:p>
            <a:pPr marL="0" indent="0" algn="ctr">
              <a:buNone/>
            </a:pPr>
            <a:br>
              <a:rPr lang="it-IT" sz="3200" b="0" i="0" u="none" strike="noStrike" baseline="0" dirty="0">
                <a:solidFill>
                  <a:srgbClr val="000000"/>
                </a:solidFill>
                <a:latin typeface="EUAlbertina"/>
              </a:rPr>
            </a:br>
            <a:r>
              <a:rPr lang="it-IT" sz="3200" b="0" i="0" u="none" strike="noStrike" baseline="0" dirty="0">
                <a:solidFill>
                  <a:srgbClr val="000000"/>
                </a:solidFill>
                <a:latin typeface="EUAlbertina"/>
              </a:rPr>
              <a:t> </a:t>
            </a:r>
            <a:br>
              <a:rPr lang="it-IT" sz="3200" b="0" i="0" u="none" strike="noStrike" baseline="0" dirty="0">
                <a:solidFill>
                  <a:srgbClr val="000000"/>
                </a:solidFill>
                <a:latin typeface="EUAlbertina"/>
              </a:rPr>
            </a:br>
            <a:br>
              <a:rPr lang="it-IT" sz="3200" b="0" i="0" u="none" strike="noStrike" baseline="0" dirty="0">
                <a:solidFill>
                  <a:srgbClr val="000000"/>
                </a:solidFill>
                <a:latin typeface="EUAlbertina"/>
              </a:rPr>
            </a:br>
            <a:r>
              <a:rPr lang="en-US" sz="3200" b="1" i="0" u="none" strike="noStrike" baseline="0" dirty="0">
                <a:solidFill>
                  <a:schemeClr val="accent5"/>
                </a:solidFill>
                <a:latin typeface="EUAlbertina"/>
              </a:rPr>
              <a:t>The Treaty on European Union</a:t>
            </a:r>
            <a:br>
              <a:rPr lang="en-US" sz="3200" b="1" i="0" u="none" strike="noStrike" baseline="0" dirty="0">
                <a:solidFill>
                  <a:srgbClr val="19161A"/>
                </a:solidFill>
                <a:latin typeface="EUAlbertina"/>
              </a:rPr>
            </a:br>
            <a:r>
              <a:rPr lang="en-US" sz="3200" b="1" i="0" u="none" strike="noStrike" baseline="0" dirty="0">
                <a:solidFill>
                  <a:srgbClr val="19161A"/>
                </a:solidFill>
                <a:latin typeface="EUAlbertina"/>
              </a:rPr>
              <a:t>Article </a:t>
            </a:r>
            <a:r>
              <a:rPr lang="en-US" sz="3200" b="1" dirty="0">
                <a:solidFill>
                  <a:srgbClr val="19161A"/>
                </a:solidFill>
                <a:latin typeface="EUAlbertina"/>
              </a:rPr>
              <a:t>21.1</a:t>
            </a:r>
            <a:br>
              <a:rPr lang="en-US" sz="3200" b="1" i="0" u="none" strike="noStrike" baseline="0" dirty="0">
                <a:solidFill>
                  <a:srgbClr val="19161A"/>
                </a:solidFill>
                <a:latin typeface="EUAlbertina"/>
              </a:rPr>
            </a:br>
            <a:r>
              <a:rPr lang="en-US" sz="1800" b="0" i="0" u="none" strike="noStrike" baseline="0" dirty="0">
                <a:solidFill>
                  <a:srgbClr val="000000"/>
                </a:solidFill>
                <a:latin typeface="EUAlbertina"/>
              </a:rPr>
              <a:t>(TITLE V, GENERAL PROVISIONS ON THE UNION'S EXTERNAL ACTION AND SPECIFIC PROVISIONS ON THE COMMON FOREIGN AND SECURITY POLICY</a:t>
            </a:r>
            <a:br>
              <a:rPr lang="en-US" sz="1800" b="0" i="0" u="none" strike="noStrike" baseline="0" dirty="0">
                <a:solidFill>
                  <a:srgbClr val="000000"/>
                </a:solidFill>
                <a:latin typeface="EUAlbertina"/>
              </a:rPr>
            </a:br>
            <a:r>
              <a:rPr lang="en-US" sz="1800" b="0" i="0" u="none" strike="noStrike" baseline="0" dirty="0">
                <a:solidFill>
                  <a:srgbClr val="000000"/>
                </a:solidFill>
                <a:latin typeface="EUAlbertina"/>
              </a:rPr>
              <a:t>CHAPTER 1, GENERAL PROVISIONS ON THE UNION'S EXTERNAL ACTION)</a:t>
            </a:r>
            <a:br>
              <a:rPr lang="it-IT" sz="1800" b="0" i="0" u="none" strike="noStrike" baseline="0" dirty="0">
                <a:solidFill>
                  <a:srgbClr val="000000"/>
                </a:solidFill>
                <a:latin typeface="EUAlbertina"/>
              </a:rPr>
            </a:br>
            <a:endParaRPr lang="it-IT" sz="1800" dirty="0"/>
          </a:p>
        </p:txBody>
      </p:sp>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38200" y="2846463"/>
            <a:ext cx="10515600" cy="4351338"/>
          </a:xfrm>
        </p:spPr>
        <p:txBody>
          <a:bodyPr>
            <a:normAutofit/>
          </a:bodyPr>
          <a:lstStyle/>
          <a:p>
            <a:pPr marL="0" indent="0" algn="just">
              <a:buNone/>
            </a:pPr>
            <a:r>
              <a:rPr lang="en-US" sz="3200" b="0" i="0" u="none" strike="noStrike" baseline="0" dirty="0">
                <a:solidFill>
                  <a:srgbClr val="19161A"/>
                </a:solidFill>
                <a:latin typeface="EUAlbertina"/>
              </a:rPr>
              <a:t>The Union's action on the international scene shall be guided by the principles which have inspired its own creation, development and enlargement, and which it seeks to advance in the wider world: democracy, the rule of law, the universality and indivisibility of human rights and fundamental freedoms, respect for human dignity, the principles of equality and solidarity, and </a:t>
            </a:r>
            <a:r>
              <a:rPr lang="en-US" sz="3200" b="0" i="0" u="none" strike="noStrike" baseline="0" dirty="0">
                <a:solidFill>
                  <a:srgbClr val="19161A"/>
                </a:solidFill>
                <a:highlight>
                  <a:srgbClr val="FFFF00"/>
                </a:highlight>
                <a:latin typeface="EUAlbertina"/>
              </a:rPr>
              <a:t>respect for the principles of the United Nations Charter</a:t>
            </a:r>
            <a:r>
              <a:rPr lang="en-US" sz="3200" b="0" i="0" u="none" strike="noStrike" baseline="0" dirty="0">
                <a:solidFill>
                  <a:srgbClr val="19161A"/>
                </a:solidFill>
                <a:latin typeface="EUAlbertina"/>
              </a:rPr>
              <a:t> and international law.</a:t>
            </a:r>
            <a:endParaRPr lang="it-IT" sz="3200" dirty="0"/>
          </a:p>
        </p:txBody>
      </p:sp>
      <p:sp>
        <p:nvSpPr>
          <p:cNvPr id="5" name="CasellaDiTesto 4">
            <a:extLst>
              <a:ext uri="{FF2B5EF4-FFF2-40B4-BE49-F238E27FC236}">
                <a16:creationId xmlns:a16="http://schemas.microsoft.com/office/drawing/2014/main" id="{8352FFC8-1726-9024-3961-B3882DD9C1FF}"/>
              </a:ext>
            </a:extLst>
          </p:cNvPr>
          <p:cNvSpPr txBox="1"/>
          <p:nvPr/>
        </p:nvSpPr>
        <p:spPr>
          <a:xfrm>
            <a:off x="488647" y="0"/>
            <a:ext cx="11945257" cy="338554"/>
          </a:xfrm>
          <a:prstGeom prst="rect">
            <a:avLst/>
          </a:prstGeom>
          <a:noFill/>
        </p:spPr>
        <p:txBody>
          <a:bodyPr wrap="square">
            <a:spAutoFit/>
          </a:bodyPr>
          <a:lstStyle/>
          <a:p>
            <a:r>
              <a:rPr lang="en-US" sz="1600" b="0" i="1" u="none" strike="noStrike" baseline="0" dirty="0">
                <a:solidFill>
                  <a:srgbClr val="231F20"/>
                </a:solidFill>
                <a:latin typeface="IBM Plex Sans Condensed" panose="020F0502020204030204" pitchFamily="34" charset="0"/>
              </a:rPr>
              <a:t>Upholding and promoting respect for the principles of the United Nations Charter in wider world through EU international agreements</a:t>
            </a:r>
            <a:endParaRPr lang="it-IT" sz="1600" dirty="0"/>
          </a:p>
        </p:txBody>
      </p:sp>
    </p:spTree>
    <p:extLst>
      <p:ext uri="{BB962C8B-B14F-4D97-AF65-F5344CB8AC3E}">
        <p14:creationId xmlns:p14="http://schemas.microsoft.com/office/powerpoint/2010/main" val="4142450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BA675-EDD2-0C05-0966-C0196EDA6E33}"/>
              </a:ext>
            </a:extLst>
          </p:cNvPr>
          <p:cNvSpPr>
            <a:spLocks noGrp="1"/>
          </p:cNvSpPr>
          <p:nvPr>
            <p:ph type="title"/>
          </p:nvPr>
        </p:nvSpPr>
        <p:spPr>
          <a:xfrm>
            <a:off x="838200" y="336097"/>
            <a:ext cx="10515600" cy="1325563"/>
          </a:xfrm>
        </p:spPr>
        <p:txBody>
          <a:bodyPr>
            <a:noAutofit/>
          </a:bodyPr>
          <a:lstStyle/>
          <a:p>
            <a:pPr algn="ctr"/>
            <a:br>
              <a:rPr lang="it-IT" sz="3200" b="0" i="0" u="none" strike="noStrike" baseline="0" dirty="0">
                <a:solidFill>
                  <a:srgbClr val="000000"/>
                </a:solidFill>
                <a:latin typeface="EUAlbertina"/>
              </a:rPr>
            </a:br>
            <a:r>
              <a:rPr lang="it-IT" sz="3200" b="0" i="0" u="none" strike="noStrike" baseline="0" dirty="0">
                <a:solidFill>
                  <a:srgbClr val="000000"/>
                </a:solidFill>
                <a:latin typeface="EUAlbertina"/>
              </a:rPr>
              <a:t> </a:t>
            </a:r>
            <a:br>
              <a:rPr lang="it-IT" sz="3200" b="0" i="0" u="none" strike="noStrike" baseline="0" dirty="0">
                <a:solidFill>
                  <a:srgbClr val="000000"/>
                </a:solidFill>
                <a:latin typeface="EUAlbertina"/>
              </a:rPr>
            </a:br>
            <a:br>
              <a:rPr lang="it-IT" sz="3200" b="0" i="0" u="none" strike="noStrike" baseline="0" dirty="0">
                <a:solidFill>
                  <a:srgbClr val="000000"/>
                </a:solidFill>
                <a:latin typeface="EUAlbertina"/>
              </a:rPr>
            </a:br>
            <a:r>
              <a:rPr lang="en-US" sz="3200" b="1" i="0" u="none" strike="noStrike" baseline="0" dirty="0">
                <a:solidFill>
                  <a:schemeClr val="accent5"/>
                </a:solidFill>
                <a:latin typeface="EUAlbertina"/>
              </a:rPr>
              <a:t>The Treaty on European Union</a:t>
            </a:r>
            <a:br>
              <a:rPr lang="en-US" sz="3200" b="1" i="0" u="none" strike="noStrike" baseline="0" dirty="0">
                <a:solidFill>
                  <a:srgbClr val="19161A"/>
                </a:solidFill>
                <a:latin typeface="EUAlbertina"/>
              </a:rPr>
            </a:br>
            <a:r>
              <a:rPr lang="en-US" sz="3200" b="1" i="0" u="none" strike="noStrike" baseline="0" dirty="0">
                <a:solidFill>
                  <a:srgbClr val="19161A"/>
                </a:solidFill>
                <a:latin typeface="EUAlbertina"/>
              </a:rPr>
              <a:t>Article 21.2</a:t>
            </a:r>
            <a:br>
              <a:rPr lang="en-US" sz="3200" b="1" i="0" u="none" strike="noStrike" baseline="0" dirty="0">
                <a:solidFill>
                  <a:srgbClr val="19161A"/>
                </a:solidFill>
                <a:latin typeface="EUAlbertina"/>
              </a:rPr>
            </a:br>
            <a:endParaRPr lang="it-IT" sz="3200" dirty="0"/>
          </a:p>
        </p:txBody>
      </p:sp>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p:txBody>
          <a:bodyPr>
            <a:normAutofit lnSpcReduction="10000"/>
          </a:bodyPr>
          <a:lstStyle/>
          <a:p>
            <a:endParaRPr lang="it-IT" sz="1800" b="0" i="0" u="none" strike="noStrike" baseline="0" dirty="0">
              <a:solidFill>
                <a:srgbClr val="000000"/>
              </a:solidFill>
              <a:latin typeface="EUAlbertina"/>
            </a:endParaRPr>
          </a:p>
          <a:p>
            <a:pPr marL="0" indent="0" algn="just">
              <a:buNone/>
            </a:pPr>
            <a:r>
              <a:rPr lang="en-US" sz="3200" b="0" i="0" u="none" strike="noStrike" baseline="0" dirty="0">
                <a:solidFill>
                  <a:srgbClr val="19161A"/>
                </a:solidFill>
                <a:latin typeface="EUAlbertina"/>
              </a:rPr>
              <a:t>The Union shall define and pursue common policies and actions, and shall work for a high degree of cooperation in all fields of international relations, in order to:</a:t>
            </a:r>
          </a:p>
          <a:p>
            <a:pPr marL="0" indent="0" algn="just">
              <a:buNone/>
            </a:pPr>
            <a:r>
              <a:rPr lang="en-US" sz="3200" dirty="0">
                <a:solidFill>
                  <a:srgbClr val="19161A"/>
                </a:solidFill>
                <a:latin typeface="EUAlbertina"/>
              </a:rPr>
              <a:t>[...]</a:t>
            </a:r>
          </a:p>
          <a:p>
            <a:pPr marL="0" indent="0" algn="just">
              <a:buNone/>
            </a:pPr>
            <a:r>
              <a:rPr lang="en-US" sz="3200" b="1" dirty="0"/>
              <a:t>(c)</a:t>
            </a:r>
            <a:r>
              <a:rPr lang="en-US" sz="3200" dirty="0"/>
              <a:t> preserve peace, prevent conflicts and strengthen international security, </a:t>
            </a:r>
            <a:r>
              <a:rPr lang="en-US" sz="3200" dirty="0">
                <a:highlight>
                  <a:srgbClr val="FFFF00"/>
                </a:highlight>
              </a:rPr>
              <a:t>in accordance with the purposes and principles of the United Nations Charter</a:t>
            </a:r>
            <a:r>
              <a:rPr lang="en-US" sz="3200" dirty="0"/>
              <a:t>, with the principles of the Helsinki Final Act and with the aims of the Charter of Paris, including those relating to external borders;</a:t>
            </a:r>
            <a:endParaRPr lang="it-IT" sz="3200" dirty="0"/>
          </a:p>
        </p:txBody>
      </p:sp>
      <p:sp>
        <p:nvSpPr>
          <p:cNvPr id="5" name="CasellaDiTesto 4">
            <a:extLst>
              <a:ext uri="{FF2B5EF4-FFF2-40B4-BE49-F238E27FC236}">
                <a16:creationId xmlns:a16="http://schemas.microsoft.com/office/drawing/2014/main" id="{2D85E4AC-6E47-00F8-EDD8-61B17D7C3EA6}"/>
              </a:ext>
            </a:extLst>
          </p:cNvPr>
          <p:cNvSpPr txBox="1"/>
          <p:nvPr/>
        </p:nvSpPr>
        <p:spPr>
          <a:xfrm>
            <a:off x="764419" y="41497"/>
            <a:ext cx="11921067" cy="338554"/>
          </a:xfrm>
          <a:prstGeom prst="rect">
            <a:avLst/>
          </a:prstGeom>
          <a:noFill/>
        </p:spPr>
        <p:txBody>
          <a:bodyPr wrap="square">
            <a:spAutoFit/>
          </a:bodyPr>
          <a:lstStyle/>
          <a:p>
            <a:r>
              <a:rPr lang="en-US" sz="1600" b="0" i="1" u="none" strike="noStrike" baseline="0" dirty="0">
                <a:solidFill>
                  <a:srgbClr val="231F20"/>
                </a:solidFill>
                <a:latin typeface="IBM Plex Sans Condensed" panose="020F0502020204030204" pitchFamily="34" charset="0"/>
              </a:rPr>
              <a:t>Upholding and promoting respect for the principles of the United Nations Charter in wider world through EU international agreements</a:t>
            </a:r>
            <a:endParaRPr lang="it-IT" sz="1600" dirty="0"/>
          </a:p>
        </p:txBody>
      </p:sp>
    </p:spTree>
    <p:extLst>
      <p:ext uri="{BB962C8B-B14F-4D97-AF65-F5344CB8AC3E}">
        <p14:creationId xmlns:p14="http://schemas.microsoft.com/office/powerpoint/2010/main" val="3843169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FA3BA675-EDD2-0C05-0966-C0196EDA6E33}"/>
              </a:ext>
            </a:extLst>
          </p:cNvPr>
          <p:cNvSpPr>
            <a:spLocks noGrp="1"/>
          </p:cNvSpPr>
          <p:nvPr>
            <p:ph type="title"/>
          </p:nvPr>
        </p:nvSpPr>
        <p:spPr>
          <a:xfrm>
            <a:off x="838200" y="210306"/>
            <a:ext cx="10515600" cy="1325563"/>
          </a:xfrm>
        </p:spPr>
        <p:txBody>
          <a:bodyPr>
            <a:noAutofit/>
          </a:bodyPr>
          <a:lstStyle/>
          <a:p>
            <a:pPr marL="0" indent="0" algn="ctr">
              <a:buNone/>
            </a:pPr>
            <a:br>
              <a:rPr lang="it-IT" sz="3200" b="0" i="0" u="none" strike="noStrike" baseline="0" dirty="0">
                <a:solidFill>
                  <a:srgbClr val="000000"/>
                </a:solidFill>
                <a:latin typeface="EUAlbertina"/>
              </a:rPr>
            </a:br>
            <a:r>
              <a:rPr lang="it-IT" sz="3200" b="0" i="0" u="none" strike="noStrike" baseline="0" dirty="0">
                <a:solidFill>
                  <a:srgbClr val="000000"/>
                </a:solidFill>
                <a:latin typeface="EUAlbertina"/>
              </a:rPr>
              <a:t> </a:t>
            </a:r>
            <a:br>
              <a:rPr lang="it-IT" sz="3200" b="0" i="0" u="none" strike="noStrike" baseline="0" dirty="0">
                <a:solidFill>
                  <a:srgbClr val="000000"/>
                </a:solidFill>
                <a:latin typeface="EUAlbertina"/>
              </a:rPr>
            </a:br>
            <a:br>
              <a:rPr lang="it-IT" sz="3200" b="0" i="0" u="none" strike="noStrike" baseline="0" dirty="0">
                <a:solidFill>
                  <a:srgbClr val="000000"/>
                </a:solidFill>
                <a:latin typeface="EUAlbertina"/>
              </a:rPr>
            </a:br>
            <a:r>
              <a:rPr lang="en-US" sz="3200" b="1" i="0" u="none" strike="noStrike" baseline="0" dirty="0">
                <a:solidFill>
                  <a:schemeClr val="accent5"/>
                </a:solidFill>
                <a:latin typeface="EUAlbertina"/>
              </a:rPr>
              <a:t>The Treaty on European Union</a:t>
            </a:r>
            <a:br>
              <a:rPr lang="en-US" sz="3200" b="1" i="0" u="none" strike="noStrike" baseline="0" dirty="0">
                <a:solidFill>
                  <a:srgbClr val="19161A"/>
                </a:solidFill>
                <a:latin typeface="EUAlbertina"/>
              </a:rPr>
            </a:br>
            <a:r>
              <a:rPr lang="en-US" sz="3200" b="1" i="0" u="none" strike="noStrike" baseline="0" dirty="0">
                <a:solidFill>
                  <a:srgbClr val="19161A"/>
                </a:solidFill>
                <a:latin typeface="EUAlbertina"/>
              </a:rPr>
              <a:t>Article </a:t>
            </a:r>
            <a:r>
              <a:rPr lang="en-US" sz="3200" b="1" dirty="0">
                <a:solidFill>
                  <a:srgbClr val="19161A"/>
                </a:solidFill>
                <a:latin typeface="EUAlbertina"/>
              </a:rPr>
              <a:t>42.1</a:t>
            </a:r>
            <a:br>
              <a:rPr lang="en-US" sz="3200" b="1" i="0" u="none" strike="noStrike" baseline="0" dirty="0">
                <a:solidFill>
                  <a:srgbClr val="19161A"/>
                </a:solidFill>
                <a:latin typeface="EUAlbertina"/>
              </a:rPr>
            </a:br>
            <a:r>
              <a:rPr lang="it-IT" sz="1800" b="0" i="0" u="none" strike="noStrike" baseline="0" dirty="0">
                <a:solidFill>
                  <a:srgbClr val="19161A"/>
                </a:solidFill>
                <a:latin typeface="EUAlbertina"/>
              </a:rPr>
              <a:t>(TITLE V, CHAPTER 2</a:t>
            </a:r>
            <a:r>
              <a:rPr lang="it-IT" sz="1800" dirty="0">
                <a:solidFill>
                  <a:srgbClr val="19161A"/>
                </a:solidFill>
                <a:latin typeface="EUAlbertina"/>
              </a:rPr>
              <a:t>, </a:t>
            </a:r>
            <a:r>
              <a:rPr lang="en-US" sz="1800" b="0" i="0" u="none" strike="noStrike" baseline="0" dirty="0">
                <a:solidFill>
                  <a:srgbClr val="19161A"/>
                </a:solidFill>
                <a:latin typeface="EUAlbertina"/>
              </a:rPr>
              <a:t>SPECIFIC PROVISIONS ON THE COMMON FOREIGN AND SECURITY POLICY</a:t>
            </a:r>
            <a:br>
              <a:rPr lang="en-US" sz="1800" b="0" i="0" u="none" strike="noStrike" baseline="0" dirty="0">
                <a:solidFill>
                  <a:srgbClr val="19161A"/>
                </a:solidFill>
                <a:latin typeface="EUAlbertina"/>
              </a:rPr>
            </a:br>
            <a:r>
              <a:rPr lang="en-US" sz="1800" b="0" i="0" u="none" strike="noStrike" baseline="0" dirty="0">
                <a:solidFill>
                  <a:srgbClr val="000000"/>
                </a:solidFill>
                <a:latin typeface="EUAlbertina"/>
              </a:rPr>
              <a:t>SECTION 2, PROVISIONS ON THE COMMON SECURITY AND DEFENCE POLICY)</a:t>
            </a:r>
            <a:br>
              <a:rPr lang="it-IT" sz="1800" b="0" i="0" u="none" strike="noStrike" baseline="0" dirty="0">
                <a:solidFill>
                  <a:srgbClr val="000000"/>
                </a:solidFill>
                <a:latin typeface="EUAlbertina"/>
              </a:rPr>
            </a:br>
            <a:endParaRPr lang="it-IT" sz="1800" dirty="0"/>
          </a:p>
        </p:txBody>
      </p:sp>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38200" y="2352977"/>
            <a:ext cx="10515600" cy="4351338"/>
          </a:xfrm>
        </p:spPr>
        <p:txBody>
          <a:bodyPr>
            <a:normAutofit/>
          </a:bodyPr>
          <a:lstStyle/>
          <a:p>
            <a:pPr marL="0" indent="0" algn="just">
              <a:buNone/>
            </a:pPr>
            <a:r>
              <a:rPr lang="en-US" sz="3200" b="0" i="0" u="none" strike="noStrike" baseline="0" dirty="0">
                <a:solidFill>
                  <a:srgbClr val="19161A"/>
                </a:solidFill>
                <a:latin typeface="EUAlbertina"/>
              </a:rPr>
              <a:t>The common security and </a:t>
            </a:r>
            <a:r>
              <a:rPr lang="en-US" sz="3200" b="0" i="0" u="none" strike="noStrike" baseline="0" dirty="0" err="1">
                <a:solidFill>
                  <a:srgbClr val="19161A"/>
                </a:solidFill>
                <a:latin typeface="EUAlbertina"/>
              </a:rPr>
              <a:t>defence</a:t>
            </a:r>
            <a:r>
              <a:rPr lang="en-US" sz="3200" b="0" i="0" u="none" strike="noStrike" baseline="0" dirty="0">
                <a:solidFill>
                  <a:srgbClr val="19161A"/>
                </a:solidFill>
                <a:latin typeface="EUAlbertina"/>
              </a:rPr>
              <a:t> policy shall be an integral part of the common foreign and security policy. It shall provide the Union with an operational capacity drawing on civilian and military assets. The Union may use them on missions outside the Union for peace-keeping, conflict prevention and strengthening international security </a:t>
            </a:r>
            <a:r>
              <a:rPr lang="en-US" sz="3200" b="0" i="0" u="none" strike="noStrike" baseline="0" dirty="0">
                <a:solidFill>
                  <a:srgbClr val="19161A"/>
                </a:solidFill>
                <a:highlight>
                  <a:srgbClr val="FFFF00"/>
                </a:highlight>
                <a:latin typeface="EUAlbertina"/>
              </a:rPr>
              <a:t>in accordance with the principles of the United Nations Charter</a:t>
            </a:r>
            <a:r>
              <a:rPr lang="en-US" sz="3200" b="0" i="0" u="none" strike="noStrike" baseline="0" dirty="0">
                <a:solidFill>
                  <a:srgbClr val="19161A"/>
                </a:solidFill>
                <a:latin typeface="EUAlbertina"/>
              </a:rPr>
              <a:t>. The performance of these tasks shall be undertaken using capabilities provided by the Member States.</a:t>
            </a:r>
            <a:endParaRPr lang="it-IT" sz="3200" dirty="0"/>
          </a:p>
        </p:txBody>
      </p:sp>
      <p:sp>
        <p:nvSpPr>
          <p:cNvPr id="5" name="CasellaDiTesto 4">
            <a:extLst>
              <a:ext uri="{FF2B5EF4-FFF2-40B4-BE49-F238E27FC236}">
                <a16:creationId xmlns:a16="http://schemas.microsoft.com/office/drawing/2014/main" id="{8482F3CB-9528-A8E7-09E5-1656A67F6C3A}"/>
              </a:ext>
            </a:extLst>
          </p:cNvPr>
          <p:cNvSpPr txBox="1"/>
          <p:nvPr/>
        </p:nvSpPr>
        <p:spPr>
          <a:xfrm>
            <a:off x="517676" y="0"/>
            <a:ext cx="12027504" cy="338554"/>
          </a:xfrm>
          <a:prstGeom prst="rect">
            <a:avLst/>
          </a:prstGeom>
          <a:noFill/>
        </p:spPr>
        <p:txBody>
          <a:bodyPr wrap="square">
            <a:spAutoFit/>
          </a:bodyPr>
          <a:lstStyle/>
          <a:p>
            <a:r>
              <a:rPr lang="en-US" sz="1600" b="0" i="1" u="none" strike="noStrike" baseline="0" dirty="0">
                <a:solidFill>
                  <a:srgbClr val="231F20"/>
                </a:solidFill>
                <a:latin typeface="IBM Plex Sans Condensed" panose="020F0502020204030204" pitchFamily="34" charset="0"/>
              </a:rPr>
              <a:t>Upholding and promoting respect for the principles of the United Nations Charter in wider world through EU international agreements</a:t>
            </a:r>
            <a:endParaRPr lang="it-IT" sz="1600" dirty="0"/>
          </a:p>
        </p:txBody>
      </p:sp>
    </p:spTree>
    <p:extLst>
      <p:ext uri="{BB962C8B-B14F-4D97-AF65-F5344CB8AC3E}">
        <p14:creationId xmlns:p14="http://schemas.microsoft.com/office/powerpoint/2010/main" val="12868170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76902" y="2503713"/>
            <a:ext cx="10515600" cy="1698172"/>
          </a:xfrm>
        </p:spPr>
        <p:txBody>
          <a:bodyPr>
            <a:normAutofit/>
          </a:bodyPr>
          <a:lstStyle/>
          <a:p>
            <a:pPr marL="0" indent="0" algn="ctr">
              <a:buNone/>
            </a:pPr>
            <a:r>
              <a:rPr lang="en-US" b="1" i="0" u="none" strike="noStrike" baseline="0" dirty="0">
                <a:solidFill>
                  <a:srgbClr val="19161A"/>
                </a:solidFill>
                <a:latin typeface="EUAlbertina"/>
              </a:rPr>
              <a:t>Prea</a:t>
            </a:r>
            <a:r>
              <a:rPr lang="en-US" b="1" dirty="0">
                <a:solidFill>
                  <a:srgbClr val="19161A"/>
                </a:solidFill>
                <a:latin typeface="EUAlbertina"/>
              </a:rPr>
              <a:t>mble</a:t>
            </a:r>
          </a:p>
          <a:p>
            <a:pPr marL="0" indent="0">
              <a:buNone/>
            </a:pPr>
            <a:r>
              <a:rPr lang="en-US" b="0" i="0" u="none" strike="noStrike" baseline="0" dirty="0">
                <a:solidFill>
                  <a:srgbClr val="19161A"/>
                </a:solidFill>
                <a:latin typeface="EUAlbertina"/>
              </a:rPr>
              <a:t>[...] </a:t>
            </a:r>
            <a:r>
              <a:rPr lang="en-US" dirty="0">
                <a:solidFill>
                  <a:srgbClr val="19161A"/>
                </a:solidFill>
                <a:latin typeface="EUAlbertina"/>
              </a:rPr>
              <a:t>Reaffirming their commitment to the Charter of the United Nations signed in San Francisco on 26 June </a:t>
            </a:r>
            <a:r>
              <a:rPr lang="it-IT" dirty="0">
                <a:solidFill>
                  <a:srgbClr val="19161A"/>
                </a:solidFill>
                <a:latin typeface="EUAlbertina"/>
              </a:rPr>
              <a:t>1945</a:t>
            </a:r>
            <a:r>
              <a:rPr lang="en-US" dirty="0">
                <a:solidFill>
                  <a:srgbClr val="19161A"/>
                </a:solidFill>
                <a:latin typeface="EUAlbertina"/>
              </a:rPr>
              <a:t>[...]</a:t>
            </a:r>
            <a:endParaRPr lang="it-IT" dirty="0"/>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191102" y="660287"/>
            <a:ext cx="11887201" cy="1325563"/>
          </a:xfrm>
        </p:spPr>
        <p:txBody>
          <a:bodyPr>
            <a:noAutofit/>
          </a:bodyPr>
          <a:lstStyle/>
          <a:p>
            <a:pPr algn="ctr"/>
            <a:r>
              <a:rPr lang="it-IT" sz="2800" b="1" i="0" u="none" strike="noStrike" baseline="0" dirty="0">
                <a:latin typeface="EUAlbertina-Bold"/>
              </a:rPr>
              <a:t>Free Trade Agreement</a:t>
            </a:r>
            <a:br>
              <a:rPr lang="it-IT" sz="2800" b="1" i="0" u="none" strike="noStrike" baseline="0" dirty="0">
                <a:latin typeface="EUAlbertina-Bold"/>
              </a:rPr>
            </a:br>
            <a:r>
              <a:rPr lang="en-US" sz="2800" i="0" u="none" strike="noStrike" baseline="0" dirty="0">
                <a:latin typeface="EUAlbertina-Bold"/>
              </a:rPr>
              <a:t>between the </a:t>
            </a:r>
            <a:r>
              <a:rPr lang="en-US" sz="2800" b="1" dirty="0">
                <a:solidFill>
                  <a:schemeClr val="accent5"/>
                </a:solidFill>
                <a:latin typeface="EUAlbertina"/>
              </a:rPr>
              <a:t>European Union and its Member States</a:t>
            </a:r>
            <a:r>
              <a:rPr lang="en-US" sz="2800" i="0" u="none" strike="noStrike" baseline="0" dirty="0">
                <a:latin typeface="EUAlbertina-Bold"/>
              </a:rPr>
              <a:t>, of the one part,</a:t>
            </a:r>
            <a:br>
              <a:rPr lang="en-US" sz="2800" i="0" u="none" strike="noStrike" baseline="0" dirty="0">
                <a:latin typeface="EUAlbertina-Bold"/>
              </a:rPr>
            </a:br>
            <a:r>
              <a:rPr lang="en-US" sz="2800" i="0" u="none" strike="noStrike" baseline="0" dirty="0">
                <a:latin typeface="EUAlbertina-Bold"/>
              </a:rPr>
              <a:t>and the </a:t>
            </a:r>
            <a:r>
              <a:rPr lang="en-US" sz="2800" b="1" i="0" u="none" strike="noStrike" baseline="0" dirty="0">
                <a:solidFill>
                  <a:schemeClr val="accent4">
                    <a:lumMod val="75000"/>
                  </a:schemeClr>
                </a:solidFill>
                <a:latin typeface="EUAlbertina-Bold"/>
              </a:rPr>
              <a:t>Republic of Korea</a:t>
            </a:r>
            <a:r>
              <a:rPr lang="en-US" sz="2800" i="0" u="none" strike="noStrike" baseline="0" dirty="0">
                <a:latin typeface="EUAlbertina-Bold"/>
              </a:rPr>
              <a:t>, of </a:t>
            </a:r>
            <a:r>
              <a:rPr lang="it-IT" sz="2800" i="0" u="none" strike="noStrike" baseline="0" dirty="0">
                <a:latin typeface="EUAlbertina-Bold"/>
              </a:rPr>
              <a:t>the </a:t>
            </a:r>
            <a:r>
              <a:rPr lang="it-IT" sz="2800" i="0" u="none" strike="noStrike" baseline="0" dirty="0" err="1">
                <a:latin typeface="EUAlbertina-Bold"/>
              </a:rPr>
              <a:t>other</a:t>
            </a:r>
            <a:r>
              <a:rPr lang="it-IT" sz="2800" i="0" u="none" strike="noStrike" baseline="0" dirty="0">
                <a:latin typeface="EUAlbertina-Bold"/>
              </a:rPr>
              <a:t> part</a:t>
            </a:r>
            <a:br>
              <a:rPr lang="it-IT" sz="1800" i="0" u="none" strike="noStrike" baseline="0" dirty="0">
                <a:latin typeface="EUAlbertina-Bold"/>
              </a:rPr>
            </a:br>
            <a:r>
              <a:rPr lang="en-US" sz="2800" i="0" u="none" strike="noStrike" baseline="0" dirty="0">
                <a:solidFill>
                  <a:srgbClr val="221E1F"/>
                </a:solidFill>
                <a:latin typeface="EUAlbertina"/>
              </a:rPr>
              <a:t>(2011)</a:t>
            </a:r>
            <a:endParaRPr lang="it-IT" sz="2800" dirty="0"/>
          </a:p>
        </p:txBody>
      </p:sp>
      <p:sp>
        <p:nvSpPr>
          <p:cNvPr id="2" name="Segnaposto contenuto 2">
            <a:extLst>
              <a:ext uri="{FF2B5EF4-FFF2-40B4-BE49-F238E27FC236}">
                <a16:creationId xmlns:a16="http://schemas.microsoft.com/office/drawing/2014/main" id="{94EB5CFA-917B-E22C-0676-AA6274EA839C}"/>
              </a:ext>
            </a:extLst>
          </p:cNvPr>
          <p:cNvSpPr txBox="1">
            <a:spLocks/>
          </p:cNvSpPr>
          <p:nvPr/>
        </p:nvSpPr>
        <p:spPr>
          <a:xfrm>
            <a:off x="838200" y="4201885"/>
            <a:ext cx="10515600" cy="169817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US" b="1" dirty="0">
                <a:solidFill>
                  <a:srgbClr val="19161A"/>
                </a:solidFill>
                <a:latin typeface="EUAlbertina"/>
              </a:rPr>
              <a:t>Article 15.9</a:t>
            </a:r>
          </a:p>
          <a:p>
            <a:pPr marL="0" indent="0">
              <a:buFont typeface="Arial" panose="020B0604020202020204" pitchFamily="34" charset="0"/>
              <a:buNone/>
            </a:pPr>
            <a:r>
              <a:rPr lang="en-US" dirty="0">
                <a:solidFill>
                  <a:srgbClr val="19161A"/>
                </a:solidFill>
                <a:latin typeface="EUAlbertina"/>
              </a:rPr>
              <a:t>Nothing in this Agreement shall be construed:</a:t>
            </a:r>
          </a:p>
          <a:p>
            <a:pPr marL="0" indent="0">
              <a:buFont typeface="Arial" panose="020B0604020202020204" pitchFamily="34" charset="0"/>
              <a:buNone/>
            </a:pPr>
            <a:r>
              <a:rPr lang="en-US" dirty="0">
                <a:solidFill>
                  <a:srgbClr val="19161A"/>
                </a:solidFill>
                <a:latin typeface="EUAlbertina"/>
              </a:rPr>
              <a:t>[...] (c) to prevent any Party from taking any action in order to carry out its international obligations for the purpose of maintaining international peace and security.</a:t>
            </a:r>
            <a:endParaRPr lang="it-IT" dirty="0"/>
          </a:p>
        </p:txBody>
      </p:sp>
      <p:sp>
        <p:nvSpPr>
          <p:cNvPr id="4" name="CasellaDiTesto 3">
            <a:extLst>
              <a:ext uri="{FF2B5EF4-FFF2-40B4-BE49-F238E27FC236}">
                <a16:creationId xmlns:a16="http://schemas.microsoft.com/office/drawing/2014/main" id="{814BB2EE-4D64-57CC-CA21-EBE21AB8361E}"/>
              </a:ext>
            </a:extLst>
          </p:cNvPr>
          <p:cNvSpPr txBox="1"/>
          <p:nvPr/>
        </p:nvSpPr>
        <p:spPr>
          <a:xfrm>
            <a:off x="517676" y="0"/>
            <a:ext cx="12027504" cy="338554"/>
          </a:xfrm>
          <a:prstGeom prst="rect">
            <a:avLst/>
          </a:prstGeom>
          <a:noFill/>
        </p:spPr>
        <p:txBody>
          <a:bodyPr wrap="square">
            <a:spAutoFit/>
          </a:bodyPr>
          <a:lstStyle/>
          <a:p>
            <a:r>
              <a:rPr lang="en-US" sz="1600" b="0" i="1" u="none" strike="noStrike" baseline="0" dirty="0">
                <a:solidFill>
                  <a:srgbClr val="231F20"/>
                </a:solidFill>
                <a:latin typeface="IBM Plex Sans Condensed" panose="020F0502020204030204" pitchFamily="34" charset="0"/>
              </a:rPr>
              <a:t>Upholding and promoting respect for the principles of the United Nations Charter in wider world through EU international agreements</a:t>
            </a:r>
            <a:endParaRPr lang="it-IT" sz="1600" dirty="0"/>
          </a:p>
        </p:txBody>
      </p:sp>
    </p:spTree>
    <p:extLst>
      <p:ext uri="{BB962C8B-B14F-4D97-AF65-F5344CB8AC3E}">
        <p14:creationId xmlns:p14="http://schemas.microsoft.com/office/powerpoint/2010/main" val="40984577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a:extLst>
              <a:ext uri="{FF2B5EF4-FFF2-40B4-BE49-F238E27FC236}">
                <a16:creationId xmlns:a16="http://schemas.microsoft.com/office/drawing/2014/main" id="{E8C92F46-186C-6E62-C29C-5F3D2730D40F}"/>
              </a:ext>
            </a:extLst>
          </p:cNvPr>
          <p:cNvSpPr>
            <a:spLocks noGrp="1"/>
          </p:cNvSpPr>
          <p:nvPr>
            <p:ph idx="1"/>
          </p:nvPr>
        </p:nvSpPr>
        <p:spPr>
          <a:xfrm>
            <a:off x="838200" y="3081866"/>
            <a:ext cx="10515600" cy="3328610"/>
          </a:xfrm>
        </p:spPr>
        <p:txBody>
          <a:bodyPr>
            <a:normAutofit/>
          </a:bodyPr>
          <a:lstStyle/>
          <a:p>
            <a:pPr marL="0" indent="0" algn="ctr">
              <a:buNone/>
            </a:pPr>
            <a:r>
              <a:rPr lang="en-US" b="1" i="0" u="none" strike="noStrike" baseline="0" dirty="0">
                <a:solidFill>
                  <a:srgbClr val="19161A"/>
                </a:solidFill>
                <a:latin typeface="EUAlbertina"/>
              </a:rPr>
              <a:t>Prea</a:t>
            </a:r>
            <a:r>
              <a:rPr lang="en-US" b="1" dirty="0">
                <a:solidFill>
                  <a:srgbClr val="19161A"/>
                </a:solidFill>
                <a:latin typeface="EUAlbertina"/>
              </a:rPr>
              <a:t>mble</a:t>
            </a:r>
          </a:p>
          <a:p>
            <a:pPr marL="0" indent="0" algn="just">
              <a:buNone/>
            </a:pPr>
            <a:r>
              <a:rPr lang="en-US" b="0" i="0" u="none" strike="noStrike" baseline="0" dirty="0">
                <a:solidFill>
                  <a:srgbClr val="19161A"/>
                </a:solidFill>
                <a:latin typeface="EUAlbertina"/>
              </a:rPr>
              <a:t>[...] Considering </a:t>
            </a:r>
            <a:r>
              <a:rPr lang="en-US" b="0" i="0" u="none" strike="noStrike" baseline="0" dirty="0">
                <a:solidFill>
                  <a:srgbClr val="19161A"/>
                </a:solidFill>
                <a:highlight>
                  <a:srgbClr val="FFFF00"/>
                </a:highlight>
                <a:latin typeface="EUAlbertina"/>
              </a:rPr>
              <a:t>the commitment of the Parties to the full implementation of all principles and provisions of the UN Charter</a:t>
            </a:r>
            <a:r>
              <a:rPr lang="en-US" b="0" i="0" u="none" strike="noStrike" baseline="0" dirty="0">
                <a:solidFill>
                  <a:srgbClr val="19161A"/>
                </a:solidFill>
                <a:latin typeface="EUAlbertina"/>
              </a:rPr>
              <a:t>, of the OSCE, [...] so as to contribute to regional stability and cooperation among the countries of the region</a:t>
            </a:r>
          </a:p>
          <a:p>
            <a:pPr marL="0" indent="0" algn="just">
              <a:buNone/>
            </a:pPr>
            <a:r>
              <a:rPr lang="en-US" dirty="0">
                <a:solidFill>
                  <a:srgbClr val="19161A"/>
                </a:solidFill>
                <a:latin typeface="EUAlbertina"/>
              </a:rPr>
              <a:t>[...]</a:t>
            </a:r>
            <a:endParaRPr lang="it-IT" dirty="0"/>
          </a:p>
        </p:txBody>
      </p:sp>
      <p:sp>
        <p:nvSpPr>
          <p:cNvPr id="5" name="CasellaDiTesto 4">
            <a:extLst>
              <a:ext uri="{FF2B5EF4-FFF2-40B4-BE49-F238E27FC236}">
                <a16:creationId xmlns:a16="http://schemas.microsoft.com/office/drawing/2014/main" id="{8482F3CB-9528-A8E7-09E5-1656A67F6C3A}"/>
              </a:ext>
            </a:extLst>
          </p:cNvPr>
          <p:cNvSpPr txBox="1"/>
          <p:nvPr/>
        </p:nvSpPr>
        <p:spPr>
          <a:xfrm>
            <a:off x="517676" y="0"/>
            <a:ext cx="12027504" cy="338554"/>
          </a:xfrm>
          <a:prstGeom prst="rect">
            <a:avLst/>
          </a:prstGeom>
          <a:noFill/>
        </p:spPr>
        <p:txBody>
          <a:bodyPr wrap="square">
            <a:spAutoFit/>
          </a:bodyPr>
          <a:lstStyle/>
          <a:p>
            <a:r>
              <a:rPr lang="en-US" sz="1600" b="0" i="1" u="none" strike="noStrike" baseline="0" dirty="0">
                <a:solidFill>
                  <a:srgbClr val="231F20"/>
                </a:solidFill>
                <a:latin typeface="IBM Plex Sans Condensed" panose="020F0502020204030204" pitchFamily="34" charset="0"/>
              </a:rPr>
              <a:t>Upholding and promoting respect for the principles of the United Nations Charter in wider world through EU international agreements</a:t>
            </a:r>
            <a:endParaRPr lang="it-IT" sz="1600" dirty="0"/>
          </a:p>
        </p:txBody>
      </p:sp>
      <p:sp>
        <p:nvSpPr>
          <p:cNvPr id="8" name="Titolo 7">
            <a:extLst>
              <a:ext uri="{FF2B5EF4-FFF2-40B4-BE49-F238E27FC236}">
                <a16:creationId xmlns:a16="http://schemas.microsoft.com/office/drawing/2014/main" id="{14155F55-6E1F-F100-BBB9-E3F61EB65BD4}"/>
              </a:ext>
            </a:extLst>
          </p:cNvPr>
          <p:cNvSpPr>
            <a:spLocks noGrp="1"/>
          </p:cNvSpPr>
          <p:nvPr>
            <p:ph type="title"/>
          </p:nvPr>
        </p:nvSpPr>
        <p:spPr>
          <a:xfrm>
            <a:off x="91924" y="1183727"/>
            <a:ext cx="11947675" cy="1325563"/>
          </a:xfrm>
        </p:spPr>
        <p:txBody>
          <a:bodyPr>
            <a:noAutofit/>
          </a:bodyPr>
          <a:lstStyle/>
          <a:p>
            <a:pPr algn="ctr"/>
            <a:r>
              <a:rPr lang="it-IT" sz="2800" b="1" i="0" u="none" strike="noStrike" baseline="0" dirty="0" err="1">
                <a:solidFill>
                  <a:srgbClr val="221E1F"/>
                </a:solidFill>
                <a:latin typeface="EUAlbertina"/>
              </a:rPr>
              <a:t>Stabilisation</a:t>
            </a:r>
            <a:r>
              <a:rPr lang="it-IT" sz="2800" b="1" i="0" u="none" strike="noStrike" baseline="0" dirty="0">
                <a:solidFill>
                  <a:srgbClr val="221E1F"/>
                </a:solidFill>
                <a:latin typeface="EUAlbertina"/>
              </a:rPr>
              <a:t> and Association agreement</a:t>
            </a:r>
            <a:br>
              <a:rPr lang="it-IT" sz="2800" b="0" i="0" u="none" strike="noStrike" baseline="0" dirty="0">
                <a:solidFill>
                  <a:srgbClr val="221E1F"/>
                </a:solidFill>
                <a:latin typeface="EUAlbertina"/>
              </a:rPr>
            </a:br>
            <a:r>
              <a:rPr lang="en-US" sz="2800" i="0" u="none" strike="noStrike" baseline="0" dirty="0">
                <a:solidFill>
                  <a:srgbClr val="221E1F"/>
                </a:solidFill>
                <a:latin typeface="EUAlbertina"/>
              </a:rPr>
              <a:t>between the </a:t>
            </a:r>
            <a:r>
              <a:rPr lang="en-US" sz="2800" b="1" dirty="0">
                <a:solidFill>
                  <a:schemeClr val="accent5"/>
                </a:solidFill>
                <a:latin typeface="EUAlbertina"/>
              </a:rPr>
              <a:t>European Communities</a:t>
            </a:r>
            <a:r>
              <a:rPr lang="en-US" sz="2800" dirty="0">
                <a:latin typeface="EUAlbertina"/>
              </a:rPr>
              <a:t>*</a:t>
            </a:r>
            <a:r>
              <a:rPr lang="en-US" sz="2800" b="1" dirty="0">
                <a:solidFill>
                  <a:schemeClr val="accent5"/>
                </a:solidFill>
                <a:latin typeface="EUAlbertina"/>
              </a:rPr>
              <a:t> and their Member States</a:t>
            </a:r>
            <a:r>
              <a:rPr lang="en-US" sz="2800" i="0" u="none" strike="noStrike" baseline="0" dirty="0">
                <a:solidFill>
                  <a:srgbClr val="221E1F"/>
                </a:solidFill>
                <a:latin typeface="EUAlbertina"/>
              </a:rPr>
              <a:t>, of the one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and the </a:t>
            </a:r>
            <a:r>
              <a:rPr lang="en-US" sz="2800" b="1" i="0" u="none" strike="noStrike" baseline="0" dirty="0">
                <a:solidFill>
                  <a:srgbClr val="FF0000"/>
                </a:solidFill>
                <a:latin typeface="EUAlbertina"/>
              </a:rPr>
              <a:t>Republic of Montenegro</a:t>
            </a:r>
            <a:r>
              <a:rPr lang="en-US" sz="2800" i="0" u="none" strike="noStrike" baseline="0" dirty="0">
                <a:solidFill>
                  <a:srgbClr val="221E1F"/>
                </a:solidFill>
                <a:latin typeface="EUAlbertina"/>
              </a:rPr>
              <a:t>, of the other part</a:t>
            </a:r>
            <a:br>
              <a:rPr lang="en-US" sz="2800" i="0" u="none" strike="noStrike" baseline="0" dirty="0">
                <a:solidFill>
                  <a:srgbClr val="221E1F"/>
                </a:solidFill>
                <a:latin typeface="EUAlbertina"/>
              </a:rPr>
            </a:br>
            <a:r>
              <a:rPr lang="en-US" sz="2800" i="0" u="none" strike="noStrike" baseline="0" dirty="0">
                <a:solidFill>
                  <a:srgbClr val="221E1F"/>
                </a:solidFill>
                <a:latin typeface="EUAlbertina"/>
              </a:rPr>
              <a:t>(2010)</a:t>
            </a:r>
            <a:endParaRPr lang="it-IT" sz="2800" dirty="0"/>
          </a:p>
        </p:txBody>
      </p:sp>
      <p:sp>
        <p:nvSpPr>
          <p:cNvPr id="2" name="CasellaDiTesto 1">
            <a:extLst>
              <a:ext uri="{FF2B5EF4-FFF2-40B4-BE49-F238E27FC236}">
                <a16:creationId xmlns:a16="http://schemas.microsoft.com/office/drawing/2014/main" id="{D2BBF511-0C78-A047-22B3-6953B88DE46F}"/>
              </a:ext>
            </a:extLst>
          </p:cNvPr>
          <p:cNvSpPr txBox="1"/>
          <p:nvPr/>
        </p:nvSpPr>
        <p:spPr>
          <a:xfrm>
            <a:off x="433009" y="6299200"/>
            <a:ext cx="12027504" cy="369332"/>
          </a:xfrm>
          <a:prstGeom prst="rect">
            <a:avLst/>
          </a:prstGeom>
          <a:noFill/>
        </p:spPr>
        <p:txBody>
          <a:bodyPr wrap="square">
            <a:spAutoFit/>
          </a:bodyPr>
          <a:lstStyle/>
          <a:p>
            <a:r>
              <a:rPr lang="en-US" b="0" u="none" strike="noStrike" baseline="0" dirty="0">
                <a:solidFill>
                  <a:srgbClr val="231F20"/>
                </a:solidFill>
                <a:latin typeface="IBM Plex Sans Condensed" panose="020F0502020204030204" pitchFamily="34" charset="0"/>
              </a:rPr>
              <a:t>* European Union + European Atomic Energy Community</a:t>
            </a:r>
            <a:endParaRPr lang="it-IT" dirty="0"/>
          </a:p>
        </p:txBody>
      </p:sp>
    </p:spTree>
    <p:extLst>
      <p:ext uri="{BB962C8B-B14F-4D97-AF65-F5344CB8AC3E}">
        <p14:creationId xmlns:p14="http://schemas.microsoft.com/office/powerpoint/2010/main" val="4136810391"/>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374</TotalTime>
  <Words>3093</Words>
  <Application>Microsoft Office PowerPoint</Application>
  <PresentationFormat>Widescreen</PresentationFormat>
  <Paragraphs>115</Paragraphs>
  <Slides>20</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20</vt:i4>
      </vt:variant>
    </vt:vector>
  </HeadingPairs>
  <TitlesOfParts>
    <vt:vector size="28" baseType="lpstr">
      <vt:lpstr>Arial</vt:lpstr>
      <vt:lpstr>Calibri</vt:lpstr>
      <vt:lpstr>Calibri Light</vt:lpstr>
      <vt:lpstr>EUAlbertina</vt:lpstr>
      <vt:lpstr>EUAlbertina_Bold</vt:lpstr>
      <vt:lpstr>EUAlbertina-Bold</vt:lpstr>
      <vt:lpstr>IBM Plex Sans Condensed</vt:lpstr>
      <vt:lpstr>Tema di Office</vt:lpstr>
      <vt:lpstr>           Upholding and promoting respect for the principles of the United Nations Charter in wider world through EU international agreements</vt:lpstr>
      <vt:lpstr>    Charter of the United Nations, Article 2 </vt:lpstr>
      <vt:lpstr>    Charter of the United Nations, Article 1 </vt:lpstr>
      <vt:lpstr>    The Treaty on European Union Article 3.5 (TITLE I, COMMON PROVISIONS) </vt:lpstr>
      <vt:lpstr>    The Treaty on European Union Article 21.1 (TITLE V, GENERAL PROVISIONS ON THE UNION'S EXTERNAL ACTION AND SPECIFIC PROVISIONS ON THE COMMON FOREIGN AND SECURITY POLICY CHAPTER 1, GENERAL PROVISIONS ON THE UNION'S EXTERNAL ACTION) </vt:lpstr>
      <vt:lpstr>    The Treaty on European Union Article 21.2 </vt:lpstr>
      <vt:lpstr>    The Treaty on European Union Article 42.1 (TITLE V, CHAPTER 2, SPECIFIC PROVISIONS ON THE COMMON FOREIGN AND SECURITY POLICY SECTION 2, PROVISIONS ON THE COMMON SECURITY AND DEFENCE POLICY) </vt:lpstr>
      <vt:lpstr>Free Trade Agreement between the European Union and its Member States, of the one part, and the Republic of Korea, of the other part (2011)</vt:lpstr>
      <vt:lpstr>Stabilisation and Association agreement between the European Communities* and their Member States, of the one part, and the Republic of Montenegro, of the other part (2010)</vt:lpstr>
      <vt:lpstr>Stabilisation and Association agreement between the European Communities and their Member States, of the one part, and the Republic of Montenegro, of the other part (2010)</vt:lpstr>
      <vt:lpstr>Stabilisation and Association agreement between the European Communities and their Member States, of the one part, and the Republic of Montenegro, of the other part (2010)</vt:lpstr>
      <vt:lpstr>Stabilisation and Association agreement between the European Communities and their Member States, of the one part, and the Republic of Montenegro, of the other part (2010)</vt:lpstr>
      <vt:lpstr>Stabilisation and Association agreement between the European Communities and their Member States, of the one part, and the Republic of Montenegro, of the other part Protocol 6 protocol on mutual administrative assistance in customs matters Montenegro (2010)</vt:lpstr>
      <vt:lpstr>Association agreement between the European Union and the European Atomic Energy Community and their Member States, of the one part, and the Republic of Moldova, of the other part (2014)</vt:lpstr>
      <vt:lpstr>Association agreement between the European Union and the European Atomic Energy Community and their Member States, of the one part, and the Republic of Moldova, of the other part (2014)</vt:lpstr>
      <vt:lpstr>Association agreement between the European Union and the European Atomic Energy Community and their Member States, of the one part, and the Republic of Moldova, of the other part (2014)</vt:lpstr>
      <vt:lpstr>Association agreement between the European Union and the European Atomic Energy Community and their Member States, of the one part, and the Republic of Moldova, of the other part (2014)</vt:lpstr>
      <vt:lpstr>Agreement between the International Criminal Court and the European Union on cooperation and assistance (2006)</vt:lpstr>
      <vt:lpstr>Presentazione standard di PowerPoint</vt:lpstr>
      <vt:lpstr>Joint Action the Council of the European Union 2008/851/CFSP: European Union Naval Force Operation (EUNAVFOR) “Atalanta”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Upholding and promoting respect for the principles of the United Nations Charter in wider world through EU international agreements</dc:title>
  <dc:creator>Matteo Del Chicca</dc:creator>
  <cp:lastModifiedBy>Matteo Del Chicca</cp:lastModifiedBy>
  <cp:revision>52</cp:revision>
  <dcterms:created xsi:type="dcterms:W3CDTF">2024-01-16T11:46:09Z</dcterms:created>
  <dcterms:modified xsi:type="dcterms:W3CDTF">2024-02-02T13:26:48Z</dcterms:modified>
</cp:coreProperties>
</file>