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82" r:id="rId6"/>
    <p:sldId id="281" r:id="rId7"/>
    <p:sldId id="261" r:id="rId8"/>
    <p:sldId id="284" r:id="rId9"/>
    <p:sldId id="283" r:id="rId10"/>
    <p:sldId id="263" r:id="rId11"/>
    <p:sldId id="266" r:id="rId12"/>
    <p:sldId id="267" r:id="rId13"/>
    <p:sldId id="268" r:id="rId14"/>
    <p:sldId id="269" r:id="rId15"/>
    <p:sldId id="285" r:id="rId16"/>
    <p:sldId id="271" r:id="rId17"/>
    <p:sldId id="286" r:id="rId18"/>
    <p:sldId id="272" r:id="rId19"/>
    <p:sldId id="288" r:id="rId20"/>
    <p:sldId id="287" r:id="rId21"/>
    <p:sldId id="273" r:id="rId22"/>
    <p:sldId id="274" r:id="rId23"/>
    <p:sldId id="275" r:id="rId24"/>
    <p:sldId id="276" r:id="rId25"/>
    <p:sldId id="279" r:id="rId26"/>
    <p:sldId id="280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B714BF5-A83D-8F4A-834B-2F85008E79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152263-4C10-71AD-413C-1F0F7BD0B0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EB067-9138-498A-A6EA-2D8A091B93B3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037E777-1636-52FC-285E-98EB9FACF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009F49D-3E71-753E-1214-84DCBACB22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07CE-7AA7-4D97-AF11-22F2D9CDF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32F96-3152-4633-B830-9A62ED3D8CE1}" type="datetimeFigureOut">
              <a:t>06/02/2024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7041F-5860-474D-94C4-9F93CD882F0C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15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7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4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5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89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7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87B06-75EB-D806-C370-B2467AC09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79B1D1-5ECF-6073-1617-47FA7A07A4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3D8DAC-D821-986D-2FAA-893AE4D9BC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3A65-3360-FB27-59F3-4B2CCA1FA1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4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64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96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11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9FC5DE-8CE6-90FF-7EFF-4720C735D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61F98D-1159-0D43-7931-323671C0CC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A73B79-5135-43C7-3D84-C5E7C143D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CF9AF-0385-34BB-B2C8-633BFC2E26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4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40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2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86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4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2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40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A0957-4667-45A8-79AD-90FB4CCBD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678378-9C0E-3FFB-1046-DF1B890E0E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5A5012-1903-1671-8483-E9C5679D3C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17F73-147C-04EE-A5A2-A539746A84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71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12112-0112-9DE9-A9D5-3E9D8FC9F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BBE5C6-F005-B5EE-3601-620B01A243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CAFBBC-2D47-2899-FDC9-073C62A85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C44EB-0024-11B9-106D-4300006706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4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75876-C3D2-67BF-DEBC-AC4B9842F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822567-CFF4-319B-326B-058E4D7A7C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EF91A4-2AF4-F278-A050-B68736160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B9281-6669-27E3-7E90-01F34964A1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9F1DC-8B82-51A1-D203-BDC5802AD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AAFB2C-B5A8-0B22-685A-5C5732A568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C8024E-E7DF-B4FC-A310-064ECA71E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46734-220C-102E-082B-BF853C19F1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7041F-5860-474D-94C4-9F93CD882F0C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role in promoting equality between women and men in the wider world</a:t>
            </a:r>
            <a:br>
              <a:rPr lang="it-IT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ES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s-ES" dirty="0"/>
              <a:t>Gabriella Cerretti</a:t>
            </a:r>
            <a:endParaRPr lang="es-E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Positive </a:t>
            </a:r>
            <a:r>
              <a:rPr lang="en-US" sz="4400" dirty="0">
                <a:solidFill>
                  <a:srgbClr val="FFFFFF"/>
                </a:solidFill>
              </a:rPr>
              <a:t>results</a:t>
            </a:r>
            <a:endParaRPr lang="en-US" sz="44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WhatsApp groups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Comfortable atmosphere - Safe space</a:t>
            </a:r>
            <a:endParaRPr lang="en-US">
              <a:solidFill>
                <a:schemeClr val="accent2"/>
              </a:solidFill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Free expression - Communication</a:t>
            </a:r>
            <a:endParaRPr lang="en-US"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 lot of fun</a:t>
            </a:r>
            <a:endParaRPr lang="en-US" dirty="0">
              <a:solidFill>
                <a:schemeClr val="accent2"/>
              </a:solidFill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Explore alternatives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cs typeface="Calibri" panose="020F0502020204030204"/>
              </a:rPr>
              <a:t>Creative activities – powerful transformative impact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/>
              </a:rPr>
              <a:t>Teens – agents of change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cs typeface="Calibri" panose="020F0502020204030204"/>
              </a:rPr>
              <a:t>Closing ceremony</a:t>
            </a:r>
            <a:endParaRPr lang="en-US" dirty="0">
              <a:solidFill>
                <a:schemeClr val="accent2"/>
              </a:solidFill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359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Negative </a:t>
            </a:r>
            <a:r>
              <a:rPr lang="en-US" sz="4400" dirty="0">
                <a:solidFill>
                  <a:srgbClr val="FFFFFF"/>
                </a:solidFill>
              </a:rPr>
              <a:t>results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Popular Committees to Fight CEDAW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Defamation campaign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Corruption - western values</a:t>
            </a:r>
            <a:endParaRPr lang="en-US">
              <a:solidFill>
                <a:schemeClr val="accent2"/>
              </a:solidFill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Honor – respect – reputation</a:t>
            </a:r>
            <a:endParaRPr lang="en-US" dirty="0"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Anti-religious values</a:t>
            </a:r>
            <a:endParaRPr lang="en-US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87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Mitigation measures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DO NO HARM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No legal action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Local institutions</a:t>
            </a:r>
            <a:endParaRPr lang="en-US" dirty="0">
              <a:solidFill>
                <a:schemeClr val="accent2"/>
              </a:solidFill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Videos removed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Low profile</a:t>
            </a:r>
            <a:endParaRPr lang="en-US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668270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Lessons learnt	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Defamatory campaign: effective and successful</a:t>
            </a:r>
            <a:endParaRPr lang="en-US">
              <a:cs typeface="Calibri" panose="020F0502020204030204"/>
            </a:endParaRPr>
          </a:p>
          <a:p>
            <a:r>
              <a:rPr lang="en-US" dirty="0"/>
              <a:t>Local institutions: weak  </a:t>
            </a:r>
            <a:endParaRPr lang="en-US">
              <a:cs typeface="Calibri" panose="020F0502020204030204"/>
            </a:endParaRPr>
          </a:p>
          <a:p>
            <a:r>
              <a:rPr lang="en-US" dirty="0"/>
              <a:t>Conservative actors: strong</a:t>
            </a:r>
            <a:endParaRPr lang="en-US"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4000" b="1" dirty="0">
                <a:solidFill>
                  <a:schemeClr val="accent2"/>
                </a:solidFill>
              </a:rPr>
              <a:t>Social norms prevail on law</a:t>
            </a:r>
            <a:endParaRPr lang="en-US" sz="4000" b="1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3259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Suggestions 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Reinforce:</a:t>
            </a:r>
          </a:p>
          <a:p>
            <a:pPr algn="l"/>
            <a:r>
              <a:rPr lang="en-US" sz="4400" dirty="0"/>
              <a:t>1. Education</a:t>
            </a:r>
            <a:r>
              <a:rPr lang="en-US" sz="4400" dirty="0">
                <a:solidFill>
                  <a:schemeClr val="accent2"/>
                </a:solidFill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accent2"/>
                </a:solidFill>
              </a:rPr>
              <a:t>Multi-level approach </a:t>
            </a:r>
            <a:r>
              <a:rPr lang="en-US" sz="3300" dirty="0"/>
              <a:t>(institutions, religious leaders, different social groups)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accent2"/>
                </a:solidFill>
              </a:rPr>
              <a:t>Not formal education </a:t>
            </a:r>
            <a:r>
              <a:rPr lang="en-US" sz="3300" dirty="0"/>
              <a:t>(uneducated people, rural areas, elderly people </a:t>
            </a:r>
            <a:r>
              <a:rPr lang="en-US" sz="3300" dirty="0" err="1"/>
              <a:t>etc</a:t>
            </a:r>
            <a:r>
              <a:rPr lang="en-US" sz="3300" dirty="0"/>
              <a:t>…)</a:t>
            </a:r>
          </a:p>
          <a:p>
            <a:pPr algn="l"/>
            <a:r>
              <a:rPr lang="en-US" sz="4400" dirty="0"/>
              <a:t>2. Partnerships</a:t>
            </a:r>
            <a:endParaRPr lang="en-US" sz="4400" dirty="0">
              <a:cs typeface="Calibri"/>
            </a:endParaRPr>
          </a:p>
          <a:p>
            <a:pPr algn="l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6316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F66F32-F385-D1A5-577D-29D9F16B0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54AB69-3782-A211-A56C-C678CED9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47DDA44-CD89-56BB-02A2-BAE2F2241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75013B-B331-7447-FC3A-1F14868E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SUDAN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8723D768-FF5C-0777-7767-FF4F20421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BE1E5B-08F4-1832-7AD6-5FAB0FECB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pPr marL="0" indent="0" algn="ctr">
              <a:buNone/>
            </a:pPr>
            <a:r>
              <a:rPr lang="en-US" b="1" dirty="0">
                <a:latin typeface="Calibri"/>
                <a:ea typeface="Calibri" panose="020F0502020204030204" pitchFamily="34" charset="0"/>
                <a:cs typeface="Arial"/>
              </a:rPr>
              <a:t>2019 in Port Sudan</a:t>
            </a:r>
          </a:p>
          <a:p>
            <a:pPr marL="0" indent="0">
              <a:buNone/>
            </a:pPr>
            <a:r>
              <a:rPr lang="en-US" dirty="0">
                <a:latin typeface="Calibri"/>
                <a:ea typeface="Calibri" panose="020F0502020204030204" pitchFamily="34" charset="0"/>
                <a:cs typeface="Arial"/>
              </a:rPr>
              <a:t>Project aimed to promote </a:t>
            </a:r>
            <a:r>
              <a:rPr lang="en-US" dirty="0">
                <a:solidFill>
                  <a:schemeClr val="accent2"/>
                </a:solidFill>
                <a:latin typeface="Calibri"/>
                <a:ea typeface="Calibri" panose="020F0502020204030204" pitchFamily="34" charset="0"/>
                <a:cs typeface="Arial"/>
              </a:rPr>
              <a:t>WEE </a:t>
            </a:r>
            <a:r>
              <a:rPr lang="en-US" dirty="0">
                <a:latin typeface="Calibri"/>
                <a:ea typeface="Calibri" panose="020F0502020204030204" pitchFamily="34" charset="0"/>
                <a:cs typeface="Arial"/>
              </a:rPr>
              <a:t>and stop </a:t>
            </a:r>
            <a:r>
              <a:rPr lang="en-US" dirty="0">
                <a:solidFill>
                  <a:schemeClr val="accent2"/>
                </a:solidFill>
                <a:latin typeface="Calibri"/>
                <a:ea typeface="Calibri" panose="020F0502020204030204" pitchFamily="34" charset="0"/>
                <a:cs typeface="Arial"/>
              </a:rPr>
              <a:t>GBV</a:t>
            </a:r>
            <a:r>
              <a:rPr lang="en-US" dirty="0">
                <a:latin typeface="Calibri"/>
                <a:ea typeface="Calibri" panose="020F0502020204030204" pitchFamily="34" charset="0"/>
                <a:cs typeface="Arial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Qualitative research - how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GBV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 interfere 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WEE</a:t>
            </a:r>
          </a:p>
          <a:p>
            <a:pPr marL="0" indent="0">
              <a:buNone/>
            </a:pPr>
            <a:r>
              <a:rPr lang="en-US" dirty="0">
                <a:latin typeface="Calibri"/>
                <a:ea typeface="Calibri" panose="020F0502020204030204" pitchFamily="34" charset="0"/>
                <a:cs typeface="Arial"/>
              </a:rPr>
              <a:t>European Joint Strategy – focus on SDG 5</a:t>
            </a:r>
          </a:p>
          <a:p>
            <a:pPr marL="0" indent="0">
              <a:buNone/>
            </a:pPr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en-US" dirty="0">
              <a:effectLst/>
              <a:latin typeface="Calibri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Calibri"/>
              <a:ea typeface="Calibri" panose="020F0502020204030204" pitchFamily="34" charset="0"/>
              <a:cs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341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F6F233-6EEC-BD79-39F4-FC56EA4C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515" y="-116737"/>
            <a:ext cx="5561938" cy="2513516"/>
          </a:xfrm>
        </p:spPr>
        <p:txBody>
          <a:bodyPr>
            <a:normAutofit/>
          </a:bodyPr>
          <a:lstStyle/>
          <a:p>
            <a:r>
              <a:rPr lang="en-US" b="1" dirty="0"/>
              <a:t>WEE</a:t>
            </a: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1BEE13-6930-B807-4B39-0A7E0B0E8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5005" y="2452535"/>
            <a:ext cx="5561938" cy="29470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600" kern="100" dirty="0">
                <a:solidFill>
                  <a:schemeClr val="accent2"/>
                </a:solidFill>
                <a:latin typeface="Calibri"/>
                <a:ea typeface="Calibri" panose="020F0502020204030204" pitchFamily="34" charset="0"/>
                <a:cs typeface="Arial"/>
              </a:rPr>
              <a:t>process </a:t>
            </a:r>
            <a:endParaRPr lang="en-US" sz="3600" dirty="0">
              <a:solidFill>
                <a:schemeClr val="accent2"/>
              </a:solidFill>
              <a:cs typeface="Calibri"/>
            </a:endParaRPr>
          </a:p>
          <a:p>
            <a:r>
              <a:rPr lang="en-US" kern="100" dirty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r>
              <a:rPr lang="en-US" kern="100" dirty="0">
                <a:effectLst/>
                <a:latin typeface="Calibri"/>
                <a:ea typeface="Calibri" panose="020F0502020204030204" pitchFamily="34" charset="0"/>
                <a:cs typeface="Arial"/>
              </a:rPr>
              <a:t>women gain power and control over their own lives</a:t>
            </a:r>
            <a:endParaRPr lang="en-US">
              <a:cs typeface="Calibri"/>
            </a:endParaRPr>
          </a:p>
          <a:p>
            <a:r>
              <a:rPr lang="en-US" dirty="0">
                <a:solidFill>
                  <a:schemeClr val="accent2"/>
                </a:solidFill>
              </a:rPr>
              <a:t>reinforcement of their self-confidence</a:t>
            </a:r>
            <a:endParaRPr lang="en-US">
              <a:solidFill>
                <a:schemeClr val="accent2"/>
              </a:solidFill>
              <a:cs typeface="Calibri"/>
            </a:endParaRPr>
          </a:p>
          <a:p>
            <a:r>
              <a:rPr lang="en-US" dirty="0"/>
              <a:t>awareness-raising, building capacities and reinforcement of skills</a:t>
            </a:r>
            <a:endParaRPr lang="en-US">
              <a:cs typeface="Calibri"/>
            </a:endParaRPr>
          </a:p>
          <a:p>
            <a:r>
              <a:rPr lang="en-US" b="1" u="sng" dirty="0">
                <a:solidFill>
                  <a:schemeClr val="accent2"/>
                </a:solidFill>
              </a:rPr>
              <a:t>agency to use these rights</a:t>
            </a:r>
            <a:endParaRPr lang="en-US" b="1" u="sng">
              <a:solidFill>
                <a:schemeClr val="accent2"/>
              </a:solidFill>
              <a:cs typeface="Calibri"/>
            </a:endParaRPr>
          </a:p>
          <a:p>
            <a:endParaRPr lang="en-US" sz="1500" dirty="0"/>
          </a:p>
          <a:p>
            <a:endParaRPr lang="it-IT" sz="1500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F6F233-6EEC-BD79-39F4-FC56EA4C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515" y="-116737"/>
            <a:ext cx="5561938" cy="2513516"/>
          </a:xfrm>
        </p:spPr>
        <p:txBody>
          <a:bodyPr>
            <a:normAutofit/>
          </a:bodyPr>
          <a:lstStyle/>
          <a:p>
            <a:r>
              <a:rPr lang="en-US" b="1" dirty="0"/>
              <a:t>GBV</a:t>
            </a: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1BEE13-6930-B807-4B39-0A7E0B0E8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5005" y="2452535"/>
            <a:ext cx="5561938" cy="29470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800" kern="100" dirty="0">
              <a:solidFill>
                <a:schemeClr val="accent2"/>
              </a:solidFill>
              <a:latin typeface="Calibri"/>
              <a:ea typeface="Calibri" panose="020F0502020204030204" pitchFamily="34" charset="0"/>
              <a:cs typeface="Arial"/>
            </a:endParaRPr>
          </a:p>
          <a:p>
            <a:r>
              <a:rPr lang="en-US" sz="3600" kern="100" dirty="0">
                <a:latin typeface="Calibri"/>
                <a:ea typeface="Calibri" panose="020F0502020204030204" pitchFamily="34" charset="0"/>
                <a:cs typeface="Arial"/>
              </a:rPr>
              <a:t>Violence that is directed against a woman </a:t>
            </a:r>
            <a:r>
              <a:rPr lang="en-US" sz="3600" kern="100" dirty="0">
                <a:solidFill>
                  <a:schemeClr val="accent2"/>
                </a:solidFill>
                <a:latin typeface="Calibri"/>
                <a:ea typeface="Calibri" panose="020F0502020204030204" pitchFamily="34" charset="0"/>
                <a:cs typeface="Arial"/>
              </a:rPr>
              <a:t>because she is a woman</a:t>
            </a:r>
            <a:r>
              <a:rPr lang="en-US" sz="3600" kern="100" dirty="0">
                <a:latin typeface="Calibri"/>
                <a:ea typeface="Calibri" panose="020F0502020204030204" pitchFamily="34" charset="0"/>
                <a:cs typeface="Arial"/>
              </a:rPr>
              <a:t> or that affects women disproportionately</a:t>
            </a:r>
          </a:p>
          <a:p>
            <a:endParaRPr lang="en-US" sz="1500" dirty="0"/>
          </a:p>
          <a:p>
            <a:endParaRPr lang="it-IT" sz="1500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37E83AC-C78B-C433-F2A9-F6B0497D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promote WEE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3102C0-373C-8F43-DFE6-05741B8C9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Literacy classes</a:t>
            </a:r>
          </a:p>
          <a:p>
            <a:r>
              <a:rPr lang="en-US" dirty="0"/>
              <a:t>Vocational trainings</a:t>
            </a:r>
          </a:p>
          <a:p>
            <a:r>
              <a:rPr lang="en-US" dirty="0"/>
              <a:t>Strategic planning</a:t>
            </a:r>
          </a:p>
          <a:p>
            <a:r>
              <a:rPr lang="en-US" dirty="0"/>
              <a:t>Small business management</a:t>
            </a:r>
          </a:p>
          <a:p>
            <a:r>
              <a:rPr lang="en-US" dirty="0"/>
              <a:t>Capacity building</a:t>
            </a:r>
          </a:p>
          <a:p>
            <a:r>
              <a:rPr lang="en-US" dirty="0"/>
              <a:t>Food processing</a:t>
            </a:r>
          </a:p>
          <a:p>
            <a:endParaRPr lang="en-US" dirty="0"/>
          </a:p>
          <a:p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71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9E6DC-377D-0F1B-A90C-90881FA45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F328ED-A8ED-706F-2AC3-7C62411BE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8C67B3-00DC-D168-8AC5-6B9CA2F8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A6B5C1B-D97D-20DD-961D-61A39336F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Qualitative study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DB509AC-9E11-4B43-8C78-2AD9648E5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724DDC-05A8-25E9-ED00-784CAF10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100 women</a:t>
            </a:r>
          </a:p>
          <a:p>
            <a:r>
              <a:rPr lang="en-US" sz="3600" dirty="0"/>
              <a:t>Individual interviews</a:t>
            </a:r>
          </a:p>
          <a:p>
            <a:r>
              <a:rPr lang="en-US" sz="3600" dirty="0"/>
              <a:t>Open / close questions</a:t>
            </a:r>
          </a:p>
          <a:p>
            <a:r>
              <a:rPr lang="en-US" sz="3600" dirty="0"/>
              <a:t>Groups discussions</a:t>
            </a:r>
          </a:p>
          <a:p>
            <a:endParaRPr lang="en-US" dirty="0"/>
          </a:p>
          <a:p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0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F6F233-6EEC-BD79-39F4-FC56EA4C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6905" y="46560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Gender Equality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1BEE13-6930-B807-4B39-0A7E0B0E8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7395" y="2883406"/>
            <a:ext cx="5549548" cy="24266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500" kern="100" dirty="0">
              <a:latin typeface="Calibri"/>
              <a:ea typeface="Calibri" panose="020F0502020204030204" pitchFamily="34" charset="0"/>
              <a:cs typeface="Arial"/>
            </a:endParaRPr>
          </a:p>
          <a:p>
            <a:r>
              <a:rPr lang="en-US" sz="2800" kern="100" dirty="0">
                <a:solidFill>
                  <a:schemeClr val="accent2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Equal rights</a:t>
            </a:r>
          </a:p>
          <a:p>
            <a:r>
              <a:rPr lang="en-US" sz="2800" kern="100" dirty="0">
                <a:effectLst/>
                <a:latin typeface="Calibri"/>
                <a:ea typeface="Calibri" panose="020F0502020204030204" pitchFamily="34" charset="0"/>
                <a:cs typeface="Arial"/>
              </a:rPr>
              <a:t> women and men</a:t>
            </a:r>
          </a:p>
          <a:p>
            <a:r>
              <a:rPr lang="en-US" sz="2800" dirty="0">
                <a:solidFill>
                  <a:schemeClr val="accent2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should not depend </a:t>
            </a:r>
          </a:p>
          <a:p>
            <a:r>
              <a:rPr lang="en-US" sz="2800" dirty="0">
                <a:effectLst/>
                <a:latin typeface="Calibri"/>
                <a:ea typeface="Calibri" panose="020F0502020204030204" pitchFamily="34" charset="0"/>
                <a:cs typeface="Arial"/>
              </a:rPr>
              <a:t>born male or female</a:t>
            </a:r>
            <a:endParaRPr lang="it-IT" sz="2800" dirty="0">
              <a:latin typeface="Calibri"/>
              <a:cs typeface="Arial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2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37E83AC-C78B-C433-F2A9-F6B0497D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Women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3102C0-373C-8F43-DFE6-05741B8C9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  <a:p>
            <a:r>
              <a:rPr lang="en-US" sz="4000" dirty="0"/>
              <a:t>Family care providers</a:t>
            </a:r>
            <a:endParaRPr lang="en-US" sz="4000" dirty="0">
              <a:cs typeface="Calibri" panose="020F0502020204030204"/>
            </a:endParaRPr>
          </a:p>
          <a:p>
            <a:r>
              <a:rPr lang="en-US" sz="4000" dirty="0">
                <a:solidFill>
                  <a:schemeClr val="accent2"/>
                </a:solidFill>
              </a:rPr>
              <a:t>Motherhood</a:t>
            </a:r>
            <a:r>
              <a:rPr lang="en-US" sz="4000" dirty="0"/>
              <a:t> </a:t>
            </a:r>
            <a:endParaRPr lang="en-US" sz="4000" dirty="0">
              <a:cs typeface="Calibri" panose="020F0502020204030204"/>
            </a:endParaRPr>
          </a:p>
          <a:p>
            <a:r>
              <a:rPr lang="en-US" sz="4000" dirty="0"/>
              <a:t>Private sphere</a:t>
            </a:r>
            <a:endParaRPr lang="en-US" sz="4000" dirty="0">
              <a:cs typeface="Calibri" panose="020F0502020204030204"/>
            </a:endParaRPr>
          </a:p>
          <a:p>
            <a:r>
              <a:rPr lang="en-US" sz="4000" dirty="0">
                <a:solidFill>
                  <a:schemeClr val="accent2"/>
                </a:solidFill>
              </a:rPr>
              <a:t>Unpaid work</a:t>
            </a:r>
            <a:endParaRPr lang="en-US" sz="4000" dirty="0">
              <a:solidFill>
                <a:schemeClr val="accent2"/>
              </a:solidFill>
              <a:cs typeface="Calibri" panose="020F0502020204030204"/>
            </a:endParaRPr>
          </a:p>
          <a:p>
            <a:r>
              <a:rPr lang="en-US" sz="4000" dirty="0">
                <a:cs typeface="Calibri" panose="020F0502020204030204"/>
              </a:rPr>
              <a:t>Small business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Time for them</a:t>
            </a:r>
          </a:p>
          <a:p>
            <a:r>
              <a:rPr lang="en-US" sz="4000" dirty="0">
                <a:cs typeface="Calibri"/>
              </a:rPr>
              <a:t>Creativity - Therapy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2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37E83AC-C78B-C433-F2A9-F6B0497D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3102C0-373C-8F43-DFE6-05741B8C9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Breadwinners</a:t>
            </a:r>
            <a:endParaRPr lang="en-US" sz="4000">
              <a:cs typeface="Calibri" panose="020F0502020204030204"/>
            </a:endParaRPr>
          </a:p>
          <a:p>
            <a:r>
              <a:rPr lang="en-US" sz="4000" dirty="0">
                <a:solidFill>
                  <a:schemeClr val="accent2"/>
                </a:solidFill>
              </a:rPr>
              <a:t>Money control</a:t>
            </a:r>
            <a:endParaRPr lang="en-US" sz="4000">
              <a:solidFill>
                <a:schemeClr val="accent2"/>
              </a:solidFill>
              <a:cs typeface="Calibri"/>
            </a:endParaRPr>
          </a:p>
          <a:p>
            <a:r>
              <a:rPr lang="en-US" sz="4000" dirty="0"/>
              <a:t>Decision makers</a:t>
            </a:r>
            <a:endParaRPr lang="en-US" sz="4000">
              <a:cs typeface="Calibri" panose="020F0502020204030204"/>
            </a:endParaRPr>
          </a:p>
          <a:p>
            <a:r>
              <a:rPr lang="en-US" sz="4000" dirty="0">
                <a:solidFill>
                  <a:schemeClr val="accent2"/>
                </a:solidFill>
              </a:rPr>
              <a:t>Public sphere</a:t>
            </a:r>
            <a:endParaRPr lang="en-US" sz="4000">
              <a:solidFill>
                <a:schemeClr val="accent2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0942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  <a:cs typeface="Calibri Light"/>
              </a:rPr>
              <a:t>Gender norms</a:t>
            </a:r>
            <a:endParaRPr lang="en-US" sz="44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Women do the job at home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BUT</a:t>
            </a:r>
          </a:p>
          <a:p>
            <a:r>
              <a:rPr lang="en-US" sz="3600" dirty="0"/>
              <a:t>Men go to the market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PARADOX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+</a:t>
            </a:r>
          </a:p>
          <a:p>
            <a:pPr marL="2286000" lvl="4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cs typeface="Calibri"/>
              </a:rPr>
              <a:t>money control </a:t>
            </a:r>
          </a:p>
          <a:p>
            <a:pPr marL="2286000" lvl="4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cs typeface="Calibri"/>
              </a:rPr>
              <a:t>limitation of movement</a:t>
            </a:r>
          </a:p>
          <a:p>
            <a:r>
              <a:rPr lang="en-US" sz="3600" b="1" dirty="0">
                <a:solidFill>
                  <a:schemeClr val="accent2"/>
                </a:solidFill>
                <a:cs typeface="Calibri"/>
              </a:rPr>
              <a:t>GBV</a:t>
            </a:r>
          </a:p>
          <a:p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902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  <a:cs typeface="Calibri Light"/>
              </a:rPr>
              <a:t>Gender norms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Social pressure</a:t>
            </a:r>
          </a:p>
          <a:p>
            <a:r>
              <a:rPr lang="en-US" sz="4400" dirty="0">
                <a:solidFill>
                  <a:schemeClr val="accent2"/>
                </a:solidFill>
              </a:rPr>
              <a:t>Strong men </a:t>
            </a:r>
            <a:r>
              <a:rPr lang="en-US" sz="4400" dirty="0"/>
              <a:t>/</a:t>
            </a:r>
            <a:r>
              <a:rPr lang="en-US" sz="4400" dirty="0">
                <a:solidFill>
                  <a:schemeClr val="accent2"/>
                </a:solidFill>
              </a:rPr>
              <a:t> Weak men</a:t>
            </a:r>
            <a:endParaRPr lang="en-US" sz="4400" dirty="0">
              <a:solidFill>
                <a:schemeClr val="accent2"/>
              </a:solidFill>
              <a:cs typeface="Calibri" panose="020F0502020204030204"/>
            </a:endParaRPr>
          </a:p>
          <a:p>
            <a:r>
              <a:rPr lang="en-US" sz="4400" dirty="0"/>
              <a:t>Blame</a:t>
            </a:r>
          </a:p>
          <a:p>
            <a:r>
              <a:rPr lang="en-US" sz="4400" dirty="0">
                <a:solidFill>
                  <a:schemeClr val="accent2"/>
                </a:solidFill>
                <a:cs typeface="Calibri" panose="020F0502020204030204"/>
              </a:rPr>
              <a:t>Traditional expectations</a:t>
            </a:r>
          </a:p>
          <a:p>
            <a:r>
              <a:rPr lang="en-US" sz="4400" dirty="0">
                <a:cs typeface="Calibri" panose="020F0502020204030204"/>
              </a:rPr>
              <a:t>“it’s like this since ever”</a:t>
            </a:r>
          </a:p>
        </p:txBody>
      </p:sp>
    </p:spTree>
    <p:extLst>
      <p:ext uri="{BB962C8B-B14F-4D97-AF65-F5344CB8AC3E}">
        <p14:creationId xmlns:p14="http://schemas.microsoft.com/office/powerpoint/2010/main" val="3466771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Lessons learnt	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l">
              <a:buChar char="•"/>
            </a:pPr>
            <a:r>
              <a:rPr lang="en-US" b="1" dirty="0"/>
              <a:t>WEE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without education</a:t>
            </a:r>
            <a:r>
              <a:rPr lang="en-US" dirty="0"/>
              <a:t> of women and men </a:t>
            </a:r>
            <a:r>
              <a:rPr lang="en-US" dirty="0">
                <a:solidFill>
                  <a:schemeClr val="accent2"/>
                </a:solidFill>
              </a:rPr>
              <a:t>do not protect</a:t>
            </a:r>
            <a:r>
              <a:rPr lang="en-US" dirty="0"/>
              <a:t> women from GBV</a:t>
            </a:r>
            <a:endParaRPr lang="en-US" dirty="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dirty="0"/>
              <a:t>don’t translate </a:t>
            </a:r>
            <a:r>
              <a:rPr lang="en-US" dirty="0">
                <a:solidFill>
                  <a:schemeClr val="accent2"/>
                </a:solidFill>
              </a:rPr>
              <a:t>automatically</a:t>
            </a:r>
            <a:r>
              <a:rPr lang="en-US" dirty="0"/>
              <a:t> into gender equality</a:t>
            </a:r>
          </a:p>
          <a:p>
            <a:pPr marL="342900" indent="-342900" algn="l">
              <a:buChar char="•"/>
            </a:pPr>
            <a:r>
              <a:rPr lang="en-US" dirty="0"/>
              <a:t>Economic empowerment – </a:t>
            </a:r>
            <a:r>
              <a:rPr lang="en-US" dirty="0">
                <a:solidFill>
                  <a:schemeClr val="accent2"/>
                </a:solidFill>
              </a:rPr>
              <a:t>contributor factor</a:t>
            </a:r>
          </a:p>
          <a:p>
            <a:pPr marL="342900" indent="-342900" algn="l">
              <a:buChar char="•"/>
            </a:pPr>
            <a:r>
              <a:rPr lang="en-US" dirty="0">
                <a:solidFill>
                  <a:schemeClr val="accent2"/>
                </a:solidFill>
                <a:cs typeface="Calibri" panose="020F0502020204030204"/>
              </a:rPr>
              <a:t>Target men - </a:t>
            </a:r>
            <a:r>
              <a:rPr lang="en-US" dirty="0">
                <a:cs typeface="Calibri" panose="020F0502020204030204"/>
              </a:rPr>
              <a:t>New masculinities</a:t>
            </a:r>
          </a:p>
        </p:txBody>
      </p:sp>
    </p:spTree>
    <p:extLst>
      <p:ext uri="{BB962C8B-B14F-4D97-AF65-F5344CB8AC3E}">
        <p14:creationId xmlns:p14="http://schemas.microsoft.com/office/powerpoint/2010/main" val="3315365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9778EF-E813-9A8F-AE2A-D920239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Conclusions		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653CC-37B8-92A1-37F0-08EE935CC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Gender equality doesn’t mean women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Global issue - benefits everybody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Target men – new masculinities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Patriarchy has a cost: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loss in terms of freedom, emotion, creativity, social life, family care, hobbies…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Fatherhood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Quality of life - work/life balance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Social justice</a:t>
            </a:r>
          </a:p>
          <a:p>
            <a:r>
              <a:rPr lang="en-US" sz="4800" b="1" dirty="0">
                <a:solidFill>
                  <a:schemeClr val="accent2"/>
                </a:solidFill>
                <a:cs typeface="Calibri"/>
              </a:rPr>
              <a:t>Invest in education</a:t>
            </a:r>
          </a:p>
          <a:p>
            <a:r>
              <a:rPr lang="en-US" sz="3200" b="1" dirty="0">
                <a:solidFill>
                  <a:schemeClr val="accent2"/>
                </a:solidFill>
                <a:cs typeface="Calibri"/>
              </a:rPr>
              <a:t>Driver of change</a:t>
            </a:r>
          </a:p>
        </p:txBody>
      </p:sp>
    </p:spTree>
    <p:extLst>
      <p:ext uri="{BB962C8B-B14F-4D97-AF65-F5344CB8AC3E}">
        <p14:creationId xmlns:p14="http://schemas.microsoft.com/office/powerpoint/2010/main" val="3862201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914F20-4C3E-E645-F1D8-EB9BEA517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We need you!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ED1FE2-C86C-4632-D4D1-42871C71E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63CCE037-09CB-0863-E6D7-3AE733ED5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510218E-3838-4044-2F01-F83FDD572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9137" y="446135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Main challenge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06071F-90B1-B35C-1B50-90F7A66E8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3478" y="3394613"/>
            <a:ext cx="7644627" cy="132944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endParaRPr lang="en-US" b="1" kern="100" dirty="0">
              <a:latin typeface="Calibri"/>
              <a:ea typeface="Calibri" panose="020F0502020204030204" pitchFamily="34" charset="0"/>
              <a:cs typeface="Arial"/>
            </a:endParaRPr>
          </a:p>
          <a:p>
            <a:pPr algn="r"/>
            <a:r>
              <a:rPr lang="en-US" sz="3600" b="1" kern="100" dirty="0">
                <a:latin typeface="Calibri"/>
                <a:ea typeface="Calibri" panose="020F0502020204030204" pitchFamily="34" charset="0"/>
                <a:cs typeface="Arial"/>
              </a:rPr>
              <a:t>C</a:t>
            </a:r>
            <a:r>
              <a:rPr lang="en-US" sz="3600" b="1" kern="100" dirty="0">
                <a:effectLst/>
                <a:latin typeface="Calibri"/>
                <a:ea typeface="Calibri" panose="020F0502020204030204" pitchFamily="34" charset="0"/>
                <a:cs typeface="Arial"/>
              </a:rPr>
              <a:t>onciliate </a:t>
            </a:r>
            <a:r>
              <a:rPr lang="en-US" sz="3600" b="1" kern="100" dirty="0">
                <a:solidFill>
                  <a:schemeClr val="accent2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international standards</a:t>
            </a:r>
            <a:endParaRPr lang="it-IT" sz="3600" kern="100" dirty="0">
              <a:solidFill>
                <a:schemeClr val="accent2"/>
              </a:solidFill>
              <a:latin typeface="Calibri"/>
              <a:ea typeface="Calibri" panose="020F0502020204030204" pitchFamily="34" charset="0"/>
              <a:cs typeface="Arial"/>
            </a:endParaRPr>
          </a:p>
          <a:p>
            <a:pPr algn="r"/>
            <a:r>
              <a:rPr lang="en-US" sz="3600" b="1" kern="100" dirty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r>
              <a:rPr lang="en-US" sz="3600" b="1" kern="100" dirty="0">
                <a:effectLst/>
                <a:latin typeface="Calibri"/>
                <a:ea typeface="Calibri" panose="020F0502020204030204" pitchFamily="34" charset="0"/>
                <a:cs typeface="Arial"/>
              </a:rPr>
              <a:t>with </a:t>
            </a:r>
            <a:r>
              <a:rPr lang="en-US" sz="3600" b="1" kern="100" dirty="0">
                <a:solidFill>
                  <a:schemeClr val="accent2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social norms</a:t>
            </a:r>
            <a:endParaRPr lang="it-IT" sz="3600" kern="100">
              <a:solidFill>
                <a:schemeClr val="accent2"/>
              </a:solidFill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02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BE049E-BFD5-22D6-2E4C-7808B3B59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Social norms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2EFA5B-EA9C-6DA3-85A1-C1F05B9DA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/>
              <a:t>what we do</a:t>
            </a:r>
            <a:endParaRPr lang="en-US" sz="3200" dirty="0">
              <a:cs typeface="Calibri" panose="020F0502020204030204"/>
            </a:endParaRPr>
          </a:p>
          <a:p>
            <a:r>
              <a:rPr lang="en-US" sz="3200" b="1" dirty="0">
                <a:solidFill>
                  <a:schemeClr val="accent2"/>
                </a:solidFill>
              </a:rPr>
              <a:t>what we believe others do</a:t>
            </a:r>
            <a:endParaRPr lang="en-US" sz="3200">
              <a:solidFill>
                <a:schemeClr val="accent2"/>
              </a:solidFill>
              <a:cs typeface="Calibri" panose="020F0502020204030204"/>
            </a:endParaRPr>
          </a:p>
          <a:p>
            <a:r>
              <a:rPr lang="en-US" sz="3200" b="1" dirty="0"/>
              <a:t> what we believe others approve </a:t>
            </a:r>
            <a:endParaRPr lang="en-US" sz="3200" b="1">
              <a:cs typeface="Calibri"/>
            </a:endParaRPr>
          </a:p>
          <a:p>
            <a:r>
              <a:rPr lang="en-US" sz="3200" b="1" dirty="0"/>
              <a:t>  </a:t>
            </a:r>
            <a:r>
              <a:rPr lang="en-US" sz="3200" b="1" dirty="0">
                <a:solidFill>
                  <a:schemeClr val="accent2"/>
                </a:solidFill>
              </a:rPr>
              <a:t>And expect us to do</a:t>
            </a:r>
            <a:endParaRPr lang="en-US" sz="3200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83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A98EF6-3716-F56C-7393-27F8018B6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0191AA-7FC3-0874-D09D-439604E23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D31BD1B-0E8B-7AD3-6804-6F0711851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805D9BC-E057-1F70-6D64-0EE70335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Gender norms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F1F3D544-C28B-1DC7-32C4-DD187AA2E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B04E6A-9510-3684-886B-B533C2A2E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socially constructed </a:t>
            </a:r>
            <a:endParaRPr lang="en-US" dirty="0">
              <a:solidFill>
                <a:schemeClr val="accent2"/>
              </a:solidFill>
              <a:cs typeface="Calibri"/>
            </a:endParaRPr>
          </a:p>
          <a:p>
            <a:r>
              <a:rPr lang="en-US" sz="3200" b="1" dirty="0"/>
              <a:t>what </a:t>
            </a:r>
            <a:r>
              <a:rPr lang="en-US" sz="3200" b="1" dirty="0" err="1"/>
              <a:t>behaviours</a:t>
            </a:r>
            <a:r>
              <a:rPr lang="en-US" sz="3200" b="1" dirty="0"/>
              <a:t> are appropriate for women and men</a:t>
            </a:r>
            <a:endParaRPr lang="en-US" dirty="0"/>
          </a:p>
          <a:p>
            <a:r>
              <a:rPr lang="en-US" sz="3200" b="1" dirty="0">
                <a:solidFill>
                  <a:schemeClr val="accent2"/>
                </a:solidFill>
                <a:cs typeface="Calibri"/>
              </a:rPr>
              <a:t>biological differences between men and women </a:t>
            </a:r>
            <a:endParaRPr lang="en-US" dirty="0">
              <a:solidFill>
                <a:schemeClr val="accent2"/>
              </a:solidFill>
              <a:cs typeface="Calibri"/>
            </a:endParaRPr>
          </a:p>
          <a:p>
            <a:r>
              <a:rPr lang="en-US" sz="3200" b="1" dirty="0">
                <a:cs typeface="Calibri"/>
              </a:rPr>
              <a:t>to justify socially expected differences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43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86A8EF-14C0-38FD-770D-E70F981F04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C04FA4C-0FD2-86FA-B6FD-73D8174FB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148679-4DD2-977E-1B36-BBCCA5480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9A626D7-D4DD-31E9-6F43-0B4B5C95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Legal framework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CF1D3D6-38F2-7D18-219E-67C5CC996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572F59-C135-F7B8-D531-B3F073C53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CEDAW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Agenda 2030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Gender Action Plan III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European Joint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9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30EF8B-9C68-BD5D-6AE3-4B8A78B32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NO HARM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25175B-105F-08D8-C910-567A32A75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Damage / </a:t>
            </a:r>
            <a:r>
              <a:rPr lang="en-US" sz="3600" dirty="0">
                <a:solidFill>
                  <a:schemeClr val="accent2"/>
                </a:solidFill>
              </a:rPr>
              <a:t>Benefit</a:t>
            </a:r>
            <a:endParaRPr lang="en-US" sz="3600">
              <a:solidFill>
                <a:schemeClr val="accent2"/>
              </a:solidFill>
              <a:cs typeface="Calibri"/>
            </a:endParaRPr>
          </a:p>
          <a:p>
            <a:r>
              <a:rPr lang="en-US" sz="3600" dirty="0">
                <a:solidFill>
                  <a:schemeClr val="accent2"/>
                </a:solidFill>
              </a:rPr>
              <a:t>Impact</a:t>
            </a:r>
            <a:r>
              <a:rPr lang="en-US" sz="3600" dirty="0"/>
              <a:t> / Interventions</a:t>
            </a:r>
            <a:endParaRPr lang="en-US" sz="3600">
              <a:cs typeface="Calibri"/>
            </a:endParaRPr>
          </a:p>
          <a:p>
            <a:r>
              <a:rPr lang="en-US" sz="3600" dirty="0"/>
              <a:t>Risks / </a:t>
            </a:r>
            <a:r>
              <a:rPr lang="en-US" sz="3600" dirty="0">
                <a:solidFill>
                  <a:schemeClr val="accent2"/>
                </a:solidFill>
              </a:rPr>
              <a:t>Mitigation measures</a:t>
            </a:r>
            <a:endParaRPr lang="en-US" sz="3600">
              <a:solidFill>
                <a:schemeClr val="accent2"/>
              </a:solidFill>
              <a:cs typeface="Calibri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1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6CEA6-8805-362B-AB51-41503316D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972CA8A-4126-1F18-BAF9-9CB40A12F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1B7754-71E1-FD79-7F2A-7B16BAE06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EFBFF1-ECB1-24A9-0834-AFB95509D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81F4EF-B20D-6B45-B062-1EC4E1DA9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22B4E2A-BE46-953A-C8EF-285CCD150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6905" y="465604"/>
            <a:ext cx="5561938" cy="5617271"/>
          </a:xfrm>
        </p:spPr>
        <p:txBody>
          <a:bodyPr>
            <a:normAutofit/>
          </a:bodyPr>
          <a:lstStyle/>
          <a:p>
            <a:endParaRPr lang="en-US" sz="1400" u="sng" dirty="0">
              <a:latin typeface="Arial"/>
              <a:cs typeface="Arial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14A406-C042-31F6-580B-2BE1FAE24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7395" y="535455"/>
            <a:ext cx="5549548" cy="477463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500" kern="100" dirty="0">
              <a:solidFill>
                <a:schemeClr val="accent2"/>
              </a:solidFill>
              <a:latin typeface="Calibri"/>
              <a:cs typeface="Arial"/>
            </a:endParaRPr>
          </a:p>
          <a:p>
            <a:endParaRPr lang="en-US" sz="1500" kern="100" dirty="0">
              <a:solidFill>
                <a:schemeClr val="accent2"/>
              </a:solidFill>
              <a:latin typeface="Calibri"/>
              <a:cs typeface="Arial"/>
            </a:endParaRPr>
          </a:p>
          <a:p>
            <a:endParaRPr lang="en-US" sz="1500" kern="100" dirty="0">
              <a:solidFill>
                <a:schemeClr val="accent2"/>
              </a:solidFill>
              <a:latin typeface="Calibri"/>
              <a:cs typeface="Arial"/>
            </a:endParaRPr>
          </a:p>
          <a:p>
            <a:endParaRPr lang="en-US" sz="1500" kern="100" dirty="0">
              <a:solidFill>
                <a:schemeClr val="accent2"/>
              </a:solidFill>
              <a:latin typeface="Calibri"/>
              <a:cs typeface="Arial"/>
            </a:endParaRPr>
          </a:p>
          <a:p>
            <a:endParaRPr lang="en-US" sz="1500" kern="100" dirty="0">
              <a:solidFill>
                <a:schemeClr val="accent2"/>
              </a:solidFill>
              <a:latin typeface="Calibri"/>
              <a:cs typeface="Arial"/>
            </a:endParaRPr>
          </a:p>
          <a:p>
            <a:r>
              <a:rPr lang="en-US" sz="4400" kern="100" dirty="0">
                <a:latin typeface="Calibri"/>
                <a:cs typeface="Arial"/>
              </a:rPr>
              <a:t>ACTORS</a:t>
            </a:r>
            <a:endParaRPr lang="en-US" sz="4400">
              <a:cs typeface="Calibri"/>
            </a:endParaRPr>
          </a:p>
          <a:p>
            <a:r>
              <a:rPr lang="en-US" sz="4400" kern="100" dirty="0">
                <a:solidFill>
                  <a:schemeClr val="accent2"/>
                </a:solidFill>
                <a:latin typeface="Calibri"/>
                <a:cs typeface="Arial"/>
              </a:rPr>
              <a:t>ACTIVITIES</a:t>
            </a:r>
          </a:p>
          <a:p>
            <a:r>
              <a:rPr lang="en-US" sz="4400" kern="100" dirty="0">
                <a:latin typeface="Calibri"/>
                <a:cs typeface="Arial"/>
              </a:rPr>
              <a:t>RESULTS</a:t>
            </a:r>
          </a:p>
          <a:p>
            <a:r>
              <a:rPr lang="en-US" sz="4400" kern="100" dirty="0">
                <a:solidFill>
                  <a:schemeClr val="accent2"/>
                </a:solidFill>
                <a:latin typeface="Calibri"/>
                <a:cs typeface="Arial"/>
              </a:rPr>
              <a:t>LESSONS LEARNT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6948988-D272-8DBE-B804-4AD828B56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1C5D520-6AFB-060B-E3EB-F447CCBC7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5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BBB9FC-4734-0C81-174A-F281E5DF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50F01C-32B1-F6F7-A38F-F315B2F62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9628572-1A08-1898-37F8-B93743200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3483DB3-A598-B950-99AB-F7E74F9B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PALESTINE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1FA9691E-6D81-B800-DEC4-1813E40F2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4FC8CD-4EF4-7D27-D64D-C82DB905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in Jenin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of video production and screenings discussions to promote gender equality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dirty="0"/>
              <a:t>20 </a:t>
            </a:r>
            <a:r>
              <a:rPr lang="it-IT" dirty="0" err="1"/>
              <a:t>adolescents</a:t>
            </a:r>
            <a:r>
              <a:rPr lang="it-IT" dirty="0"/>
              <a:t> (50% gender </a:t>
            </a:r>
            <a:r>
              <a:rPr lang="it-IT" dirty="0" err="1"/>
              <a:t>balanced</a:t>
            </a:r>
            <a:r>
              <a:rPr lang="it-IT" dirty="0"/>
              <a:t>)</a:t>
            </a:r>
          </a:p>
          <a:p>
            <a:r>
              <a:rPr lang="it-IT" dirty="0" err="1"/>
              <a:t>Parents</a:t>
            </a:r>
            <a:r>
              <a:rPr lang="it-IT" dirty="0"/>
              <a:t>, </a:t>
            </a:r>
            <a:r>
              <a:rPr lang="it-IT" dirty="0" err="1"/>
              <a:t>teachers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9073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557</Words>
  <Application>Microsoft Office PowerPoint</Application>
  <PresentationFormat>Widescreen</PresentationFormat>
  <Paragraphs>194</Paragraphs>
  <Slides>26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Aptos</vt:lpstr>
      <vt:lpstr>Arial</vt:lpstr>
      <vt:lpstr>Calibri</vt:lpstr>
      <vt:lpstr>Calibri Light</vt:lpstr>
      <vt:lpstr>Wingdings</vt:lpstr>
      <vt:lpstr>Tema de Office</vt:lpstr>
      <vt:lpstr>EU role in promoting equality between women and men in the wider world </vt:lpstr>
      <vt:lpstr>Gender Equality</vt:lpstr>
      <vt:lpstr>Main challenge</vt:lpstr>
      <vt:lpstr>Social norms</vt:lpstr>
      <vt:lpstr>Gender norms</vt:lpstr>
      <vt:lpstr>Legal framework</vt:lpstr>
      <vt:lpstr>DO NO HARM</vt:lpstr>
      <vt:lpstr>Presentazione standard di PowerPoint</vt:lpstr>
      <vt:lpstr>PALESTINE</vt:lpstr>
      <vt:lpstr>Positive results</vt:lpstr>
      <vt:lpstr>Negative results</vt:lpstr>
      <vt:lpstr>Mitigation measures</vt:lpstr>
      <vt:lpstr>Lessons learnt </vt:lpstr>
      <vt:lpstr>Suggestions </vt:lpstr>
      <vt:lpstr>SUDAN</vt:lpstr>
      <vt:lpstr>WEE</vt:lpstr>
      <vt:lpstr>GBV</vt:lpstr>
      <vt:lpstr>How to promote WEE</vt:lpstr>
      <vt:lpstr>Qualitative study</vt:lpstr>
      <vt:lpstr>Women</vt:lpstr>
      <vt:lpstr>Men</vt:lpstr>
      <vt:lpstr>Gender norms</vt:lpstr>
      <vt:lpstr>Gender norms</vt:lpstr>
      <vt:lpstr>Lessons learnt </vt:lpstr>
      <vt:lpstr>Conclusions  </vt:lpstr>
      <vt:lpstr> We need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role in promoting equality between women and men in the wider world</dc:title>
  <dc:creator>gabriella.cerretti</dc:creator>
  <cp:lastModifiedBy>Gabriella Cerretti</cp:lastModifiedBy>
  <cp:revision>5</cp:revision>
  <dcterms:created xsi:type="dcterms:W3CDTF">2012-07-30T22:48:03Z</dcterms:created>
  <dcterms:modified xsi:type="dcterms:W3CDTF">2024-02-06T17:28:41Z</dcterms:modified>
</cp:coreProperties>
</file>